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0"/>
  </p:notesMasterIdLst>
  <p:sldIdLst>
    <p:sldId id="408" r:id="rId2"/>
    <p:sldId id="284" r:id="rId3"/>
    <p:sldId id="557" r:id="rId4"/>
    <p:sldId id="285" r:id="rId5"/>
    <p:sldId id="257" r:id="rId6"/>
    <p:sldId id="324" r:id="rId7"/>
    <p:sldId id="325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326" r:id="rId23"/>
    <p:sldId id="327" r:id="rId24"/>
    <p:sldId id="328" r:id="rId25"/>
    <p:sldId id="329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1" r:id="rId36"/>
    <p:sldId id="350" r:id="rId37"/>
    <p:sldId id="351" r:id="rId38"/>
    <p:sldId id="352" r:id="rId39"/>
    <p:sldId id="353" r:id="rId40"/>
    <p:sldId id="356" r:id="rId41"/>
    <p:sldId id="357" r:id="rId42"/>
    <p:sldId id="358" r:id="rId43"/>
    <p:sldId id="273" r:id="rId44"/>
    <p:sldId id="274" r:id="rId45"/>
    <p:sldId id="275" r:id="rId46"/>
    <p:sldId id="276" r:id="rId47"/>
    <p:sldId id="277" r:id="rId48"/>
    <p:sldId id="278" r:id="rId49"/>
    <p:sldId id="550" r:id="rId50"/>
    <p:sldId id="551" r:id="rId51"/>
    <p:sldId id="559" r:id="rId52"/>
    <p:sldId id="552" r:id="rId53"/>
    <p:sldId id="561" r:id="rId54"/>
    <p:sldId id="554" r:id="rId55"/>
    <p:sldId id="279" r:id="rId56"/>
    <p:sldId id="549" r:id="rId57"/>
    <p:sldId id="544" r:id="rId58"/>
    <p:sldId id="545" r:id="rId59"/>
    <p:sldId id="542" r:id="rId60"/>
    <p:sldId id="543" r:id="rId61"/>
    <p:sldId id="558" r:id="rId62"/>
    <p:sldId id="546" r:id="rId63"/>
    <p:sldId id="369" r:id="rId64"/>
    <p:sldId id="536" r:id="rId65"/>
    <p:sldId id="289" r:id="rId66"/>
    <p:sldId id="498" r:id="rId67"/>
    <p:sldId id="562" r:id="rId68"/>
    <p:sldId id="290" r:id="rId69"/>
    <p:sldId id="291" r:id="rId70"/>
    <p:sldId id="292" r:id="rId71"/>
    <p:sldId id="301" r:id="rId72"/>
    <p:sldId id="308" r:id="rId73"/>
    <p:sldId id="309" r:id="rId74"/>
    <p:sldId id="563" r:id="rId75"/>
    <p:sldId id="564" r:id="rId76"/>
    <p:sldId id="505" r:id="rId77"/>
    <p:sldId id="506" r:id="rId78"/>
    <p:sldId id="315" r:id="rId79"/>
    <p:sldId id="566" r:id="rId80"/>
    <p:sldId id="377" r:id="rId81"/>
    <p:sldId id="373" r:id="rId82"/>
    <p:sldId id="374" r:id="rId83"/>
    <p:sldId id="375" r:id="rId84"/>
    <p:sldId id="376" r:id="rId85"/>
    <p:sldId id="316" r:id="rId86"/>
    <p:sldId id="317" r:id="rId87"/>
    <p:sldId id="319" r:id="rId88"/>
    <p:sldId id="496" r:id="rId89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>
        <p:scale>
          <a:sx n="76" d="100"/>
          <a:sy n="76" d="100"/>
        </p:scale>
        <p:origin x="1936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Performance scaling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Software router</c:v>
                </c:pt>
              </c:strCache>
            </c:strRef>
          </c:tx>
          <c:spPr>
            <a:ln w="63500" cap="rnd">
              <a:solidFill>
                <a:srgbClr val="0070C0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9988885118929199E-2"/>
                  <c:y val="6.2562771983825094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SNAP</a:t>
                    </a:r>
                  </a:p>
                  <a:p>
                    <a:r>
                      <a:rPr lang="en-US"/>
                      <a:t>(Active Packets)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FBC0-274A-92E0-7250F8A3C56A}"/>
                </c:ext>
              </c:extLst>
            </c:dLbl>
            <c:dLbl>
              <c:idx val="1"/>
              <c:layout>
                <c:manualLayout>
                  <c:x val="-1.31649331352155E-2"/>
                  <c:y val="6.8273659431002207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Click</a:t>
                    </a:r>
                  </a:p>
                  <a:p>
                    <a:r>
                      <a:rPr lang="en-US"/>
                      <a:t>(CPU)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FBC0-274A-92E0-7250F8A3C56A}"/>
                </c:ext>
              </c:extLst>
            </c:dLbl>
            <c:dLbl>
              <c:idx val="2"/>
              <c:layout>
                <c:manualLayout>
                  <c:x val="-2.33544711071592E-2"/>
                  <c:y val="7.398454687817940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IXP 2400</a:t>
                    </a:r>
                  </a:p>
                  <a:p>
                    <a:r>
                      <a:rPr lang="en-US"/>
                      <a:t>(NPU)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FBC0-274A-92E0-7250F8A3C56A}"/>
                </c:ext>
              </c:extLst>
            </c:dLbl>
            <c:dLbl>
              <c:idx val="5"/>
              <c:layout>
                <c:manualLayout>
                  <c:x val="-8.7908207195178403E-2"/>
                  <c:y val="7.7944973216260496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RouteBricks</a:t>
                    </a:r>
                  </a:p>
                  <a:p>
                    <a:r>
                      <a:rPr lang="en-US"/>
                      <a:t>(multi-core)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FBC0-274A-92E0-7250F8A3C56A}"/>
                </c:ext>
              </c:extLst>
            </c:dLbl>
            <c:dLbl>
              <c:idx val="6"/>
              <c:layout>
                <c:manualLayout>
                  <c:x val="-7.8157904588392502E-2"/>
                  <c:y val="6.3678894869641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lang="en-US" sz="14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err="1"/>
                      <a:t>PacketShader</a:t>
                    </a:r>
                    <a:r>
                      <a:rPr lang="en-US" baseline="0" dirty="0"/>
                      <a:t> </a:t>
                    </a:r>
                  </a:p>
                  <a:p>
                    <a:pPr>
                      <a:defRPr sz="1400" b="1"/>
                    </a:pPr>
                    <a:r>
                      <a:rPr lang="en-US" baseline="0" dirty="0"/>
                      <a:t>(GPU)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en-US" sz="1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CN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6903303093452"/>
                      <c:h val="0.14436901015419901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4-FBC0-274A-92E0-7250F8A3C56A}"/>
                </c:ext>
              </c:extLst>
            </c:dLbl>
            <c:dLbl>
              <c:idx val="7"/>
              <c:layout>
                <c:manualLayout>
                  <c:x val="-3.41915626005613E-4"/>
                  <c:y val="7.5770795805976801E-2"/>
                </c:manualLayout>
              </c:layout>
              <c:tx>
                <c:rich>
                  <a:bodyPr/>
                  <a:lstStyle/>
                  <a:p>
                    <a:r>
                      <a:rPr lang="en-US" dirty="0" err="1"/>
                      <a:t>SoftNIC</a:t>
                    </a:r>
                    <a:endParaRPr lang="en-US" dirty="0"/>
                  </a:p>
                  <a:p>
                    <a:r>
                      <a:rPr lang="en-US" dirty="0"/>
                      <a:t>(multi-core)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FBC0-274A-92E0-7250F8A3C5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1999</c:v>
                </c:pt>
                <c:pt idx="1">
                  <c:v>2000</c:v>
                </c:pt>
                <c:pt idx="2">
                  <c:v>2002</c:v>
                </c:pt>
                <c:pt idx="3">
                  <c:v>2004</c:v>
                </c:pt>
                <c:pt idx="4">
                  <c:v>2007</c:v>
                </c:pt>
                <c:pt idx="5">
                  <c:v>2009</c:v>
                </c:pt>
                <c:pt idx="6">
                  <c:v>2010</c:v>
                </c:pt>
                <c:pt idx="7">
                  <c:v>2014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0.1</c:v>
                </c:pt>
                <c:pt idx="1">
                  <c:v>0.17</c:v>
                </c:pt>
                <c:pt idx="2">
                  <c:v>4</c:v>
                </c:pt>
                <c:pt idx="5">
                  <c:v>35</c:v>
                </c:pt>
                <c:pt idx="6">
                  <c:v>40</c:v>
                </c:pt>
                <c:pt idx="7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BC0-274A-92E0-7250F8A3C56A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Line-Rate router</c:v>
                </c:pt>
              </c:strCache>
            </c:strRef>
          </c:tx>
          <c:spPr>
            <a:ln w="63500" cap="rnd">
              <a:solidFill>
                <a:srgbClr val="FF000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Catalyst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FBC0-274A-92E0-7250F8A3C56A}"/>
                </c:ext>
              </c:extLst>
            </c:dLbl>
            <c:dLbl>
              <c:idx val="3"/>
              <c:layout>
                <c:manualLayout>
                  <c:x val="-0.123236116866971"/>
                  <c:y val="-6.1520422605671102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Broadcom</a:t>
                    </a:r>
                  </a:p>
                  <a:p>
                    <a:r>
                      <a:rPr lang="en-US" dirty="0"/>
                      <a:t>5670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FBC0-274A-92E0-7250F8A3C56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Scorpion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FBC0-274A-92E0-7250F8A3C56A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Trident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FBC0-274A-92E0-7250F8A3C56A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 dirty="0"/>
                      <a:t>Tomahawk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FBC0-274A-92E0-7250F8A3C5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1999</c:v>
                </c:pt>
                <c:pt idx="1">
                  <c:v>2000</c:v>
                </c:pt>
                <c:pt idx="2">
                  <c:v>2002</c:v>
                </c:pt>
                <c:pt idx="3">
                  <c:v>2004</c:v>
                </c:pt>
                <c:pt idx="4">
                  <c:v>2007</c:v>
                </c:pt>
                <c:pt idx="5">
                  <c:v>2009</c:v>
                </c:pt>
                <c:pt idx="6">
                  <c:v>2010</c:v>
                </c:pt>
                <c:pt idx="7">
                  <c:v>2014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32</c:v>
                </c:pt>
                <c:pt idx="3">
                  <c:v>80</c:v>
                </c:pt>
                <c:pt idx="4">
                  <c:v>240</c:v>
                </c:pt>
                <c:pt idx="6">
                  <c:v>640</c:v>
                </c:pt>
                <c:pt idx="7">
                  <c:v>3200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FBC0-274A-92E0-7250F8A3C56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468127744"/>
        <c:axId val="1283841760"/>
      </c:lineChart>
      <c:catAx>
        <c:axId val="14681277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N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283841760"/>
        <c:crosses val="autoZero"/>
        <c:auto val="1"/>
        <c:lblAlgn val="ctr"/>
        <c:lblOffset val="100"/>
        <c:noMultiLvlLbl val="0"/>
      </c:catAx>
      <c:valAx>
        <c:axId val="1283841760"/>
        <c:scaling>
          <c:logBase val="10"/>
          <c:orientation val="minMax"/>
          <c:min val="0.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Gbit</a:t>
                </a:r>
                <a:r>
                  <a:rPr lang="en-US" dirty="0"/>
                  <a:t>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468127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span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#1">
  <dgm:title val=""/>
  <dgm:desc val=""/>
  <dgm:catLst>
    <dgm:cat type="accent3" pri="11200"/>
  </dgm:catLst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4E5CD8-8BBE-45F9-8813-86E3C247796E}" type="doc">
      <dgm:prSet loTypeId="urn:microsoft.com/office/officeart/2005/8/layout/vList5" loCatId="list" qsTypeId="urn:microsoft.com/office/officeart/2005/8/quickstyle/simple1#1" qsCatId="simple" csTypeId="urn:microsoft.com/office/officeart/2005/8/colors/colorful5#1" csCatId="colorful" phldr="1"/>
      <dgm:spPr/>
      <dgm:t>
        <a:bodyPr/>
        <a:lstStyle/>
        <a:p>
          <a:pPr latinLnBrk="1"/>
          <a:endParaRPr lang="ko-KR" altLang="en-US"/>
        </a:p>
      </dgm:t>
    </dgm:pt>
    <dgm:pt modelId="{9F7019F1-8DF1-4102-B401-3C68CC1060E7}">
      <dgm:prSet phldrT="[텍스트]" custT="1"/>
      <dgm:spPr/>
      <dgm:t>
        <a:bodyPr/>
        <a:lstStyle/>
        <a:p>
          <a:pPr latinLnBrk="1"/>
          <a:r>
            <a:rPr lang="en-US" altLang="ko-KR" sz="1800" b="1" dirty="0">
              <a:latin typeface="Arial" panose="020B0604020202090204" pitchFamily="34" charset="0"/>
              <a:cs typeface="Arial" panose="020B0604020202090204" pitchFamily="34" charset="0"/>
            </a:rPr>
            <a:t>Network Layer</a:t>
          </a:r>
          <a:endParaRPr lang="ko-KR" altLang="en-US" sz="1800" b="1" dirty="0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3BF79D4B-E072-4167-9D33-D8FC47D9D8BA}" type="parTrans" cxnId="{AF7ED967-9188-476B-834F-B7B51C7A5245}">
      <dgm:prSet/>
      <dgm:spPr/>
      <dgm:t>
        <a:bodyPr/>
        <a:lstStyle/>
        <a:p>
          <a:pPr latinLnBrk="1"/>
          <a:endParaRPr lang="ko-KR" altLang="en-US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D855CB03-0142-4CC0-8FFE-D71C6249ED64}" type="sibTrans" cxnId="{AF7ED967-9188-476B-834F-B7B51C7A5245}">
      <dgm:prSet/>
      <dgm:spPr/>
      <dgm:t>
        <a:bodyPr/>
        <a:lstStyle/>
        <a:p>
          <a:pPr latinLnBrk="1"/>
          <a:endParaRPr lang="ko-KR" altLang="en-US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E484658A-4ACA-4354-9961-4F869EE138FC}">
      <dgm:prSet phldrT="[텍스트]" custT="1"/>
      <dgm:spPr>
        <a:gradFill rotWithShape="0">
          <a:gsLst>
            <a:gs pos="0">
              <a:schemeClr val="accent1">
                <a:tint val="50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0" scaled="0"/>
        </a:gradFill>
        <a:ln w="12700">
          <a:solidFill>
            <a:schemeClr val="tx2"/>
          </a:solidFill>
        </a:ln>
      </dgm:spPr>
      <dgm:t>
        <a:bodyPr/>
        <a:lstStyle/>
        <a:p>
          <a:pPr latinLnBrk="1"/>
          <a:r>
            <a:rPr lang="en-US" altLang="ko-KR" sz="1800" dirty="0">
              <a:latin typeface="Arial" panose="020B0604020202090204" pitchFamily="34" charset="0"/>
              <a:cs typeface="Arial" panose="020B0604020202090204" pitchFamily="34" charset="0"/>
            </a:rPr>
            <a:t>IP, ARP, RARP, etc.</a:t>
          </a:r>
          <a:endParaRPr lang="ko-KR" altLang="en-US" sz="1800" dirty="0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7275F8EB-2EEA-4DF5-8345-52C64105279A}" type="parTrans" cxnId="{78DBBB22-C245-4F1A-B8F2-77EE6F7EB40E}">
      <dgm:prSet/>
      <dgm:spPr/>
      <dgm:t>
        <a:bodyPr/>
        <a:lstStyle/>
        <a:p>
          <a:pPr latinLnBrk="1"/>
          <a:endParaRPr lang="ko-KR" altLang="en-US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E0F914B1-04C6-4E25-9772-9CF6729E04B5}" type="sibTrans" cxnId="{78DBBB22-C245-4F1A-B8F2-77EE6F7EB40E}">
      <dgm:prSet/>
      <dgm:spPr/>
      <dgm:t>
        <a:bodyPr/>
        <a:lstStyle/>
        <a:p>
          <a:pPr latinLnBrk="1"/>
          <a:endParaRPr lang="ko-KR" altLang="en-US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7A9FA6A0-59AB-421A-AB06-0AD65B6E4406}">
      <dgm:prSet phldrT="[텍스트]" custT="1"/>
      <dgm:spPr/>
      <dgm:t>
        <a:bodyPr/>
        <a:lstStyle/>
        <a:p>
          <a:pPr latinLnBrk="1"/>
          <a:r>
            <a:rPr lang="en-US" altLang="ko-KR" sz="1800" b="1" dirty="0">
              <a:latin typeface="Arial" panose="020B0604020202090204" pitchFamily="34" charset="0"/>
              <a:cs typeface="Arial" panose="020B0604020202090204" pitchFamily="34" charset="0"/>
            </a:rPr>
            <a:t>Transport Layer</a:t>
          </a:r>
          <a:endParaRPr lang="ko-KR" altLang="en-US" sz="1800" b="1" dirty="0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AB1E1A65-FEC3-4964-B245-0DF91008C4E4}" type="parTrans" cxnId="{8A89E876-16B8-490A-9DA0-113E6A00EF21}">
      <dgm:prSet/>
      <dgm:spPr/>
      <dgm:t>
        <a:bodyPr/>
        <a:lstStyle/>
        <a:p>
          <a:pPr latinLnBrk="1"/>
          <a:endParaRPr lang="ko-KR" altLang="en-US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26450531-418B-4ADA-B61E-59AFB44BA519}" type="sibTrans" cxnId="{8A89E876-16B8-490A-9DA0-113E6A00EF21}">
      <dgm:prSet/>
      <dgm:spPr/>
      <dgm:t>
        <a:bodyPr/>
        <a:lstStyle/>
        <a:p>
          <a:pPr latinLnBrk="1"/>
          <a:endParaRPr lang="ko-KR" altLang="en-US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9493B2CE-710D-4DE7-B9A4-7926B0631017}">
      <dgm:prSet phldrT="[텍스트]" custT="1"/>
      <dgm:spPr>
        <a:gradFill rotWithShape="0"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0" scaled="0"/>
        </a:gradFill>
        <a:ln w="12700">
          <a:solidFill>
            <a:schemeClr val="accent3"/>
          </a:solidFill>
        </a:ln>
      </dgm:spPr>
      <dgm:t>
        <a:bodyPr/>
        <a:lstStyle/>
        <a:p>
          <a:pPr latinLnBrk="1"/>
          <a:r>
            <a:rPr lang="en-US" altLang="ko-KR" sz="1800" dirty="0">
              <a:latin typeface="Arial" panose="020B0604020202090204" pitchFamily="34" charset="0"/>
              <a:cs typeface="Arial" panose="020B0604020202090204" pitchFamily="34" charset="0"/>
            </a:rPr>
            <a:t>TCP, UDP, ICMP, etc.</a:t>
          </a:r>
          <a:endParaRPr lang="ko-KR" altLang="en-US" sz="1800" dirty="0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485952C5-3068-4751-A677-2A28285B0420}" type="parTrans" cxnId="{CF0B69F8-A0D2-41A4-AF2D-6C9B8371F3CA}">
      <dgm:prSet/>
      <dgm:spPr/>
      <dgm:t>
        <a:bodyPr/>
        <a:lstStyle/>
        <a:p>
          <a:pPr latinLnBrk="1"/>
          <a:endParaRPr lang="ko-KR" altLang="en-US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52790F5A-3221-4D40-BE74-E2CBF06FE771}" type="sibTrans" cxnId="{CF0B69F8-A0D2-41A4-AF2D-6C9B8371F3CA}">
      <dgm:prSet/>
      <dgm:spPr/>
      <dgm:t>
        <a:bodyPr/>
        <a:lstStyle/>
        <a:p>
          <a:pPr latinLnBrk="1"/>
          <a:endParaRPr lang="ko-KR" altLang="en-US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671810A2-5B74-4B58-AB1E-4A6E0BDBBE55}">
      <dgm:prSet phldrT="[텍스트]" custT="1"/>
      <dgm:spPr/>
      <dgm:t>
        <a:bodyPr/>
        <a:lstStyle/>
        <a:p>
          <a:pPr latinLnBrk="1"/>
          <a:r>
            <a:rPr lang="en-US" altLang="ko-KR" sz="1800" b="1" dirty="0">
              <a:latin typeface="Arial" panose="020B0604020202090204" pitchFamily="34" charset="0"/>
              <a:cs typeface="Arial" panose="020B0604020202090204" pitchFamily="34" charset="0"/>
            </a:rPr>
            <a:t>Application Layer</a:t>
          </a:r>
          <a:endParaRPr lang="ko-KR" altLang="en-US" sz="1800" b="1" dirty="0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DE633150-31B5-4A8E-ACA2-C41B87BE4153}" type="parTrans" cxnId="{7E96BBCB-4403-4806-B51B-1729CB7721E2}">
      <dgm:prSet/>
      <dgm:spPr/>
      <dgm:t>
        <a:bodyPr/>
        <a:lstStyle/>
        <a:p>
          <a:pPr latinLnBrk="1"/>
          <a:endParaRPr lang="ko-KR" altLang="en-US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795FFBF5-67B6-41F6-AF9F-8FDAE3EC94E2}" type="sibTrans" cxnId="{7E96BBCB-4403-4806-B51B-1729CB7721E2}">
      <dgm:prSet/>
      <dgm:spPr/>
      <dgm:t>
        <a:bodyPr/>
        <a:lstStyle/>
        <a:p>
          <a:pPr latinLnBrk="1"/>
          <a:endParaRPr lang="ko-KR" altLang="en-US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A641026B-B6A7-4565-A05E-0839CCC345B4}">
      <dgm:prSet phldrT="[텍스트]" custT="1"/>
      <dgm:spPr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0" scaled="0"/>
        </a:gradFill>
        <a:ln w="12700">
          <a:solidFill>
            <a:schemeClr val="accent6"/>
          </a:solidFill>
        </a:ln>
      </dgm:spPr>
      <dgm:t>
        <a:bodyPr/>
        <a:lstStyle/>
        <a:p>
          <a:pPr latinLnBrk="1"/>
          <a:r>
            <a:rPr lang="en-US" altLang="ko-KR" sz="1800" dirty="0">
              <a:latin typeface="Arial" panose="020B0604020202090204" pitchFamily="34" charset="0"/>
              <a:cs typeface="Arial" panose="020B0604020202090204" pitchFamily="34" charset="0"/>
            </a:rPr>
            <a:t>HTTP, HTTPS, SMTP, FTP, TELNET, SSH, POP, etc.</a:t>
          </a:r>
          <a:endParaRPr lang="ko-KR" altLang="en-US" sz="1800" dirty="0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E9483C15-10EC-4CD3-B87F-227733820BD1}" type="parTrans" cxnId="{30BA019D-A237-48DD-B230-328A170E0241}">
      <dgm:prSet/>
      <dgm:spPr/>
      <dgm:t>
        <a:bodyPr/>
        <a:lstStyle/>
        <a:p>
          <a:pPr latinLnBrk="1"/>
          <a:endParaRPr lang="ko-KR" altLang="en-US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99B2094B-51CC-457D-AEBB-3CDE02DECCD8}" type="sibTrans" cxnId="{30BA019D-A237-48DD-B230-328A170E0241}">
      <dgm:prSet/>
      <dgm:spPr/>
      <dgm:t>
        <a:bodyPr/>
        <a:lstStyle/>
        <a:p>
          <a:pPr latinLnBrk="1"/>
          <a:endParaRPr lang="ko-KR" altLang="en-US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3F8EA589-C8DD-464C-8897-D078A0B6B42F}" type="pres">
      <dgm:prSet presAssocID="{454E5CD8-8BBE-45F9-8813-86E3C247796E}" presName="Name0" presStyleCnt="0">
        <dgm:presLayoutVars>
          <dgm:dir/>
          <dgm:animLvl val="lvl"/>
          <dgm:resizeHandles val="exact"/>
        </dgm:presLayoutVars>
      </dgm:prSet>
      <dgm:spPr/>
    </dgm:pt>
    <dgm:pt modelId="{6F5719EE-2B31-479F-8CB5-D0D513B3D345}" type="pres">
      <dgm:prSet presAssocID="{9F7019F1-8DF1-4102-B401-3C68CC1060E7}" presName="linNode" presStyleCnt="0"/>
      <dgm:spPr/>
    </dgm:pt>
    <dgm:pt modelId="{1E75491C-3654-4DF4-9A10-0D4EAE3BB39E}" type="pres">
      <dgm:prSet presAssocID="{9F7019F1-8DF1-4102-B401-3C68CC1060E7}" presName="parentText" presStyleLbl="node1" presStyleIdx="0" presStyleCnt="3" custScaleX="73431">
        <dgm:presLayoutVars>
          <dgm:chMax val="1"/>
          <dgm:bulletEnabled val="1"/>
        </dgm:presLayoutVars>
      </dgm:prSet>
      <dgm:spPr/>
    </dgm:pt>
    <dgm:pt modelId="{76078939-067A-4210-83DA-AF5FEA3D0AA4}" type="pres">
      <dgm:prSet presAssocID="{9F7019F1-8DF1-4102-B401-3C68CC1060E7}" presName="descendantText" presStyleLbl="alignAccFollowNode1" presStyleIdx="0" presStyleCnt="3" custScaleX="106522">
        <dgm:presLayoutVars>
          <dgm:bulletEnabled val="1"/>
        </dgm:presLayoutVars>
      </dgm:prSet>
      <dgm:spPr/>
    </dgm:pt>
    <dgm:pt modelId="{DBC180B2-BA2B-4A37-9241-D257F250A41F}" type="pres">
      <dgm:prSet presAssocID="{D855CB03-0142-4CC0-8FFE-D71C6249ED64}" presName="sp" presStyleCnt="0"/>
      <dgm:spPr/>
    </dgm:pt>
    <dgm:pt modelId="{61B66441-52F1-4023-9EC5-88C215A8E006}" type="pres">
      <dgm:prSet presAssocID="{7A9FA6A0-59AB-421A-AB06-0AD65B6E4406}" presName="linNode" presStyleCnt="0"/>
      <dgm:spPr/>
    </dgm:pt>
    <dgm:pt modelId="{AD15FC2C-DFBC-4D32-A5F1-1C5D26094E02}" type="pres">
      <dgm:prSet presAssocID="{7A9FA6A0-59AB-421A-AB06-0AD65B6E4406}" presName="parentText" presStyleLbl="node1" presStyleIdx="1" presStyleCnt="3" custScaleX="73431">
        <dgm:presLayoutVars>
          <dgm:chMax val="1"/>
          <dgm:bulletEnabled val="1"/>
        </dgm:presLayoutVars>
      </dgm:prSet>
      <dgm:spPr/>
    </dgm:pt>
    <dgm:pt modelId="{4D4A76D7-2C1E-421F-A9F9-38F7E6AA70D4}" type="pres">
      <dgm:prSet presAssocID="{7A9FA6A0-59AB-421A-AB06-0AD65B6E4406}" presName="descendantText" presStyleLbl="alignAccFollowNode1" presStyleIdx="1" presStyleCnt="3" custScaleX="106522">
        <dgm:presLayoutVars>
          <dgm:bulletEnabled val="1"/>
        </dgm:presLayoutVars>
      </dgm:prSet>
      <dgm:spPr/>
    </dgm:pt>
    <dgm:pt modelId="{53772C32-32AB-4677-8511-473099907F52}" type="pres">
      <dgm:prSet presAssocID="{26450531-418B-4ADA-B61E-59AFB44BA519}" presName="sp" presStyleCnt="0"/>
      <dgm:spPr/>
    </dgm:pt>
    <dgm:pt modelId="{185F5C2D-D9E2-403B-AA45-516C327B8A7F}" type="pres">
      <dgm:prSet presAssocID="{671810A2-5B74-4B58-AB1E-4A6E0BDBBE55}" presName="linNode" presStyleCnt="0"/>
      <dgm:spPr/>
    </dgm:pt>
    <dgm:pt modelId="{6AED419C-34D5-4309-AA44-1896F0DF54A2}" type="pres">
      <dgm:prSet presAssocID="{671810A2-5B74-4B58-AB1E-4A6E0BDBBE55}" presName="parentText" presStyleLbl="node1" presStyleIdx="2" presStyleCnt="3" custScaleX="73431">
        <dgm:presLayoutVars>
          <dgm:chMax val="1"/>
          <dgm:bulletEnabled val="1"/>
        </dgm:presLayoutVars>
      </dgm:prSet>
      <dgm:spPr/>
    </dgm:pt>
    <dgm:pt modelId="{F2C0F99C-AB4C-4941-8862-A8CF6A3B40C2}" type="pres">
      <dgm:prSet presAssocID="{671810A2-5B74-4B58-AB1E-4A6E0BDBBE55}" presName="descendantText" presStyleLbl="alignAccFollowNode1" presStyleIdx="2" presStyleCnt="3" custScaleX="106522">
        <dgm:presLayoutVars>
          <dgm:bulletEnabled val="1"/>
        </dgm:presLayoutVars>
      </dgm:prSet>
      <dgm:spPr/>
    </dgm:pt>
  </dgm:ptLst>
  <dgm:cxnLst>
    <dgm:cxn modelId="{78DBBB22-C245-4F1A-B8F2-77EE6F7EB40E}" srcId="{9F7019F1-8DF1-4102-B401-3C68CC1060E7}" destId="{E484658A-4ACA-4354-9961-4F869EE138FC}" srcOrd="0" destOrd="0" parTransId="{7275F8EB-2EEA-4DF5-8345-52C64105279A}" sibTransId="{E0F914B1-04C6-4E25-9772-9CF6729E04B5}"/>
    <dgm:cxn modelId="{79D4765C-7B6D-4FB4-89AE-27B8DB5AC009}" type="presOf" srcId="{9493B2CE-710D-4DE7-B9A4-7926B0631017}" destId="{4D4A76D7-2C1E-421F-A9F9-38F7E6AA70D4}" srcOrd="0" destOrd="0" presId="urn:microsoft.com/office/officeart/2005/8/layout/vList5"/>
    <dgm:cxn modelId="{AF7ED967-9188-476B-834F-B7B51C7A5245}" srcId="{454E5CD8-8BBE-45F9-8813-86E3C247796E}" destId="{9F7019F1-8DF1-4102-B401-3C68CC1060E7}" srcOrd="0" destOrd="0" parTransId="{3BF79D4B-E072-4167-9D33-D8FC47D9D8BA}" sibTransId="{D855CB03-0142-4CC0-8FFE-D71C6249ED64}"/>
    <dgm:cxn modelId="{8A89E876-16B8-490A-9DA0-113E6A00EF21}" srcId="{454E5CD8-8BBE-45F9-8813-86E3C247796E}" destId="{7A9FA6A0-59AB-421A-AB06-0AD65B6E4406}" srcOrd="1" destOrd="0" parTransId="{AB1E1A65-FEC3-4964-B245-0DF91008C4E4}" sibTransId="{26450531-418B-4ADA-B61E-59AFB44BA519}"/>
    <dgm:cxn modelId="{30BA019D-A237-48DD-B230-328A170E0241}" srcId="{671810A2-5B74-4B58-AB1E-4A6E0BDBBE55}" destId="{A641026B-B6A7-4565-A05E-0839CCC345B4}" srcOrd="0" destOrd="0" parTransId="{E9483C15-10EC-4CD3-B87F-227733820BD1}" sibTransId="{99B2094B-51CC-457D-AEBB-3CDE02DECCD8}"/>
    <dgm:cxn modelId="{7E96BBCB-4403-4806-B51B-1729CB7721E2}" srcId="{454E5CD8-8BBE-45F9-8813-86E3C247796E}" destId="{671810A2-5B74-4B58-AB1E-4A6E0BDBBE55}" srcOrd="2" destOrd="0" parTransId="{DE633150-31B5-4A8E-ACA2-C41B87BE4153}" sibTransId="{795FFBF5-67B6-41F6-AF9F-8FDAE3EC94E2}"/>
    <dgm:cxn modelId="{B57150DD-216E-4896-92B2-F47DECC0CA57}" type="presOf" srcId="{7A9FA6A0-59AB-421A-AB06-0AD65B6E4406}" destId="{AD15FC2C-DFBC-4D32-A5F1-1C5D26094E02}" srcOrd="0" destOrd="0" presId="urn:microsoft.com/office/officeart/2005/8/layout/vList5"/>
    <dgm:cxn modelId="{D8AA99E0-8773-4AF5-8CEF-33365DF24B38}" type="presOf" srcId="{E484658A-4ACA-4354-9961-4F869EE138FC}" destId="{76078939-067A-4210-83DA-AF5FEA3D0AA4}" srcOrd="0" destOrd="0" presId="urn:microsoft.com/office/officeart/2005/8/layout/vList5"/>
    <dgm:cxn modelId="{C42758E1-63EE-4870-938A-C5518ABD9442}" type="presOf" srcId="{454E5CD8-8BBE-45F9-8813-86E3C247796E}" destId="{3F8EA589-C8DD-464C-8897-D078A0B6B42F}" srcOrd="0" destOrd="0" presId="urn:microsoft.com/office/officeart/2005/8/layout/vList5"/>
    <dgm:cxn modelId="{557D88E4-C263-40B8-BDCF-E1CD36FD50B0}" type="presOf" srcId="{9F7019F1-8DF1-4102-B401-3C68CC1060E7}" destId="{1E75491C-3654-4DF4-9A10-0D4EAE3BB39E}" srcOrd="0" destOrd="0" presId="urn:microsoft.com/office/officeart/2005/8/layout/vList5"/>
    <dgm:cxn modelId="{3BBE3FE7-82E6-4D17-9356-16A82AD15429}" type="presOf" srcId="{671810A2-5B74-4B58-AB1E-4A6E0BDBBE55}" destId="{6AED419C-34D5-4309-AA44-1896F0DF54A2}" srcOrd="0" destOrd="0" presId="urn:microsoft.com/office/officeart/2005/8/layout/vList5"/>
    <dgm:cxn modelId="{CF0B69F8-A0D2-41A4-AF2D-6C9B8371F3CA}" srcId="{7A9FA6A0-59AB-421A-AB06-0AD65B6E4406}" destId="{9493B2CE-710D-4DE7-B9A4-7926B0631017}" srcOrd="0" destOrd="0" parTransId="{485952C5-3068-4751-A677-2A28285B0420}" sibTransId="{52790F5A-3221-4D40-BE74-E2CBF06FE771}"/>
    <dgm:cxn modelId="{44263CFF-2B7F-4A0B-817C-A6FBD3357B0B}" type="presOf" srcId="{A641026B-B6A7-4565-A05E-0839CCC345B4}" destId="{F2C0F99C-AB4C-4941-8862-A8CF6A3B40C2}" srcOrd="0" destOrd="0" presId="urn:microsoft.com/office/officeart/2005/8/layout/vList5"/>
    <dgm:cxn modelId="{B1C266BF-AA99-4C18-AF01-83EF87F78DAC}" type="presParOf" srcId="{3F8EA589-C8DD-464C-8897-D078A0B6B42F}" destId="{6F5719EE-2B31-479F-8CB5-D0D513B3D345}" srcOrd="0" destOrd="0" presId="urn:microsoft.com/office/officeart/2005/8/layout/vList5"/>
    <dgm:cxn modelId="{D1E05C7D-F527-4746-8CA6-07D305624DFE}" type="presParOf" srcId="{6F5719EE-2B31-479F-8CB5-D0D513B3D345}" destId="{1E75491C-3654-4DF4-9A10-0D4EAE3BB39E}" srcOrd="0" destOrd="0" presId="urn:microsoft.com/office/officeart/2005/8/layout/vList5"/>
    <dgm:cxn modelId="{80521C8C-CCD1-424E-B75A-4CEC4A5B7994}" type="presParOf" srcId="{6F5719EE-2B31-479F-8CB5-D0D513B3D345}" destId="{76078939-067A-4210-83DA-AF5FEA3D0AA4}" srcOrd="1" destOrd="0" presId="urn:microsoft.com/office/officeart/2005/8/layout/vList5"/>
    <dgm:cxn modelId="{19AA9F88-90AE-471F-A6FC-F232CC092BBC}" type="presParOf" srcId="{3F8EA589-C8DD-464C-8897-D078A0B6B42F}" destId="{DBC180B2-BA2B-4A37-9241-D257F250A41F}" srcOrd="1" destOrd="0" presId="urn:microsoft.com/office/officeart/2005/8/layout/vList5"/>
    <dgm:cxn modelId="{FEB4AF6D-DC72-4C72-8D89-98A48CC7814B}" type="presParOf" srcId="{3F8EA589-C8DD-464C-8897-D078A0B6B42F}" destId="{61B66441-52F1-4023-9EC5-88C215A8E006}" srcOrd="2" destOrd="0" presId="urn:microsoft.com/office/officeart/2005/8/layout/vList5"/>
    <dgm:cxn modelId="{EBC215A0-DB02-40CB-8966-6C616263C185}" type="presParOf" srcId="{61B66441-52F1-4023-9EC5-88C215A8E006}" destId="{AD15FC2C-DFBC-4D32-A5F1-1C5D26094E02}" srcOrd="0" destOrd="0" presId="urn:microsoft.com/office/officeart/2005/8/layout/vList5"/>
    <dgm:cxn modelId="{C8A596A1-3A90-4A6D-A3EB-D61949B2152D}" type="presParOf" srcId="{61B66441-52F1-4023-9EC5-88C215A8E006}" destId="{4D4A76D7-2C1E-421F-A9F9-38F7E6AA70D4}" srcOrd="1" destOrd="0" presId="urn:microsoft.com/office/officeart/2005/8/layout/vList5"/>
    <dgm:cxn modelId="{1BC4E145-8AB1-4971-9956-EF97AE3BD692}" type="presParOf" srcId="{3F8EA589-C8DD-464C-8897-D078A0B6B42F}" destId="{53772C32-32AB-4677-8511-473099907F52}" srcOrd="3" destOrd="0" presId="urn:microsoft.com/office/officeart/2005/8/layout/vList5"/>
    <dgm:cxn modelId="{B812CA3F-30F7-4CD6-9135-757FDC6EF830}" type="presParOf" srcId="{3F8EA589-C8DD-464C-8897-D078A0B6B42F}" destId="{185F5C2D-D9E2-403B-AA45-516C327B8A7F}" srcOrd="4" destOrd="0" presId="urn:microsoft.com/office/officeart/2005/8/layout/vList5"/>
    <dgm:cxn modelId="{72582EFE-639A-484C-B0ED-F4DF817264C7}" type="presParOf" srcId="{185F5C2D-D9E2-403B-AA45-516C327B8A7F}" destId="{6AED419C-34D5-4309-AA44-1896F0DF54A2}" srcOrd="0" destOrd="0" presId="urn:microsoft.com/office/officeart/2005/8/layout/vList5"/>
    <dgm:cxn modelId="{6E92A712-9577-48EC-98EB-DC94DFDDF17A}" type="presParOf" srcId="{185F5C2D-D9E2-403B-AA45-516C327B8A7F}" destId="{F2C0F99C-AB4C-4941-8862-A8CF6A3B40C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4E5CD8-8BBE-45F9-8813-86E3C247796E}" type="doc">
      <dgm:prSet loTypeId="urn:microsoft.com/office/officeart/2005/8/layout/vList5" loCatId="list" qsTypeId="urn:microsoft.com/office/officeart/2005/8/quickstyle/simple1#2" qsCatId="simple" csTypeId="urn:microsoft.com/office/officeart/2005/8/colors/accent3_2#1" csCatId="accent3" phldr="1"/>
      <dgm:spPr/>
      <dgm:t>
        <a:bodyPr/>
        <a:lstStyle/>
        <a:p>
          <a:pPr latinLnBrk="1"/>
          <a:endParaRPr lang="ko-KR" altLang="en-US"/>
        </a:p>
      </dgm:t>
    </dgm:pt>
    <dgm:pt modelId="{9F7019F1-8DF1-4102-B401-3C68CC1060E7}">
      <dgm:prSet phldrT="[텍스트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1800" b="1" dirty="0">
              <a:latin typeface="Arial" panose="020B0604020202090204" pitchFamily="34" charset="0"/>
              <a:cs typeface="Arial" panose="020B0604020202090204" pitchFamily="34" charset="0"/>
            </a:rPr>
            <a:t>Traffic clustering</a:t>
          </a:r>
          <a:endParaRPr lang="ko-KR" altLang="en-US" sz="1800" b="1" dirty="0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3BF79D4B-E072-4167-9D33-D8FC47D9D8BA}" type="parTrans" cxnId="{AF7ED967-9188-476B-834F-B7B51C7A5245}">
      <dgm:prSet/>
      <dgm:spPr/>
      <dgm:t>
        <a:bodyPr/>
        <a:lstStyle/>
        <a:p>
          <a:pPr latinLnBrk="1"/>
          <a:endParaRPr lang="ko-KR" altLang="en-US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D855CB03-0142-4CC0-8FFE-D71C6249ED64}" type="sibTrans" cxnId="{AF7ED967-9188-476B-834F-B7B51C7A5245}">
      <dgm:prSet/>
      <dgm:spPr/>
      <dgm:t>
        <a:bodyPr/>
        <a:lstStyle/>
        <a:p>
          <a:pPr latinLnBrk="1"/>
          <a:endParaRPr lang="ko-KR" altLang="en-US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E484658A-4ACA-4354-9961-4F869EE138FC}">
      <dgm:prSet phldrT="[텍스트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effectLst/>
      </dgm:spPr>
      <dgm:t>
        <a:bodyPr/>
        <a:lstStyle/>
        <a:p>
          <a:pPr latinLnBrk="1"/>
          <a:r>
            <a:rPr lang="en-US" altLang="ko-KR" sz="1800" dirty="0">
              <a:latin typeface="Arial" panose="020B0604020202090204" pitchFamily="34" charset="0"/>
              <a:cs typeface="Arial" panose="020B0604020202090204" pitchFamily="34" charset="0"/>
            </a:rPr>
            <a:t>Bulk transfer, small transaction, etc.</a:t>
          </a:r>
          <a:endParaRPr lang="ko-KR" altLang="en-US" sz="1800" dirty="0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7275F8EB-2EEA-4DF5-8345-52C64105279A}" type="parTrans" cxnId="{78DBBB22-C245-4F1A-B8F2-77EE6F7EB40E}">
      <dgm:prSet/>
      <dgm:spPr/>
      <dgm:t>
        <a:bodyPr/>
        <a:lstStyle/>
        <a:p>
          <a:pPr latinLnBrk="1"/>
          <a:endParaRPr lang="ko-KR" altLang="en-US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E0F914B1-04C6-4E25-9772-9CF6729E04B5}" type="sibTrans" cxnId="{78DBBB22-C245-4F1A-B8F2-77EE6F7EB40E}">
      <dgm:prSet/>
      <dgm:spPr/>
      <dgm:t>
        <a:bodyPr/>
        <a:lstStyle/>
        <a:p>
          <a:pPr latinLnBrk="1"/>
          <a:endParaRPr lang="ko-KR" altLang="en-US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7A9FA6A0-59AB-421A-AB06-0AD65B6E4406}">
      <dgm:prSet phldrT="[텍스트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1800" b="1" dirty="0">
              <a:latin typeface="Arial" panose="020B0604020202090204" pitchFamily="34" charset="0"/>
              <a:cs typeface="Arial" panose="020B0604020202090204" pitchFamily="34" charset="0"/>
            </a:rPr>
            <a:t>Application-type breakdown</a:t>
          </a:r>
          <a:endParaRPr lang="ko-KR" altLang="en-US" sz="1800" b="1" dirty="0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AB1E1A65-FEC3-4964-B245-0DF91008C4E4}" type="parTrans" cxnId="{8A89E876-16B8-490A-9DA0-113E6A00EF21}">
      <dgm:prSet/>
      <dgm:spPr/>
      <dgm:t>
        <a:bodyPr/>
        <a:lstStyle/>
        <a:p>
          <a:pPr latinLnBrk="1"/>
          <a:endParaRPr lang="ko-KR" altLang="en-US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26450531-418B-4ADA-B61E-59AFB44BA519}" type="sibTrans" cxnId="{8A89E876-16B8-490A-9DA0-113E6A00EF21}">
      <dgm:prSet/>
      <dgm:spPr/>
      <dgm:t>
        <a:bodyPr/>
        <a:lstStyle/>
        <a:p>
          <a:pPr latinLnBrk="1"/>
          <a:endParaRPr lang="ko-KR" altLang="en-US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9493B2CE-710D-4DE7-B9A4-7926B0631017}">
      <dgm:prSet phldrT="[텍스트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effectLst/>
      </dgm:spPr>
      <dgm:t>
        <a:bodyPr/>
        <a:lstStyle/>
        <a:p>
          <a:pPr latinLnBrk="1"/>
          <a:r>
            <a:rPr lang="en-US" altLang="ko-KR" sz="1800" dirty="0">
              <a:latin typeface="Arial" panose="020B0604020202090204" pitchFamily="34" charset="0"/>
              <a:cs typeface="Arial" panose="020B0604020202090204" pitchFamily="34" charset="0"/>
            </a:rPr>
            <a:t>Web, game, P2P, messenger, streaming, mail, etc.</a:t>
          </a:r>
          <a:endParaRPr lang="ko-KR" altLang="en-US" sz="1800" dirty="0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485952C5-3068-4751-A677-2A28285B0420}" type="parTrans" cxnId="{CF0B69F8-A0D2-41A4-AF2D-6C9B8371F3CA}">
      <dgm:prSet/>
      <dgm:spPr/>
      <dgm:t>
        <a:bodyPr/>
        <a:lstStyle/>
        <a:p>
          <a:pPr latinLnBrk="1"/>
          <a:endParaRPr lang="ko-KR" altLang="en-US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52790F5A-3221-4D40-BE74-E2CBF06FE771}" type="sibTrans" cxnId="{CF0B69F8-A0D2-41A4-AF2D-6C9B8371F3CA}">
      <dgm:prSet/>
      <dgm:spPr/>
      <dgm:t>
        <a:bodyPr/>
        <a:lstStyle/>
        <a:p>
          <a:pPr latinLnBrk="1"/>
          <a:endParaRPr lang="ko-KR" altLang="en-US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671810A2-5B74-4B58-AB1E-4A6E0BDBBE55}">
      <dgm:prSet phldrT="[텍스트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1800" b="1" dirty="0">
              <a:latin typeface="Arial" panose="020B0604020202090204" pitchFamily="34" charset="0"/>
              <a:cs typeface="Arial" panose="020B0604020202090204" pitchFamily="34" charset="0"/>
            </a:rPr>
            <a:t>Application protocol breakdown</a:t>
          </a:r>
          <a:endParaRPr lang="ko-KR" altLang="en-US" sz="1800" b="1" dirty="0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DE633150-31B5-4A8E-ACA2-C41B87BE4153}" type="parTrans" cxnId="{7E96BBCB-4403-4806-B51B-1729CB7721E2}">
      <dgm:prSet/>
      <dgm:spPr/>
      <dgm:t>
        <a:bodyPr/>
        <a:lstStyle/>
        <a:p>
          <a:pPr latinLnBrk="1"/>
          <a:endParaRPr lang="ko-KR" altLang="en-US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795FFBF5-67B6-41F6-AF9F-8FDAE3EC94E2}" type="sibTrans" cxnId="{7E96BBCB-4403-4806-B51B-1729CB7721E2}">
      <dgm:prSet/>
      <dgm:spPr/>
      <dgm:t>
        <a:bodyPr/>
        <a:lstStyle/>
        <a:p>
          <a:pPr latinLnBrk="1"/>
          <a:endParaRPr lang="ko-KR" altLang="en-US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A641026B-B6A7-4565-A05E-0839CCC345B4}">
      <dgm:prSet phldrT="[텍스트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effectLst/>
      </dgm:spPr>
      <dgm:t>
        <a:bodyPr/>
        <a:lstStyle/>
        <a:p>
          <a:pPr latinLnBrk="1"/>
          <a:r>
            <a:rPr lang="en-US" altLang="ko-KR" sz="1800" dirty="0">
              <a:latin typeface="Arial" panose="020B0604020202090204" pitchFamily="34" charset="0"/>
              <a:cs typeface="Arial" panose="020B0604020202090204" pitchFamily="34" charset="0"/>
            </a:rPr>
            <a:t>HTTP, HTTPS, SMTP, FTP, TELNET, SSH, POP, etc.</a:t>
          </a:r>
          <a:endParaRPr lang="ko-KR" altLang="en-US" sz="1800" dirty="0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E9483C15-10EC-4CD3-B87F-227733820BD1}" type="parTrans" cxnId="{30BA019D-A237-48DD-B230-328A170E0241}">
      <dgm:prSet/>
      <dgm:spPr/>
      <dgm:t>
        <a:bodyPr/>
        <a:lstStyle/>
        <a:p>
          <a:pPr latinLnBrk="1"/>
          <a:endParaRPr lang="ko-KR" altLang="en-US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99B2094B-51CC-457D-AEBB-3CDE02DECCD8}" type="sibTrans" cxnId="{30BA019D-A237-48DD-B230-328A170E0241}">
      <dgm:prSet/>
      <dgm:spPr/>
      <dgm:t>
        <a:bodyPr/>
        <a:lstStyle/>
        <a:p>
          <a:pPr latinLnBrk="1"/>
          <a:endParaRPr lang="ko-KR" altLang="en-US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7843893E-7807-42FA-8C96-22D1C45FDB66}">
      <dgm:prSet phldrT="[텍스트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1800" b="1" dirty="0">
              <a:latin typeface="Arial" panose="020B0604020202090204" pitchFamily="34" charset="0"/>
              <a:cs typeface="Arial" panose="020B0604020202090204" pitchFamily="34" charset="0"/>
            </a:rPr>
            <a:t>Application Breakdown</a:t>
          </a:r>
          <a:endParaRPr lang="ko-KR" altLang="en-US" sz="1800" b="1" dirty="0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86CDBA97-8820-4920-9691-F699C40E345E}" type="parTrans" cxnId="{9A4810D8-B989-4FDA-9079-D36B98D62572}">
      <dgm:prSet/>
      <dgm:spPr/>
      <dgm:t>
        <a:bodyPr/>
        <a:lstStyle/>
        <a:p>
          <a:pPr latinLnBrk="1"/>
          <a:endParaRPr lang="ko-KR" altLang="en-US"/>
        </a:p>
      </dgm:t>
    </dgm:pt>
    <dgm:pt modelId="{9EEEE039-7AC6-42E7-A7AD-AF685B067255}" type="sibTrans" cxnId="{9A4810D8-B989-4FDA-9079-D36B98D62572}">
      <dgm:prSet/>
      <dgm:spPr/>
      <dgm:t>
        <a:bodyPr/>
        <a:lstStyle/>
        <a:p>
          <a:pPr latinLnBrk="1"/>
          <a:endParaRPr lang="ko-KR" altLang="en-US"/>
        </a:p>
      </dgm:t>
    </dgm:pt>
    <dgm:pt modelId="{766750A9-E87D-491F-B895-E3BCFE35BBF5}">
      <dgm:prSet phldrT="[텍스트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effectLst/>
      </dgm:spPr>
      <dgm:t>
        <a:bodyPr/>
        <a:lstStyle/>
        <a:p>
          <a:pPr latinLnBrk="1"/>
          <a:r>
            <a:rPr lang="en-US" altLang="ko-KR" sz="1800" dirty="0" err="1">
              <a:latin typeface="Arial" panose="020B0604020202090204" pitchFamily="34" charset="0"/>
              <a:cs typeface="Arial" panose="020B0604020202090204" pitchFamily="34" charset="0"/>
            </a:rPr>
            <a:t>BitTorrent</a:t>
          </a:r>
          <a:r>
            <a:rPr lang="en-US" altLang="ko-KR" sz="1800" dirty="0">
              <a:latin typeface="Arial" panose="020B0604020202090204" pitchFamily="34" charset="0"/>
              <a:cs typeface="Arial" panose="020B0604020202090204" pitchFamily="34" charset="0"/>
            </a:rPr>
            <a:t>, MSN, </a:t>
          </a:r>
          <a:r>
            <a:rPr lang="en-US" altLang="ko-KR" sz="1800" dirty="0" err="1">
              <a:latin typeface="Arial" panose="020B0604020202090204" pitchFamily="34" charset="0"/>
              <a:cs typeface="Arial" panose="020B0604020202090204" pitchFamily="34" charset="0"/>
            </a:rPr>
            <a:t>NateOn</a:t>
          </a:r>
          <a:r>
            <a:rPr lang="en-US" altLang="ko-KR" sz="1800" dirty="0">
              <a:latin typeface="Arial" panose="020B0604020202090204" pitchFamily="34" charset="0"/>
              <a:cs typeface="Arial" panose="020B0604020202090204" pitchFamily="34" charset="0"/>
            </a:rPr>
            <a:t>, </a:t>
          </a:r>
          <a:r>
            <a:rPr lang="en-US" altLang="ko-KR" sz="1800" dirty="0" err="1">
              <a:latin typeface="Arial" panose="020B0604020202090204" pitchFamily="34" charset="0"/>
              <a:cs typeface="Arial" panose="020B0604020202090204" pitchFamily="34" charset="0"/>
            </a:rPr>
            <a:t>Filezilla</a:t>
          </a:r>
          <a:r>
            <a:rPr lang="en-US" altLang="ko-KR" sz="1800" dirty="0">
              <a:latin typeface="Arial" panose="020B0604020202090204" pitchFamily="34" charset="0"/>
              <a:cs typeface="Arial" panose="020B0604020202090204" pitchFamily="34" charset="0"/>
            </a:rPr>
            <a:t> FTP, etc. </a:t>
          </a:r>
          <a:endParaRPr lang="ko-KR" altLang="en-US" sz="1800" dirty="0">
            <a:latin typeface="Arial" panose="020B0604020202090204" pitchFamily="34" charset="0"/>
            <a:cs typeface="Arial" panose="020B0604020202090204" pitchFamily="34" charset="0"/>
          </a:endParaRPr>
        </a:p>
      </dgm:t>
    </dgm:pt>
    <dgm:pt modelId="{DBEFB478-5827-4AC7-8E2D-4021ACF58BF7}" type="parTrans" cxnId="{75A36572-7662-471A-A3D5-64F225C1F574}">
      <dgm:prSet/>
      <dgm:spPr/>
      <dgm:t>
        <a:bodyPr/>
        <a:lstStyle/>
        <a:p>
          <a:pPr latinLnBrk="1"/>
          <a:endParaRPr lang="ko-KR" altLang="en-US"/>
        </a:p>
      </dgm:t>
    </dgm:pt>
    <dgm:pt modelId="{1B0B649A-49F0-43B3-A723-8D5057A658FB}" type="sibTrans" cxnId="{75A36572-7662-471A-A3D5-64F225C1F574}">
      <dgm:prSet/>
      <dgm:spPr/>
      <dgm:t>
        <a:bodyPr/>
        <a:lstStyle/>
        <a:p>
          <a:pPr latinLnBrk="1"/>
          <a:endParaRPr lang="ko-KR" altLang="en-US"/>
        </a:p>
      </dgm:t>
    </dgm:pt>
    <dgm:pt modelId="{3F8EA589-C8DD-464C-8897-D078A0B6B42F}" type="pres">
      <dgm:prSet presAssocID="{454E5CD8-8BBE-45F9-8813-86E3C247796E}" presName="Name0" presStyleCnt="0">
        <dgm:presLayoutVars>
          <dgm:dir/>
          <dgm:animLvl val="lvl"/>
          <dgm:resizeHandles val="exact"/>
        </dgm:presLayoutVars>
      </dgm:prSet>
      <dgm:spPr/>
    </dgm:pt>
    <dgm:pt modelId="{6F5719EE-2B31-479F-8CB5-D0D513B3D345}" type="pres">
      <dgm:prSet presAssocID="{9F7019F1-8DF1-4102-B401-3C68CC1060E7}" presName="linNode" presStyleCnt="0"/>
      <dgm:spPr/>
    </dgm:pt>
    <dgm:pt modelId="{1E75491C-3654-4DF4-9A10-0D4EAE3BB39E}" type="pres">
      <dgm:prSet presAssocID="{9F7019F1-8DF1-4102-B401-3C68CC1060E7}" presName="parentText" presStyleLbl="node1" presStyleIdx="0" presStyleCnt="4" custScaleX="73431">
        <dgm:presLayoutVars>
          <dgm:chMax val="1"/>
          <dgm:bulletEnabled val="1"/>
        </dgm:presLayoutVars>
      </dgm:prSet>
      <dgm:spPr/>
    </dgm:pt>
    <dgm:pt modelId="{76078939-067A-4210-83DA-AF5FEA3D0AA4}" type="pres">
      <dgm:prSet presAssocID="{9F7019F1-8DF1-4102-B401-3C68CC1060E7}" presName="descendantText" presStyleLbl="alignAccFollowNode1" presStyleIdx="0" presStyleCnt="4" custScaleX="106522">
        <dgm:presLayoutVars>
          <dgm:bulletEnabled val="1"/>
        </dgm:presLayoutVars>
      </dgm:prSet>
      <dgm:spPr/>
    </dgm:pt>
    <dgm:pt modelId="{DBC180B2-BA2B-4A37-9241-D257F250A41F}" type="pres">
      <dgm:prSet presAssocID="{D855CB03-0142-4CC0-8FFE-D71C6249ED64}" presName="sp" presStyleCnt="0"/>
      <dgm:spPr/>
    </dgm:pt>
    <dgm:pt modelId="{61B66441-52F1-4023-9EC5-88C215A8E006}" type="pres">
      <dgm:prSet presAssocID="{7A9FA6A0-59AB-421A-AB06-0AD65B6E4406}" presName="linNode" presStyleCnt="0"/>
      <dgm:spPr/>
    </dgm:pt>
    <dgm:pt modelId="{AD15FC2C-DFBC-4D32-A5F1-1C5D26094E02}" type="pres">
      <dgm:prSet presAssocID="{7A9FA6A0-59AB-421A-AB06-0AD65B6E4406}" presName="parentText" presStyleLbl="node1" presStyleIdx="1" presStyleCnt="4" custScaleX="73431">
        <dgm:presLayoutVars>
          <dgm:chMax val="1"/>
          <dgm:bulletEnabled val="1"/>
        </dgm:presLayoutVars>
      </dgm:prSet>
      <dgm:spPr/>
    </dgm:pt>
    <dgm:pt modelId="{4D4A76D7-2C1E-421F-A9F9-38F7E6AA70D4}" type="pres">
      <dgm:prSet presAssocID="{7A9FA6A0-59AB-421A-AB06-0AD65B6E4406}" presName="descendantText" presStyleLbl="alignAccFollowNode1" presStyleIdx="1" presStyleCnt="4" custScaleX="106522">
        <dgm:presLayoutVars>
          <dgm:bulletEnabled val="1"/>
        </dgm:presLayoutVars>
      </dgm:prSet>
      <dgm:spPr/>
    </dgm:pt>
    <dgm:pt modelId="{53772C32-32AB-4677-8511-473099907F52}" type="pres">
      <dgm:prSet presAssocID="{26450531-418B-4ADA-B61E-59AFB44BA519}" presName="sp" presStyleCnt="0"/>
      <dgm:spPr/>
    </dgm:pt>
    <dgm:pt modelId="{185F5C2D-D9E2-403B-AA45-516C327B8A7F}" type="pres">
      <dgm:prSet presAssocID="{671810A2-5B74-4B58-AB1E-4A6E0BDBBE55}" presName="linNode" presStyleCnt="0"/>
      <dgm:spPr/>
    </dgm:pt>
    <dgm:pt modelId="{6AED419C-34D5-4309-AA44-1896F0DF54A2}" type="pres">
      <dgm:prSet presAssocID="{671810A2-5B74-4B58-AB1E-4A6E0BDBBE55}" presName="parentText" presStyleLbl="node1" presStyleIdx="2" presStyleCnt="4" custScaleX="73431">
        <dgm:presLayoutVars>
          <dgm:chMax val="1"/>
          <dgm:bulletEnabled val="1"/>
        </dgm:presLayoutVars>
      </dgm:prSet>
      <dgm:spPr/>
    </dgm:pt>
    <dgm:pt modelId="{F2C0F99C-AB4C-4941-8862-A8CF6A3B40C2}" type="pres">
      <dgm:prSet presAssocID="{671810A2-5B74-4B58-AB1E-4A6E0BDBBE55}" presName="descendantText" presStyleLbl="alignAccFollowNode1" presStyleIdx="2" presStyleCnt="4" custScaleX="106522">
        <dgm:presLayoutVars>
          <dgm:bulletEnabled val="1"/>
        </dgm:presLayoutVars>
      </dgm:prSet>
      <dgm:spPr/>
    </dgm:pt>
    <dgm:pt modelId="{38BB965B-D44A-4CA0-AA83-72FBA9B18BC4}" type="pres">
      <dgm:prSet presAssocID="{795FFBF5-67B6-41F6-AF9F-8FDAE3EC94E2}" presName="sp" presStyleCnt="0"/>
      <dgm:spPr/>
    </dgm:pt>
    <dgm:pt modelId="{1B275142-6F68-4C6E-9F86-9F14E2CE7049}" type="pres">
      <dgm:prSet presAssocID="{7843893E-7807-42FA-8C96-22D1C45FDB66}" presName="linNode" presStyleCnt="0"/>
      <dgm:spPr/>
    </dgm:pt>
    <dgm:pt modelId="{5BCFE12D-8F83-40DE-84EC-C6E184B5A8D3}" type="pres">
      <dgm:prSet presAssocID="{7843893E-7807-42FA-8C96-22D1C45FDB66}" presName="parentText" presStyleLbl="node1" presStyleIdx="3" presStyleCnt="4" custScaleX="73188">
        <dgm:presLayoutVars>
          <dgm:chMax val="1"/>
          <dgm:bulletEnabled val="1"/>
        </dgm:presLayoutVars>
      </dgm:prSet>
      <dgm:spPr/>
    </dgm:pt>
    <dgm:pt modelId="{5B63FBD2-01AB-4646-9C7D-39EF41B5F852}" type="pres">
      <dgm:prSet presAssocID="{7843893E-7807-42FA-8C96-22D1C45FDB66}" presName="descendantText" presStyleLbl="alignAccFollowNode1" presStyleIdx="3" presStyleCnt="4" custScaleX="106659">
        <dgm:presLayoutVars>
          <dgm:bulletEnabled val="1"/>
        </dgm:presLayoutVars>
      </dgm:prSet>
      <dgm:spPr/>
    </dgm:pt>
  </dgm:ptLst>
  <dgm:cxnLst>
    <dgm:cxn modelId="{02A0020A-8FF3-4678-A135-026CED754D20}" type="presOf" srcId="{7A9FA6A0-59AB-421A-AB06-0AD65B6E4406}" destId="{AD15FC2C-DFBC-4D32-A5F1-1C5D26094E02}" srcOrd="0" destOrd="0" presId="urn:microsoft.com/office/officeart/2005/8/layout/vList5"/>
    <dgm:cxn modelId="{E479DB0D-B057-4936-8809-3416349BE0FD}" type="presOf" srcId="{A641026B-B6A7-4565-A05E-0839CCC345B4}" destId="{F2C0F99C-AB4C-4941-8862-A8CF6A3B40C2}" srcOrd="0" destOrd="0" presId="urn:microsoft.com/office/officeart/2005/8/layout/vList5"/>
    <dgm:cxn modelId="{78DBBB22-C245-4F1A-B8F2-77EE6F7EB40E}" srcId="{9F7019F1-8DF1-4102-B401-3C68CC1060E7}" destId="{E484658A-4ACA-4354-9961-4F869EE138FC}" srcOrd="0" destOrd="0" parTransId="{7275F8EB-2EEA-4DF5-8345-52C64105279A}" sibTransId="{E0F914B1-04C6-4E25-9772-9CF6729E04B5}"/>
    <dgm:cxn modelId="{B252C12B-C197-48DE-BF61-BB12E0EFDD65}" type="presOf" srcId="{7843893E-7807-42FA-8C96-22D1C45FDB66}" destId="{5BCFE12D-8F83-40DE-84EC-C6E184B5A8D3}" srcOrd="0" destOrd="0" presId="urn:microsoft.com/office/officeart/2005/8/layout/vList5"/>
    <dgm:cxn modelId="{AF7ED967-9188-476B-834F-B7B51C7A5245}" srcId="{454E5CD8-8BBE-45F9-8813-86E3C247796E}" destId="{9F7019F1-8DF1-4102-B401-3C68CC1060E7}" srcOrd="0" destOrd="0" parTransId="{3BF79D4B-E072-4167-9D33-D8FC47D9D8BA}" sibTransId="{D855CB03-0142-4CC0-8FFE-D71C6249ED64}"/>
    <dgm:cxn modelId="{75A36572-7662-471A-A3D5-64F225C1F574}" srcId="{7843893E-7807-42FA-8C96-22D1C45FDB66}" destId="{766750A9-E87D-491F-B895-E3BCFE35BBF5}" srcOrd="0" destOrd="0" parTransId="{DBEFB478-5827-4AC7-8E2D-4021ACF58BF7}" sibTransId="{1B0B649A-49F0-43B3-A723-8D5057A658FB}"/>
    <dgm:cxn modelId="{8A89E876-16B8-490A-9DA0-113E6A00EF21}" srcId="{454E5CD8-8BBE-45F9-8813-86E3C247796E}" destId="{7A9FA6A0-59AB-421A-AB06-0AD65B6E4406}" srcOrd="1" destOrd="0" parTransId="{AB1E1A65-FEC3-4964-B245-0DF91008C4E4}" sibTransId="{26450531-418B-4ADA-B61E-59AFB44BA519}"/>
    <dgm:cxn modelId="{E2AD3882-006B-4DDF-A52C-EDF3EC798E28}" type="presOf" srcId="{766750A9-E87D-491F-B895-E3BCFE35BBF5}" destId="{5B63FBD2-01AB-4646-9C7D-39EF41B5F852}" srcOrd="0" destOrd="0" presId="urn:microsoft.com/office/officeart/2005/8/layout/vList5"/>
    <dgm:cxn modelId="{30BA019D-A237-48DD-B230-328A170E0241}" srcId="{671810A2-5B74-4B58-AB1E-4A6E0BDBBE55}" destId="{A641026B-B6A7-4565-A05E-0839CCC345B4}" srcOrd="0" destOrd="0" parTransId="{E9483C15-10EC-4CD3-B87F-227733820BD1}" sibTransId="{99B2094B-51CC-457D-AEBB-3CDE02DECCD8}"/>
    <dgm:cxn modelId="{F01F4FA2-FBEA-448B-B066-161F1295CDE6}" type="presOf" srcId="{9493B2CE-710D-4DE7-B9A4-7926B0631017}" destId="{4D4A76D7-2C1E-421F-A9F9-38F7E6AA70D4}" srcOrd="0" destOrd="0" presId="urn:microsoft.com/office/officeart/2005/8/layout/vList5"/>
    <dgm:cxn modelId="{11FADFA9-21A1-4F37-80E1-E820C3E49A3B}" type="presOf" srcId="{454E5CD8-8BBE-45F9-8813-86E3C247796E}" destId="{3F8EA589-C8DD-464C-8897-D078A0B6B42F}" srcOrd="0" destOrd="0" presId="urn:microsoft.com/office/officeart/2005/8/layout/vList5"/>
    <dgm:cxn modelId="{7E96BBCB-4403-4806-B51B-1729CB7721E2}" srcId="{454E5CD8-8BBE-45F9-8813-86E3C247796E}" destId="{671810A2-5B74-4B58-AB1E-4A6E0BDBBE55}" srcOrd="2" destOrd="0" parTransId="{DE633150-31B5-4A8E-ACA2-C41B87BE4153}" sibTransId="{795FFBF5-67B6-41F6-AF9F-8FDAE3EC94E2}"/>
    <dgm:cxn modelId="{9A4810D8-B989-4FDA-9079-D36B98D62572}" srcId="{454E5CD8-8BBE-45F9-8813-86E3C247796E}" destId="{7843893E-7807-42FA-8C96-22D1C45FDB66}" srcOrd="3" destOrd="0" parTransId="{86CDBA97-8820-4920-9691-F699C40E345E}" sibTransId="{9EEEE039-7AC6-42E7-A7AD-AF685B067255}"/>
    <dgm:cxn modelId="{C8B579D9-4E13-4C45-BD9D-AAD9F06A2004}" type="presOf" srcId="{671810A2-5B74-4B58-AB1E-4A6E0BDBBE55}" destId="{6AED419C-34D5-4309-AA44-1896F0DF54A2}" srcOrd="0" destOrd="0" presId="urn:microsoft.com/office/officeart/2005/8/layout/vList5"/>
    <dgm:cxn modelId="{1E19AFE0-FFD5-4018-B538-35334753A56E}" type="presOf" srcId="{E484658A-4ACA-4354-9961-4F869EE138FC}" destId="{76078939-067A-4210-83DA-AF5FEA3D0AA4}" srcOrd="0" destOrd="0" presId="urn:microsoft.com/office/officeart/2005/8/layout/vList5"/>
    <dgm:cxn modelId="{E5BB10E8-1B85-419D-9F5B-0E738D9C1E55}" type="presOf" srcId="{9F7019F1-8DF1-4102-B401-3C68CC1060E7}" destId="{1E75491C-3654-4DF4-9A10-0D4EAE3BB39E}" srcOrd="0" destOrd="0" presId="urn:microsoft.com/office/officeart/2005/8/layout/vList5"/>
    <dgm:cxn modelId="{CF0B69F8-A0D2-41A4-AF2D-6C9B8371F3CA}" srcId="{7A9FA6A0-59AB-421A-AB06-0AD65B6E4406}" destId="{9493B2CE-710D-4DE7-B9A4-7926B0631017}" srcOrd="0" destOrd="0" parTransId="{485952C5-3068-4751-A677-2A28285B0420}" sibTransId="{52790F5A-3221-4D40-BE74-E2CBF06FE771}"/>
    <dgm:cxn modelId="{FA25B3D9-8D6F-4F43-A4C5-3EFAF1B4EDE2}" type="presParOf" srcId="{3F8EA589-C8DD-464C-8897-D078A0B6B42F}" destId="{6F5719EE-2B31-479F-8CB5-D0D513B3D345}" srcOrd="0" destOrd="0" presId="urn:microsoft.com/office/officeart/2005/8/layout/vList5"/>
    <dgm:cxn modelId="{51B99990-ED49-4E33-B660-AC4774EFD327}" type="presParOf" srcId="{6F5719EE-2B31-479F-8CB5-D0D513B3D345}" destId="{1E75491C-3654-4DF4-9A10-0D4EAE3BB39E}" srcOrd="0" destOrd="0" presId="urn:microsoft.com/office/officeart/2005/8/layout/vList5"/>
    <dgm:cxn modelId="{680A1AB6-06EC-4776-AAFF-775FB8EFB6BF}" type="presParOf" srcId="{6F5719EE-2B31-479F-8CB5-D0D513B3D345}" destId="{76078939-067A-4210-83DA-AF5FEA3D0AA4}" srcOrd="1" destOrd="0" presId="urn:microsoft.com/office/officeart/2005/8/layout/vList5"/>
    <dgm:cxn modelId="{F2F73BAB-7BA8-45D1-AE51-AA11BE94730F}" type="presParOf" srcId="{3F8EA589-C8DD-464C-8897-D078A0B6B42F}" destId="{DBC180B2-BA2B-4A37-9241-D257F250A41F}" srcOrd="1" destOrd="0" presId="urn:microsoft.com/office/officeart/2005/8/layout/vList5"/>
    <dgm:cxn modelId="{0A975D44-530A-4E9F-9000-8CF67DC3E22B}" type="presParOf" srcId="{3F8EA589-C8DD-464C-8897-D078A0B6B42F}" destId="{61B66441-52F1-4023-9EC5-88C215A8E006}" srcOrd="2" destOrd="0" presId="urn:microsoft.com/office/officeart/2005/8/layout/vList5"/>
    <dgm:cxn modelId="{2BD38243-B3B7-42D4-B2C5-52AED363A8BB}" type="presParOf" srcId="{61B66441-52F1-4023-9EC5-88C215A8E006}" destId="{AD15FC2C-DFBC-4D32-A5F1-1C5D26094E02}" srcOrd="0" destOrd="0" presId="urn:microsoft.com/office/officeart/2005/8/layout/vList5"/>
    <dgm:cxn modelId="{778CC9F7-6182-4130-B3F3-BBB7AA20D5B0}" type="presParOf" srcId="{61B66441-52F1-4023-9EC5-88C215A8E006}" destId="{4D4A76D7-2C1E-421F-A9F9-38F7E6AA70D4}" srcOrd="1" destOrd="0" presId="urn:microsoft.com/office/officeart/2005/8/layout/vList5"/>
    <dgm:cxn modelId="{EC073029-16CF-42A1-ABF1-A0BBA9F80C74}" type="presParOf" srcId="{3F8EA589-C8DD-464C-8897-D078A0B6B42F}" destId="{53772C32-32AB-4677-8511-473099907F52}" srcOrd="3" destOrd="0" presId="urn:microsoft.com/office/officeart/2005/8/layout/vList5"/>
    <dgm:cxn modelId="{B7B7A827-E480-42F5-BE0B-EE050A704CF2}" type="presParOf" srcId="{3F8EA589-C8DD-464C-8897-D078A0B6B42F}" destId="{185F5C2D-D9E2-403B-AA45-516C327B8A7F}" srcOrd="4" destOrd="0" presId="urn:microsoft.com/office/officeart/2005/8/layout/vList5"/>
    <dgm:cxn modelId="{094E63B5-9B62-4DCD-A775-103B71D8A72F}" type="presParOf" srcId="{185F5C2D-D9E2-403B-AA45-516C327B8A7F}" destId="{6AED419C-34D5-4309-AA44-1896F0DF54A2}" srcOrd="0" destOrd="0" presId="urn:microsoft.com/office/officeart/2005/8/layout/vList5"/>
    <dgm:cxn modelId="{E4EE3703-9A8B-4172-B94D-183F4B1D3FAC}" type="presParOf" srcId="{185F5C2D-D9E2-403B-AA45-516C327B8A7F}" destId="{F2C0F99C-AB4C-4941-8862-A8CF6A3B40C2}" srcOrd="1" destOrd="0" presId="urn:microsoft.com/office/officeart/2005/8/layout/vList5"/>
    <dgm:cxn modelId="{6E0C25CF-DD7F-492C-8139-B1A19EFAF51B}" type="presParOf" srcId="{3F8EA589-C8DD-464C-8897-D078A0B6B42F}" destId="{38BB965B-D44A-4CA0-AA83-72FBA9B18BC4}" srcOrd="5" destOrd="0" presId="urn:microsoft.com/office/officeart/2005/8/layout/vList5"/>
    <dgm:cxn modelId="{1F9763BB-D86B-460E-ACD8-C7B83A6B7270}" type="presParOf" srcId="{3F8EA589-C8DD-464C-8897-D078A0B6B42F}" destId="{1B275142-6F68-4C6E-9F86-9F14E2CE7049}" srcOrd="6" destOrd="0" presId="urn:microsoft.com/office/officeart/2005/8/layout/vList5"/>
    <dgm:cxn modelId="{BF49B1F7-4239-4A4F-89AC-571E1835D6C4}" type="presParOf" srcId="{1B275142-6F68-4C6E-9F86-9F14E2CE7049}" destId="{5BCFE12D-8F83-40DE-84EC-C6E184B5A8D3}" srcOrd="0" destOrd="0" presId="urn:microsoft.com/office/officeart/2005/8/layout/vList5"/>
    <dgm:cxn modelId="{8ACAC4E5-634C-4976-A9D8-440A14D7DAF1}" type="presParOf" srcId="{1B275142-6F68-4C6E-9F86-9F14E2CE7049}" destId="{5B63FBD2-01AB-4646-9C7D-39EF41B5F85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78939-067A-4210-83DA-AF5FEA3D0AA4}">
      <dsp:nvSpPr>
        <dsp:cNvPr id="0" name=""/>
        <dsp:cNvSpPr/>
      </dsp:nvSpPr>
      <dsp:spPr>
        <a:xfrm rot="5400000">
          <a:off x="5557115" y="-2836697"/>
          <a:ext cx="447000" cy="6233838"/>
        </a:xfrm>
        <a:prstGeom prst="round2SameRect">
          <a:avLst/>
        </a:prstGeom>
        <a:gradFill rotWithShape="0">
          <a:gsLst>
            <a:gs pos="0">
              <a:schemeClr val="accent1">
                <a:tint val="50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0" scaled="0"/>
        </a:gra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>
              <a:latin typeface="Arial" panose="020B0604020202090204" pitchFamily="34" charset="0"/>
              <a:cs typeface="Arial" panose="020B0604020202090204" pitchFamily="34" charset="0"/>
            </a:rPr>
            <a:t>IP, ARP, RARP, etc.</a:t>
          </a:r>
          <a:endParaRPr lang="ko-KR" altLang="en-US" sz="1800" kern="1200" dirty="0">
            <a:latin typeface="Arial" panose="020B0604020202090204" pitchFamily="34" charset="0"/>
            <a:cs typeface="Arial" panose="020B0604020202090204" pitchFamily="34" charset="0"/>
          </a:endParaRPr>
        </a:p>
      </dsp:txBody>
      <dsp:txXfrm rot="-5400000">
        <a:off x="2663697" y="78542"/>
        <a:ext cx="6212017" cy="403358"/>
      </dsp:txXfrm>
    </dsp:sp>
    <dsp:sp modelId="{1E75491C-3654-4DF4-9A10-0D4EAE3BB39E}">
      <dsp:nvSpPr>
        <dsp:cNvPr id="0" name=""/>
        <dsp:cNvSpPr/>
      </dsp:nvSpPr>
      <dsp:spPr>
        <a:xfrm>
          <a:off x="246465" y="846"/>
          <a:ext cx="2417231" cy="5587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>
              <a:latin typeface="Arial" panose="020B0604020202090204" pitchFamily="34" charset="0"/>
              <a:cs typeface="Arial" panose="020B0604020202090204" pitchFamily="34" charset="0"/>
            </a:rPr>
            <a:t>Network Layer</a:t>
          </a:r>
          <a:endParaRPr lang="ko-KR" altLang="en-US" sz="1800" b="1" kern="1200" dirty="0">
            <a:latin typeface="Arial" panose="020B0604020202090204" pitchFamily="34" charset="0"/>
            <a:cs typeface="Arial" panose="020B0604020202090204" pitchFamily="34" charset="0"/>
          </a:endParaRPr>
        </a:p>
      </dsp:txBody>
      <dsp:txXfrm>
        <a:off x="273741" y="28122"/>
        <a:ext cx="2362679" cy="504198"/>
      </dsp:txXfrm>
    </dsp:sp>
    <dsp:sp modelId="{4D4A76D7-2C1E-421F-A9F9-38F7E6AA70D4}">
      <dsp:nvSpPr>
        <dsp:cNvPr id="0" name=""/>
        <dsp:cNvSpPr/>
      </dsp:nvSpPr>
      <dsp:spPr>
        <a:xfrm rot="5400000">
          <a:off x="5557115" y="-2250009"/>
          <a:ext cx="447000" cy="6233838"/>
        </a:xfrm>
        <a:prstGeom prst="round2SameRect">
          <a:avLst/>
        </a:prstGeom>
        <a:gradFill rotWithShape="0"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0" scaled="0"/>
        </a:gra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>
              <a:latin typeface="Arial" panose="020B0604020202090204" pitchFamily="34" charset="0"/>
              <a:cs typeface="Arial" panose="020B0604020202090204" pitchFamily="34" charset="0"/>
            </a:rPr>
            <a:t>TCP, UDP, ICMP, etc.</a:t>
          </a:r>
          <a:endParaRPr lang="ko-KR" altLang="en-US" sz="1800" kern="1200" dirty="0">
            <a:latin typeface="Arial" panose="020B0604020202090204" pitchFamily="34" charset="0"/>
            <a:cs typeface="Arial" panose="020B0604020202090204" pitchFamily="34" charset="0"/>
          </a:endParaRPr>
        </a:p>
      </dsp:txBody>
      <dsp:txXfrm rot="-5400000">
        <a:off x="2663697" y="665230"/>
        <a:ext cx="6212017" cy="403358"/>
      </dsp:txXfrm>
    </dsp:sp>
    <dsp:sp modelId="{AD15FC2C-DFBC-4D32-A5F1-1C5D26094E02}">
      <dsp:nvSpPr>
        <dsp:cNvPr id="0" name=""/>
        <dsp:cNvSpPr/>
      </dsp:nvSpPr>
      <dsp:spPr>
        <a:xfrm>
          <a:off x="246465" y="587534"/>
          <a:ext cx="2417231" cy="558750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>
              <a:latin typeface="Arial" panose="020B0604020202090204" pitchFamily="34" charset="0"/>
              <a:cs typeface="Arial" panose="020B0604020202090204" pitchFamily="34" charset="0"/>
            </a:rPr>
            <a:t>Transport Layer</a:t>
          </a:r>
          <a:endParaRPr lang="ko-KR" altLang="en-US" sz="1800" b="1" kern="1200" dirty="0">
            <a:latin typeface="Arial" panose="020B0604020202090204" pitchFamily="34" charset="0"/>
            <a:cs typeface="Arial" panose="020B0604020202090204" pitchFamily="34" charset="0"/>
          </a:endParaRPr>
        </a:p>
      </dsp:txBody>
      <dsp:txXfrm>
        <a:off x="273741" y="614810"/>
        <a:ext cx="2362679" cy="504198"/>
      </dsp:txXfrm>
    </dsp:sp>
    <dsp:sp modelId="{F2C0F99C-AB4C-4941-8862-A8CF6A3B40C2}">
      <dsp:nvSpPr>
        <dsp:cNvPr id="0" name=""/>
        <dsp:cNvSpPr/>
      </dsp:nvSpPr>
      <dsp:spPr>
        <a:xfrm rot="5400000">
          <a:off x="5557115" y="-1663321"/>
          <a:ext cx="447000" cy="6233838"/>
        </a:xfrm>
        <a:prstGeom prst="round2SameRect">
          <a:avLst/>
        </a:prstGeom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0" scaled="0"/>
        </a:gra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>
              <a:latin typeface="Arial" panose="020B0604020202090204" pitchFamily="34" charset="0"/>
              <a:cs typeface="Arial" panose="020B0604020202090204" pitchFamily="34" charset="0"/>
            </a:rPr>
            <a:t>HTTP, HTTPS, SMTP, FTP, TELNET, SSH, POP, etc.</a:t>
          </a:r>
          <a:endParaRPr lang="ko-KR" altLang="en-US" sz="1800" kern="1200" dirty="0">
            <a:latin typeface="Arial" panose="020B0604020202090204" pitchFamily="34" charset="0"/>
            <a:cs typeface="Arial" panose="020B0604020202090204" pitchFamily="34" charset="0"/>
          </a:endParaRPr>
        </a:p>
      </dsp:txBody>
      <dsp:txXfrm rot="-5400000">
        <a:off x="2663697" y="1251918"/>
        <a:ext cx="6212017" cy="403358"/>
      </dsp:txXfrm>
    </dsp:sp>
    <dsp:sp modelId="{6AED419C-34D5-4309-AA44-1896F0DF54A2}">
      <dsp:nvSpPr>
        <dsp:cNvPr id="0" name=""/>
        <dsp:cNvSpPr/>
      </dsp:nvSpPr>
      <dsp:spPr>
        <a:xfrm>
          <a:off x="246465" y="1174222"/>
          <a:ext cx="2417231" cy="55875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>
              <a:latin typeface="Arial" panose="020B0604020202090204" pitchFamily="34" charset="0"/>
              <a:cs typeface="Arial" panose="020B0604020202090204" pitchFamily="34" charset="0"/>
            </a:rPr>
            <a:t>Application Layer</a:t>
          </a:r>
          <a:endParaRPr lang="ko-KR" altLang="en-US" sz="1800" b="1" kern="1200" dirty="0">
            <a:latin typeface="Arial" panose="020B0604020202090204" pitchFamily="34" charset="0"/>
            <a:cs typeface="Arial" panose="020B0604020202090204" pitchFamily="34" charset="0"/>
          </a:endParaRPr>
        </a:p>
      </dsp:txBody>
      <dsp:txXfrm>
        <a:off x="273741" y="1201498"/>
        <a:ext cx="2362679" cy="504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78939-067A-4210-83DA-AF5FEA3D0AA4}">
      <dsp:nvSpPr>
        <dsp:cNvPr id="0" name=""/>
        <dsp:cNvSpPr/>
      </dsp:nvSpPr>
      <dsp:spPr>
        <a:xfrm rot="5400000">
          <a:off x="5534491" y="-2807996"/>
          <a:ext cx="492229" cy="6233837"/>
        </a:xfrm>
        <a:prstGeom prst="round2SameRect">
          <a:avLst/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>
              <a:latin typeface="Arial" panose="020B0604020202090204" pitchFamily="34" charset="0"/>
              <a:cs typeface="Arial" panose="020B0604020202090204" pitchFamily="34" charset="0"/>
            </a:rPr>
            <a:t>Bulk transfer, small transaction, etc.</a:t>
          </a:r>
          <a:endParaRPr lang="ko-KR" altLang="en-US" sz="1800" kern="1200" dirty="0">
            <a:latin typeface="Arial" panose="020B0604020202090204" pitchFamily="34" charset="0"/>
            <a:cs typeface="Arial" panose="020B0604020202090204" pitchFamily="34" charset="0"/>
          </a:endParaRPr>
        </a:p>
      </dsp:txBody>
      <dsp:txXfrm rot="-5400000">
        <a:off x="2663688" y="86836"/>
        <a:ext cx="6209808" cy="444171"/>
      </dsp:txXfrm>
    </dsp:sp>
    <dsp:sp modelId="{1E75491C-3654-4DF4-9A10-0D4EAE3BB39E}">
      <dsp:nvSpPr>
        <dsp:cNvPr id="0" name=""/>
        <dsp:cNvSpPr/>
      </dsp:nvSpPr>
      <dsp:spPr>
        <a:xfrm>
          <a:off x="246456" y="1279"/>
          <a:ext cx="2417231" cy="615287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>
              <a:latin typeface="Arial" panose="020B0604020202090204" pitchFamily="34" charset="0"/>
              <a:cs typeface="Arial" panose="020B0604020202090204" pitchFamily="34" charset="0"/>
            </a:rPr>
            <a:t>Traffic clustering</a:t>
          </a:r>
          <a:endParaRPr lang="ko-KR" altLang="en-US" sz="1800" b="1" kern="1200" dirty="0">
            <a:latin typeface="Arial" panose="020B0604020202090204" pitchFamily="34" charset="0"/>
            <a:cs typeface="Arial" panose="020B0604020202090204" pitchFamily="34" charset="0"/>
          </a:endParaRPr>
        </a:p>
      </dsp:txBody>
      <dsp:txXfrm>
        <a:off x="276492" y="31315"/>
        <a:ext cx="2357159" cy="555215"/>
      </dsp:txXfrm>
    </dsp:sp>
    <dsp:sp modelId="{4D4A76D7-2C1E-421F-A9F9-38F7E6AA70D4}">
      <dsp:nvSpPr>
        <dsp:cNvPr id="0" name=""/>
        <dsp:cNvSpPr/>
      </dsp:nvSpPr>
      <dsp:spPr>
        <a:xfrm rot="5400000">
          <a:off x="5534491" y="-2161944"/>
          <a:ext cx="492229" cy="6233837"/>
        </a:xfrm>
        <a:prstGeom prst="round2SameRect">
          <a:avLst/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>
              <a:latin typeface="Arial" panose="020B0604020202090204" pitchFamily="34" charset="0"/>
              <a:cs typeface="Arial" panose="020B0604020202090204" pitchFamily="34" charset="0"/>
            </a:rPr>
            <a:t>Web, game, P2P, messenger, streaming, mail, etc.</a:t>
          </a:r>
          <a:endParaRPr lang="ko-KR" altLang="en-US" sz="1800" kern="1200" dirty="0">
            <a:latin typeface="Arial" panose="020B0604020202090204" pitchFamily="34" charset="0"/>
            <a:cs typeface="Arial" panose="020B0604020202090204" pitchFamily="34" charset="0"/>
          </a:endParaRPr>
        </a:p>
      </dsp:txBody>
      <dsp:txXfrm rot="-5400000">
        <a:off x="2663688" y="732888"/>
        <a:ext cx="6209808" cy="444171"/>
      </dsp:txXfrm>
    </dsp:sp>
    <dsp:sp modelId="{AD15FC2C-DFBC-4D32-A5F1-1C5D26094E02}">
      <dsp:nvSpPr>
        <dsp:cNvPr id="0" name=""/>
        <dsp:cNvSpPr/>
      </dsp:nvSpPr>
      <dsp:spPr>
        <a:xfrm>
          <a:off x="246456" y="647330"/>
          <a:ext cx="2417231" cy="615287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>
              <a:latin typeface="Arial" panose="020B0604020202090204" pitchFamily="34" charset="0"/>
              <a:cs typeface="Arial" panose="020B0604020202090204" pitchFamily="34" charset="0"/>
            </a:rPr>
            <a:t>Application-type breakdown</a:t>
          </a:r>
          <a:endParaRPr lang="ko-KR" altLang="en-US" sz="1800" b="1" kern="1200" dirty="0">
            <a:latin typeface="Arial" panose="020B0604020202090204" pitchFamily="34" charset="0"/>
            <a:cs typeface="Arial" panose="020B0604020202090204" pitchFamily="34" charset="0"/>
          </a:endParaRPr>
        </a:p>
      </dsp:txBody>
      <dsp:txXfrm>
        <a:off x="276492" y="677366"/>
        <a:ext cx="2357159" cy="555215"/>
      </dsp:txXfrm>
    </dsp:sp>
    <dsp:sp modelId="{F2C0F99C-AB4C-4941-8862-A8CF6A3B40C2}">
      <dsp:nvSpPr>
        <dsp:cNvPr id="0" name=""/>
        <dsp:cNvSpPr/>
      </dsp:nvSpPr>
      <dsp:spPr>
        <a:xfrm rot="5400000">
          <a:off x="5534491" y="-1515893"/>
          <a:ext cx="492229" cy="6233837"/>
        </a:xfrm>
        <a:prstGeom prst="round2SameRect">
          <a:avLst/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>
              <a:latin typeface="Arial" panose="020B0604020202090204" pitchFamily="34" charset="0"/>
              <a:cs typeface="Arial" panose="020B0604020202090204" pitchFamily="34" charset="0"/>
            </a:rPr>
            <a:t>HTTP, HTTPS, SMTP, FTP, TELNET, SSH, POP, etc.</a:t>
          </a:r>
          <a:endParaRPr lang="ko-KR" altLang="en-US" sz="1800" kern="1200" dirty="0">
            <a:latin typeface="Arial" panose="020B0604020202090204" pitchFamily="34" charset="0"/>
            <a:cs typeface="Arial" panose="020B0604020202090204" pitchFamily="34" charset="0"/>
          </a:endParaRPr>
        </a:p>
      </dsp:txBody>
      <dsp:txXfrm rot="-5400000">
        <a:off x="2663688" y="1378939"/>
        <a:ext cx="6209808" cy="444171"/>
      </dsp:txXfrm>
    </dsp:sp>
    <dsp:sp modelId="{6AED419C-34D5-4309-AA44-1896F0DF54A2}">
      <dsp:nvSpPr>
        <dsp:cNvPr id="0" name=""/>
        <dsp:cNvSpPr/>
      </dsp:nvSpPr>
      <dsp:spPr>
        <a:xfrm>
          <a:off x="246456" y="1293382"/>
          <a:ext cx="2417231" cy="615287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>
              <a:latin typeface="Arial" panose="020B0604020202090204" pitchFamily="34" charset="0"/>
              <a:cs typeface="Arial" panose="020B0604020202090204" pitchFamily="34" charset="0"/>
            </a:rPr>
            <a:t>Application protocol breakdown</a:t>
          </a:r>
          <a:endParaRPr lang="ko-KR" altLang="en-US" sz="1800" b="1" kern="1200" dirty="0">
            <a:latin typeface="Arial" panose="020B0604020202090204" pitchFamily="34" charset="0"/>
            <a:cs typeface="Arial" panose="020B0604020202090204" pitchFamily="34" charset="0"/>
          </a:endParaRPr>
        </a:p>
      </dsp:txBody>
      <dsp:txXfrm>
        <a:off x="276492" y="1323418"/>
        <a:ext cx="2357159" cy="555215"/>
      </dsp:txXfrm>
    </dsp:sp>
    <dsp:sp modelId="{5B63FBD2-01AB-4646-9C7D-39EF41B5F852}">
      <dsp:nvSpPr>
        <dsp:cNvPr id="0" name=""/>
        <dsp:cNvSpPr/>
      </dsp:nvSpPr>
      <dsp:spPr>
        <a:xfrm rot="5400000">
          <a:off x="5530501" y="-873850"/>
          <a:ext cx="492229" cy="6241855"/>
        </a:xfrm>
        <a:prstGeom prst="round2SameRect">
          <a:avLst/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 err="1">
              <a:latin typeface="Arial" panose="020B0604020202090204" pitchFamily="34" charset="0"/>
              <a:cs typeface="Arial" panose="020B0604020202090204" pitchFamily="34" charset="0"/>
            </a:rPr>
            <a:t>BitTorrent</a:t>
          </a:r>
          <a:r>
            <a:rPr lang="en-US" altLang="ko-KR" sz="1800" kern="1200" dirty="0">
              <a:latin typeface="Arial" panose="020B0604020202090204" pitchFamily="34" charset="0"/>
              <a:cs typeface="Arial" panose="020B0604020202090204" pitchFamily="34" charset="0"/>
            </a:rPr>
            <a:t>, MSN, </a:t>
          </a:r>
          <a:r>
            <a:rPr lang="en-US" altLang="ko-KR" sz="1800" kern="1200" dirty="0" err="1">
              <a:latin typeface="Arial" panose="020B0604020202090204" pitchFamily="34" charset="0"/>
              <a:cs typeface="Arial" panose="020B0604020202090204" pitchFamily="34" charset="0"/>
            </a:rPr>
            <a:t>NateOn</a:t>
          </a:r>
          <a:r>
            <a:rPr lang="en-US" altLang="ko-KR" sz="1800" kern="1200" dirty="0">
              <a:latin typeface="Arial" panose="020B0604020202090204" pitchFamily="34" charset="0"/>
              <a:cs typeface="Arial" panose="020B0604020202090204" pitchFamily="34" charset="0"/>
            </a:rPr>
            <a:t>, </a:t>
          </a:r>
          <a:r>
            <a:rPr lang="en-US" altLang="ko-KR" sz="1800" kern="1200" dirty="0" err="1">
              <a:latin typeface="Arial" panose="020B0604020202090204" pitchFamily="34" charset="0"/>
              <a:cs typeface="Arial" panose="020B0604020202090204" pitchFamily="34" charset="0"/>
            </a:rPr>
            <a:t>Filezilla</a:t>
          </a:r>
          <a:r>
            <a:rPr lang="en-US" altLang="ko-KR" sz="1800" kern="1200" dirty="0">
              <a:latin typeface="Arial" panose="020B0604020202090204" pitchFamily="34" charset="0"/>
              <a:cs typeface="Arial" panose="020B0604020202090204" pitchFamily="34" charset="0"/>
            </a:rPr>
            <a:t> FTP, etc. </a:t>
          </a:r>
          <a:endParaRPr lang="ko-KR" altLang="en-US" sz="1800" kern="1200" dirty="0">
            <a:latin typeface="Arial" panose="020B0604020202090204" pitchFamily="34" charset="0"/>
            <a:cs typeface="Arial" panose="020B0604020202090204" pitchFamily="34" charset="0"/>
          </a:endParaRPr>
        </a:p>
      </dsp:txBody>
      <dsp:txXfrm rot="-5400000">
        <a:off x="2655689" y="2024991"/>
        <a:ext cx="6217826" cy="444171"/>
      </dsp:txXfrm>
    </dsp:sp>
    <dsp:sp modelId="{5BCFE12D-8F83-40DE-84EC-C6E184B5A8D3}">
      <dsp:nvSpPr>
        <dsp:cNvPr id="0" name=""/>
        <dsp:cNvSpPr/>
      </dsp:nvSpPr>
      <dsp:spPr>
        <a:xfrm>
          <a:off x="246456" y="1939433"/>
          <a:ext cx="2409231" cy="615287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>
              <a:latin typeface="Arial" panose="020B0604020202090204" pitchFamily="34" charset="0"/>
              <a:cs typeface="Arial" panose="020B0604020202090204" pitchFamily="34" charset="0"/>
            </a:rPr>
            <a:t>Application Breakdown</a:t>
          </a:r>
          <a:endParaRPr lang="ko-KR" altLang="en-US" sz="1800" b="1" kern="1200" dirty="0">
            <a:latin typeface="Arial" panose="020B0604020202090204" pitchFamily="34" charset="0"/>
            <a:cs typeface="Arial" panose="020B0604020202090204" pitchFamily="34" charset="0"/>
          </a:endParaRPr>
        </a:p>
      </dsp:txBody>
      <dsp:txXfrm>
        <a:off x="276492" y="1969469"/>
        <a:ext cx="2349159" cy="555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</a:ln>
        </p:spPr>
        <p:txBody>
          <a:bodyPr lIns="95738" tIns="47869" rIns="95738" bIns="47869" anchor="b"/>
          <a:lstStyle/>
          <a:p>
            <a:pPr lvl="0" algn="r" defTabSz="957580" eaLnBrk="1" hangingPunct="1"/>
            <a:fld id="{9A0DB2DC-4C9A-4742-B13C-FB6460FD3503}" type="slidenum">
              <a:rPr lang="en-US" sz="1300" b="0" dirty="0">
                <a:latin typeface="Times New Roman" panose="02020503050405090304" charset="0"/>
              </a:rPr>
              <a:t>11</a:t>
            </a:fld>
            <a:endParaRPr lang="en-US" sz="1300" b="0" dirty="0">
              <a:latin typeface="Times New Roman" panose="02020503050405090304" charset="0"/>
            </a:endParaRPr>
          </a:p>
        </p:txBody>
      </p:sp>
      <p:sp>
        <p:nvSpPr>
          <p:cNvPr id="2457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24580" name="Rectangle 3"/>
          <p:cNvSpPr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</p:spPr>
        <p:txBody>
          <a:bodyPr wrap="square" lIns="95738" tIns="47869" rIns="95738" bIns="47869" anchor="t"/>
          <a:lstStyle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match-action?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Why use a pipeline?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64910-0912-401B-9F58-2B7602DC4522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all you really need to know about the paper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The rest is just how to make it run at 1 GHz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The idea that you can take different</a:t>
            </a:r>
            <a:r>
              <a:rPr lang="en-US" baseline="0" dirty="0">
                <a:sym typeface="Wingdings" panose="05000000000000000000" pitchFamily="2" charset="2"/>
              </a:rPr>
              <a:t> logical tables and split them across pipelines in a flexible way.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64910-0912-401B-9F58-2B7602DC4522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</a:t>
            </a:r>
            <a:r>
              <a:rPr lang="en-US" baseline="0" dirty="0"/>
              <a:t>that it’s not very different from how grep works on Linux.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64910-0912-401B-9F58-2B7602DC4522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17C4F-F342-4E4F-BDF4-6D69381014F1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that this is a first step and things will get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64910-0912-401B-9F58-2B7602DC4522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A7EA5-CD47-3F4B-9BAF-50ACD632C751}" type="slidenum">
              <a:rPr lang="en-US" smtClean="0"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B75EA-1477-344E-914C-8B632A9F764A}" type="slidenum">
              <a:rPr lang="en-US" smtClean="0"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A7EA5-CD47-3F4B-9BAF-50ACD632C751}" type="slidenum">
              <a:rPr lang="en-US" smtClean="0"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B75EA-1477-344E-914C-8B632A9F764A}" type="slidenum">
              <a:rPr lang="en-US" smtClean="0"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</a:ln>
        </p:spPr>
        <p:txBody>
          <a:bodyPr lIns="95738" tIns="47869" rIns="95738" bIns="47869" anchor="b"/>
          <a:lstStyle/>
          <a:p>
            <a:pPr lvl="0" algn="r" defTabSz="957580" eaLnBrk="1" hangingPunct="1"/>
            <a:fld id="{9A0DB2DC-4C9A-4742-B13C-FB6460FD3503}" type="slidenum">
              <a:rPr lang="en-US" sz="1300" b="0" dirty="0">
                <a:latin typeface="Times New Roman" panose="02020503050405090304" charset="0"/>
              </a:rPr>
              <a:t>12</a:t>
            </a:fld>
            <a:endParaRPr lang="en-US" sz="1300" b="0" dirty="0">
              <a:latin typeface="Times New Roman" panose="02020503050405090304" charset="0"/>
            </a:endParaRPr>
          </a:p>
        </p:txBody>
      </p:sp>
      <p:sp>
        <p:nvSpPr>
          <p:cNvPr id="2662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</p:spPr>
      </p:sp>
      <p:sp>
        <p:nvSpPr>
          <p:cNvPr id="26628" name="Rectangle 3"/>
          <p:cNvSpPr>
            <a:spLocks noGrp="1"/>
          </p:cNvSpPr>
          <p:nvPr>
            <p:ph type="body" idx="1"/>
          </p:nvPr>
        </p:nvSpPr>
        <p:spPr>
          <a:xfrm>
            <a:off x="974725" y="4560888"/>
            <a:ext cx="5365750" cy="4321175"/>
          </a:xfrm>
        </p:spPr>
        <p:txBody>
          <a:bodyPr wrap="square" lIns="95738" tIns="47869" rIns="95738" bIns="47869" anchor="t"/>
          <a:lstStyle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</a:t>
            </a:r>
            <a:r>
              <a:rPr lang="en-US" baseline="0" dirty="0"/>
              <a:t> P4 API: a new API between the control-plane and the data plane.</a:t>
            </a:r>
          </a:p>
          <a:p>
            <a:r>
              <a:rPr lang="en-US" baseline="0" dirty="0"/>
              <a:t>The data plane performs mostly stateless high-speed processing.</a:t>
            </a:r>
          </a:p>
          <a:p>
            <a:r>
              <a:rPr lang="en-US" baseline="0" dirty="0"/>
              <a:t>The data plane is lean and fast; most of the complexity is still in the control plane. P4 does not address this aspect.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7C7F897-9DD6-3F44-9F39-5E102FFA3BB1}" type="slidenum">
              <a:rPr lang="en-US" smtClean="0"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P4 should be portable across a large spectrum of switch</a:t>
            </a:r>
            <a:r>
              <a:rPr lang="en-US" baseline="0" dirty="0"/>
              <a:t> implementations.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7C7F897-9DD6-3F44-9F39-5E102FFA3BB1}" type="slidenum">
              <a:rPr lang="en-US" smtClean="0"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64910-0912-401B-9F58-2B7602DC4522}" type="slidenum">
              <a:rPr lang="en-US" smtClean="0"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</a:ln>
        </p:spPr>
        <p:txBody>
          <a:bodyPr lIns="95738" tIns="47869" rIns="95738" bIns="47869" anchor="b"/>
          <a:lstStyle/>
          <a:p>
            <a:pPr lvl="0" algn="r" defTabSz="957580" eaLnBrk="1" hangingPunct="1"/>
            <a:fld id="{9A0DB2DC-4C9A-4742-B13C-FB6460FD3503}" type="slidenum">
              <a:rPr lang="en-US" sz="1300" b="0" dirty="0">
                <a:latin typeface="Times New Roman" panose="02020503050405090304" charset="0"/>
              </a:rPr>
              <a:t>17</a:t>
            </a:fld>
            <a:endParaRPr lang="en-US" sz="1300" b="0" dirty="0">
              <a:latin typeface="Times New Roman" panose="02020503050405090304" charset="0"/>
            </a:endParaRPr>
          </a:p>
        </p:txBody>
      </p:sp>
      <p:sp>
        <p:nvSpPr>
          <p:cNvPr id="3277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2772" name="Rectangle 3"/>
          <p:cNvSpPr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</p:spPr>
        <p:txBody>
          <a:bodyPr wrap="square" lIns="95738" tIns="47869" rIns="95738" bIns="47869" anchor="t"/>
          <a:lstStyle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FA36A-15C4-194E-8BEC-8B7EFFC07B69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 them that </a:t>
            </a:r>
            <a:r>
              <a:rPr lang="en-US" dirty="0" err="1"/>
              <a:t>OpenFlow</a:t>
            </a:r>
            <a:r>
              <a:rPr lang="en-US" dirty="0"/>
              <a:t> is based on match + action.</a:t>
            </a:r>
          </a:p>
          <a:p>
            <a:r>
              <a:rPr lang="en-US" dirty="0"/>
              <a:t>But it is restricted to a</a:t>
            </a:r>
            <a:r>
              <a:rPr lang="en-US" baseline="0" dirty="0"/>
              <a:t> specific set of headers, and nothing more.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64910-0912-401B-9F58-2B7602DC4522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Pause for question: Why might you ever want to change your network’s switches?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64910-0912-401B-9F58-2B7602DC4522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How would _you_ design a programmable router?</a:t>
            </a:r>
          </a:p>
          <a:p>
            <a:endParaRPr lang="en-US" baseline="0" dirty="0"/>
          </a:p>
          <a:p>
            <a:r>
              <a:rPr lang="en-US" baseline="0" dirty="0"/>
              <a:t>Mention that it is on log scale</a:t>
            </a:r>
          </a:p>
          <a:p>
            <a:r>
              <a:rPr lang="en-US" baseline="0" dirty="0"/>
              <a:t>Define line rate</a:t>
            </a:r>
          </a:p>
          <a:p>
            <a:r>
              <a:rPr lang="en-US" baseline="0" dirty="0"/>
              <a:t>Unpredictable performance examples: hardware </a:t>
            </a:r>
            <a:r>
              <a:rPr lang="en-US" baseline="0" dirty="0" err="1"/>
              <a:t>config</a:t>
            </a:r>
            <a:r>
              <a:rPr lang="en-US" baseline="0" dirty="0"/>
              <a:t> (number of cores, RAM size,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B09458-7AEF-4AD3-A567-0F11380064BE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image" Target="../media/image28.tif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9855" y="635635"/>
            <a:ext cx="9432290" cy="4728210"/>
          </a:xfrm>
        </p:spPr>
        <p:txBody>
          <a:bodyPr>
            <a:normAutofit/>
          </a:bodyPr>
          <a:lstStyle/>
          <a:p>
            <a:r>
              <a:rPr lang="en-US" sz="5400" dirty="0"/>
              <a:t>Programmable Data Plane</a:t>
            </a:r>
            <a:br>
              <a:rPr lang="en-US" sz="4000" dirty="0"/>
            </a:br>
            <a:r>
              <a:rPr lang="zh-CN" altLang="en-US" sz="4000" dirty="0"/>
              <a:t>可编程数据平面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>
                <a:sym typeface="+mn-ea"/>
              </a:rPr>
              <a:t>Internet Architecture</a:t>
            </a:r>
            <a:br>
              <a:rPr lang="en-US" sz="4000" dirty="0">
                <a:sym typeface="+mn-ea"/>
              </a:rPr>
            </a:br>
            <a:endParaRPr lang="en-US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t>Switch: Match on Destination MAC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sz="3200"/>
              <a:t>MAC addresses are location independent</a:t>
            </a:r>
          </a:p>
          <a:p>
            <a:pPr lvl="1"/>
            <a:r>
              <a:rPr sz="2800"/>
              <a:t>Assigned by the vendor of the interface card</a:t>
            </a:r>
          </a:p>
          <a:p>
            <a:pPr lvl="1"/>
            <a:r>
              <a:rPr sz="2800"/>
              <a:t>Cannot be aggregated across hosts in the LAN</a:t>
            </a:r>
          </a:p>
        </p:txBody>
      </p:sp>
      <p:sp>
        <p:nvSpPr>
          <p:cNvPr id="22532" name="Slide Number Placeholder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400" b="0" dirty="0">
                <a:latin typeface="Times New Roman" panose="02020503050405090304" charset="0"/>
              </a:rPr>
              <a:t>10</a:t>
            </a:fld>
            <a:endParaRPr lang="en-US" sz="1400" b="0" dirty="0">
              <a:latin typeface="Times New Roman" panose="02020503050405090304" charset="0"/>
            </a:endParaRPr>
          </a:p>
        </p:txBody>
      </p:sp>
      <p:graphicFrame>
        <p:nvGraphicFramePr>
          <p:cNvPr id="22533" name="Table 22532"/>
          <p:cNvGraphicFramePr/>
          <p:nvPr/>
        </p:nvGraphicFramePr>
        <p:xfrm>
          <a:off x="5181600" y="3778250"/>
          <a:ext cx="1905000" cy="184912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030"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b="0">
                          <a:solidFill>
                            <a:srgbClr val="0000FF"/>
                          </a:solidFill>
                          <a:latin typeface="Arial" panose="020B0604020202090204" pitchFamily="34" charset="0"/>
                        </a:rPr>
                        <a:t>mac1</a:t>
                      </a:r>
                      <a:endParaRPr lang="en-US" sz="1800" b="0">
                        <a:solidFill>
                          <a:srgbClr val="0000FF"/>
                        </a:solidFill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endParaRPr lang="en-US" sz="1800" b="0" dirty="0"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70"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b="0">
                          <a:solidFill>
                            <a:srgbClr val="0000FF"/>
                          </a:solidFill>
                          <a:latin typeface="Arial" panose="020B0604020202090204" pitchFamily="34" charset="0"/>
                        </a:rPr>
                        <a:t>mac2</a:t>
                      </a:r>
                      <a:endParaRPr lang="en-US" sz="1800" b="0">
                        <a:solidFill>
                          <a:srgbClr val="0000FF"/>
                        </a:solidFill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endParaRPr lang="en-US" sz="1800" b="0" dirty="0"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b="0">
                          <a:solidFill>
                            <a:srgbClr val="0000FF"/>
                          </a:solidFill>
                          <a:latin typeface="Arial" panose="020B0604020202090204" pitchFamily="34" charset="0"/>
                        </a:rPr>
                        <a:t>mac3</a:t>
                      </a:r>
                      <a:endParaRPr lang="en-US" sz="1800" b="0">
                        <a:solidFill>
                          <a:srgbClr val="0000FF"/>
                        </a:solidFill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endParaRPr lang="en-US" sz="1800" b="0" dirty="0"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b="0">
                          <a:solidFill>
                            <a:srgbClr val="0000FF"/>
                          </a:solidFill>
                          <a:latin typeface="Arial" panose="020B0604020202090204" pitchFamily="34" charset="0"/>
                        </a:rPr>
                        <a:t>mac4</a:t>
                      </a:r>
                      <a:endParaRPr lang="en-US" sz="1800" b="0">
                        <a:solidFill>
                          <a:srgbClr val="0000FF"/>
                        </a:solidFill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endParaRPr lang="en-US" sz="1800" b="0" dirty="0"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b="0">
                          <a:solidFill>
                            <a:srgbClr val="0000FF"/>
                          </a:solidFill>
                          <a:latin typeface="Arial" panose="020B0604020202090204" pitchFamily="34" charset="0"/>
                        </a:rPr>
                        <a:t>mac5</a:t>
                      </a:r>
                      <a:endParaRPr lang="en-US" sz="1800" b="0">
                        <a:solidFill>
                          <a:srgbClr val="0000FF"/>
                        </a:solidFill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endParaRPr lang="en-US" sz="1800" b="0"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53" name="Line 4"/>
          <p:cNvSpPr/>
          <p:nvPr/>
        </p:nvSpPr>
        <p:spPr>
          <a:xfrm>
            <a:off x="2368550" y="4348163"/>
            <a:ext cx="2590800" cy="0"/>
          </a:xfrm>
          <a:prstGeom prst="line">
            <a:avLst/>
          </a:prstGeom>
          <a:ln w="76200" cap="flat" cmpd="tri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2554" name="Line 5"/>
          <p:cNvSpPr/>
          <p:nvPr/>
        </p:nvSpPr>
        <p:spPr>
          <a:xfrm>
            <a:off x="2673350" y="4043363"/>
            <a:ext cx="0" cy="30480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2555" name="Line 6"/>
          <p:cNvSpPr/>
          <p:nvPr/>
        </p:nvSpPr>
        <p:spPr>
          <a:xfrm>
            <a:off x="3587750" y="4043363"/>
            <a:ext cx="0" cy="30480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2556" name="Line 7"/>
          <p:cNvSpPr/>
          <p:nvPr/>
        </p:nvSpPr>
        <p:spPr>
          <a:xfrm>
            <a:off x="4654550" y="4043363"/>
            <a:ext cx="0" cy="30480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2557" name="Rectangle 9"/>
          <p:cNvSpPr/>
          <p:nvPr/>
        </p:nvSpPr>
        <p:spPr>
          <a:xfrm>
            <a:off x="2365375" y="3763646"/>
            <a:ext cx="567055" cy="337185"/>
          </a:xfrm>
          <a:prstGeom prst="rect">
            <a:avLst/>
          </a:prstGeom>
          <a:solidFill>
            <a:srgbClr val="CCFF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sz="1600" dirty="0">
                <a:latin typeface="Helvetica" charset="0"/>
              </a:rPr>
              <a:t>host</a:t>
            </a:r>
          </a:p>
        </p:txBody>
      </p:sp>
      <p:sp>
        <p:nvSpPr>
          <p:cNvPr id="22558" name="Rectangle 10"/>
          <p:cNvSpPr/>
          <p:nvPr/>
        </p:nvSpPr>
        <p:spPr>
          <a:xfrm>
            <a:off x="3260725" y="3744596"/>
            <a:ext cx="567055" cy="337185"/>
          </a:xfrm>
          <a:prstGeom prst="rect">
            <a:avLst/>
          </a:prstGeom>
          <a:solidFill>
            <a:srgbClr val="CCFF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sz="1600" dirty="0">
                <a:latin typeface="Helvetica" charset="0"/>
              </a:rPr>
              <a:t>host</a:t>
            </a:r>
          </a:p>
        </p:txBody>
      </p:sp>
      <p:sp>
        <p:nvSpPr>
          <p:cNvPr id="22559" name="Rectangle 11"/>
          <p:cNvSpPr/>
          <p:nvPr/>
        </p:nvSpPr>
        <p:spPr>
          <a:xfrm>
            <a:off x="4327525" y="3744596"/>
            <a:ext cx="567055" cy="337185"/>
          </a:xfrm>
          <a:prstGeom prst="rect">
            <a:avLst/>
          </a:prstGeom>
          <a:solidFill>
            <a:srgbClr val="CCFF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sz="1600" dirty="0">
                <a:latin typeface="Helvetica" charset="0"/>
              </a:rPr>
              <a:t>host</a:t>
            </a:r>
          </a:p>
        </p:txBody>
      </p:sp>
      <p:sp>
        <p:nvSpPr>
          <p:cNvPr id="22560" name="Text Box 12"/>
          <p:cNvSpPr txBox="1"/>
          <p:nvPr/>
        </p:nvSpPr>
        <p:spPr>
          <a:xfrm>
            <a:off x="3892550" y="3662046"/>
            <a:ext cx="352425" cy="33718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sz="1600" dirty="0">
                <a:latin typeface="Helvetica" charset="0"/>
              </a:rPr>
              <a:t>...</a:t>
            </a:r>
          </a:p>
        </p:txBody>
      </p:sp>
      <p:sp>
        <p:nvSpPr>
          <p:cNvPr id="22561" name="Line 24"/>
          <p:cNvSpPr/>
          <p:nvPr/>
        </p:nvSpPr>
        <p:spPr>
          <a:xfrm>
            <a:off x="4197350" y="4348163"/>
            <a:ext cx="0" cy="30480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2562" name="Text Box 31"/>
          <p:cNvSpPr txBox="1"/>
          <p:nvPr/>
        </p:nvSpPr>
        <p:spPr>
          <a:xfrm>
            <a:off x="2286000" y="3292475"/>
            <a:ext cx="7416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sz="1800">
                <a:solidFill>
                  <a:srgbClr val="0000FF"/>
                </a:solidFill>
                <a:latin typeface="Helvetica" charset="0"/>
              </a:rPr>
              <a:t>mac1</a:t>
            </a:r>
          </a:p>
        </p:txBody>
      </p:sp>
      <p:sp>
        <p:nvSpPr>
          <p:cNvPr id="22563" name="Text Box 32"/>
          <p:cNvSpPr txBox="1"/>
          <p:nvPr/>
        </p:nvSpPr>
        <p:spPr>
          <a:xfrm>
            <a:off x="3200400" y="3276600"/>
            <a:ext cx="7416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sz="1800">
                <a:solidFill>
                  <a:srgbClr val="0000FF"/>
                </a:solidFill>
                <a:latin typeface="Helvetica" charset="0"/>
              </a:rPr>
              <a:t>mac2</a:t>
            </a:r>
          </a:p>
        </p:txBody>
      </p:sp>
      <p:sp>
        <p:nvSpPr>
          <p:cNvPr id="22564" name="Text Box 33"/>
          <p:cNvSpPr txBox="1"/>
          <p:nvPr/>
        </p:nvSpPr>
        <p:spPr>
          <a:xfrm>
            <a:off x="4267200" y="3276600"/>
            <a:ext cx="7416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sz="1800">
                <a:solidFill>
                  <a:srgbClr val="0000FF"/>
                </a:solidFill>
                <a:latin typeface="Helvetica" charset="0"/>
              </a:rPr>
              <a:t>mac3</a:t>
            </a:r>
          </a:p>
        </p:txBody>
      </p:sp>
      <p:sp>
        <p:nvSpPr>
          <p:cNvPr id="22565" name="AutoShape 23"/>
          <p:cNvSpPr/>
          <p:nvPr/>
        </p:nvSpPr>
        <p:spPr>
          <a:xfrm>
            <a:off x="3810000" y="4637088"/>
            <a:ext cx="679450" cy="381000"/>
          </a:xfrm>
          <a:prstGeom prst="roundRect">
            <a:avLst>
              <a:gd name="adj" fmla="val 16667"/>
            </a:avLst>
          </a:prstGeom>
          <a:solidFill>
            <a:srgbClr val="FF99CC"/>
          </a:solidFill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eaLnBrk="0" hangingPunct="0"/>
            <a:r>
              <a:rPr sz="1600">
                <a:latin typeface="Helvetica" charset="0"/>
              </a:rPr>
              <a:t>switch</a:t>
            </a:r>
          </a:p>
        </p:txBody>
      </p:sp>
      <p:sp>
        <p:nvSpPr>
          <p:cNvPr id="22566" name="Line 5"/>
          <p:cNvSpPr/>
          <p:nvPr/>
        </p:nvSpPr>
        <p:spPr>
          <a:xfrm>
            <a:off x="4178300" y="5018088"/>
            <a:ext cx="0" cy="30480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2567" name="Line 5"/>
          <p:cNvSpPr/>
          <p:nvPr/>
        </p:nvSpPr>
        <p:spPr>
          <a:xfrm>
            <a:off x="3352800" y="4865688"/>
            <a:ext cx="4572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2568" name="Rectangle 20"/>
          <p:cNvSpPr/>
          <p:nvPr/>
        </p:nvSpPr>
        <p:spPr>
          <a:xfrm>
            <a:off x="3797300" y="5328921"/>
            <a:ext cx="567055" cy="337185"/>
          </a:xfrm>
          <a:prstGeom prst="rect">
            <a:avLst/>
          </a:prstGeom>
          <a:solidFill>
            <a:srgbClr val="CCFF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sz="1600" dirty="0">
                <a:latin typeface="Helvetica" charset="0"/>
              </a:rPr>
              <a:t>host</a:t>
            </a:r>
          </a:p>
        </p:txBody>
      </p:sp>
      <p:sp>
        <p:nvSpPr>
          <p:cNvPr id="22569" name="Rectangle 21"/>
          <p:cNvSpPr/>
          <p:nvPr/>
        </p:nvSpPr>
        <p:spPr>
          <a:xfrm>
            <a:off x="2743200" y="4719321"/>
            <a:ext cx="567055" cy="337185"/>
          </a:xfrm>
          <a:prstGeom prst="rect">
            <a:avLst/>
          </a:prstGeom>
          <a:solidFill>
            <a:srgbClr val="CCFF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sz="1600" dirty="0">
                <a:latin typeface="Helvetica" charset="0"/>
              </a:rPr>
              <a:t>host</a:t>
            </a:r>
          </a:p>
        </p:txBody>
      </p:sp>
      <p:sp>
        <p:nvSpPr>
          <p:cNvPr id="22570" name="Text Box 33"/>
          <p:cNvSpPr txBox="1"/>
          <p:nvPr/>
        </p:nvSpPr>
        <p:spPr>
          <a:xfrm>
            <a:off x="3721100" y="5703888"/>
            <a:ext cx="7416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sz="1800">
                <a:solidFill>
                  <a:srgbClr val="0000FF"/>
                </a:solidFill>
                <a:latin typeface="Helvetica" charset="0"/>
              </a:rPr>
              <a:t>mac4</a:t>
            </a:r>
          </a:p>
        </p:txBody>
      </p:sp>
      <p:sp>
        <p:nvSpPr>
          <p:cNvPr id="22571" name="Text Box 33"/>
          <p:cNvSpPr txBox="1"/>
          <p:nvPr/>
        </p:nvSpPr>
        <p:spPr>
          <a:xfrm>
            <a:off x="2667000" y="5018088"/>
            <a:ext cx="7416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sz="1800">
                <a:solidFill>
                  <a:srgbClr val="0000FF"/>
                </a:solidFill>
                <a:latin typeface="Helvetica" charset="0"/>
              </a:rPr>
              <a:t>mac5</a:t>
            </a:r>
          </a:p>
        </p:txBody>
      </p:sp>
      <p:sp>
        <p:nvSpPr>
          <p:cNvPr id="22572" name="AutoShape 40"/>
          <p:cNvSpPr/>
          <p:nvPr/>
        </p:nvSpPr>
        <p:spPr>
          <a:xfrm flipH="1">
            <a:off x="6400800" y="4997450"/>
            <a:ext cx="457200" cy="228600"/>
          </a:xfrm>
          <a:prstGeom prst="rightArrow">
            <a:avLst>
              <a:gd name="adj1" fmla="val 50000"/>
              <a:gd name="adj2" fmla="val 79138"/>
            </a:avLst>
          </a:prstGeom>
          <a:solidFill>
            <a:srgbClr val="0000FF"/>
          </a:solidFill>
          <a:ln w="9525">
            <a:noFill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2573" name="AutoShape 40"/>
          <p:cNvSpPr/>
          <p:nvPr/>
        </p:nvSpPr>
        <p:spPr>
          <a:xfrm rot="-5400000" flipH="1">
            <a:off x="6515100" y="5340350"/>
            <a:ext cx="304800" cy="228600"/>
          </a:xfrm>
          <a:prstGeom prst="rightArrow">
            <a:avLst>
              <a:gd name="adj1" fmla="val 50000"/>
              <a:gd name="adj2" fmla="val 79135"/>
            </a:avLst>
          </a:prstGeom>
          <a:solidFill>
            <a:srgbClr val="0000FF"/>
          </a:solidFill>
          <a:ln w="9525">
            <a:noFill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2574" name="AutoShape 40"/>
          <p:cNvSpPr/>
          <p:nvPr/>
        </p:nvSpPr>
        <p:spPr>
          <a:xfrm rot="5400000" flipH="1" flipV="1">
            <a:off x="6515100" y="4578350"/>
            <a:ext cx="304800" cy="228600"/>
          </a:xfrm>
          <a:prstGeom prst="rightArrow">
            <a:avLst>
              <a:gd name="adj1" fmla="val 50000"/>
              <a:gd name="adj2" fmla="val 79135"/>
            </a:avLst>
          </a:prstGeom>
          <a:solidFill>
            <a:srgbClr val="0000FF"/>
          </a:solidFill>
          <a:ln w="9525">
            <a:noFill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2575" name="AutoShape 40"/>
          <p:cNvSpPr/>
          <p:nvPr/>
        </p:nvSpPr>
        <p:spPr>
          <a:xfrm rot="5400000" flipH="1" flipV="1">
            <a:off x="6515100" y="4197350"/>
            <a:ext cx="304800" cy="228600"/>
          </a:xfrm>
          <a:prstGeom prst="rightArrow">
            <a:avLst>
              <a:gd name="adj1" fmla="val 50000"/>
              <a:gd name="adj2" fmla="val 79135"/>
            </a:avLst>
          </a:prstGeom>
          <a:solidFill>
            <a:srgbClr val="0000FF"/>
          </a:solidFill>
          <a:ln w="9525">
            <a:noFill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2576" name="AutoShape 40"/>
          <p:cNvSpPr/>
          <p:nvPr/>
        </p:nvSpPr>
        <p:spPr>
          <a:xfrm rot="5400000" flipH="1" flipV="1">
            <a:off x="6515100" y="3816350"/>
            <a:ext cx="304800" cy="228600"/>
          </a:xfrm>
          <a:prstGeom prst="rightArrow">
            <a:avLst>
              <a:gd name="adj1" fmla="val 50000"/>
              <a:gd name="adj2" fmla="val 79135"/>
            </a:avLst>
          </a:prstGeom>
          <a:solidFill>
            <a:srgbClr val="0000FF"/>
          </a:solidFill>
          <a:ln w="9525">
            <a:noFill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2577" name="TextBox 29"/>
          <p:cNvSpPr txBox="1"/>
          <p:nvPr/>
        </p:nvSpPr>
        <p:spPr>
          <a:xfrm>
            <a:off x="7391400" y="5181600"/>
            <a:ext cx="30480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/>
            <a:r>
              <a:rPr>
                <a:latin typeface="Helvetica" charset="0"/>
              </a:rPr>
              <a:t>Implemented using a hash table or a content addressable memory.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400" b="0" dirty="0">
                <a:latin typeface="Times New Roman" panose="02020503050405090304" charset="0"/>
              </a:rPr>
              <a:t>11</a:t>
            </a:fld>
            <a:endParaRPr lang="en-US" sz="1400" b="0" dirty="0">
              <a:latin typeface="Times New Roman" panose="02020503050405090304" charset="0"/>
            </a:endParaRPr>
          </a:p>
        </p:txBody>
      </p:sp>
      <p:sp>
        <p:nvSpPr>
          <p:cNvPr id="2355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t>IP Routers: Match on IP Prefix</a:t>
            </a:r>
          </a:p>
        </p:txBody>
      </p:sp>
      <p:sp>
        <p:nvSpPr>
          <p:cNvPr id="23556" name="Rectangle 3"/>
          <p:cNvSpPr>
            <a:spLocks noGrp="1"/>
          </p:cNvSpPr>
          <p:nvPr>
            <p:ph idx="1"/>
          </p:nvPr>
        </p:nvSpPr>
        <p:spPr>
          <a:xfrm>
            <a:off x="1981200" y="1219200"/>
            <a:ext cx="8458200" cy="2133600"/>
          </a:xfrm>
        </p:spPr>
        <p:txBody>
          <a:bodyPr vert="horz" wrap="square" lIns="91440" tIns="45720" rIns="91440" bIns="45720" anchor="t">
            <a:normAutofit fontScale="97500"/>
          </a:bodyPr>
          <a:lstStyle/>
          <a:p>
            <a:r>
              <a:rPr sz="3200"/>
              <a:t>IP addresses grouped into common subnets</a:t>
            </a:r>
          </a:p>
          <a:p>
            <a:pPr lvl="1"/>
            <a:r>
              <a:rPr sz="2800"/>
              <a:t>Allocated by ICANN, regional registries, ISPs, and within individual organizations</a:t>
            </a:r>
          </a:p>
          <a:p>
            <a:pPr lvl="1"/>
            <a:r>
              <a:rPr sz="2800"/>
              <a:t>Variable-length prefix identified by a mask length</a:t>
            </a:r>
          </a:p>
        </p:txBody>
      </p:sp>
      <p:sp>
        <p:nvSpPr>
          <p:cNvPr id="23557" name="Line 4"/>
          <p:cNvSpPr/>
          <p:nvPr/>
        </p:nvSpPr>
        <p:spPr>
          <a:xfrm>
            <a:off x="2520950" y="4440238"/>
            <a:ext cx="2590800" cy="0"/>
          </a:xfrm>
          <a:prstGeom prst="line">
            <a:avLst/>
          </a:prstGeom>
          <a:ln w="76200" cap="flat" cmpd="tri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558" name="Line 5"/>
          <p:cNvSpPr/>
          <p:nvPr/>
        </p:nvSpPr>
        <p:spPr>
          <a:xfrm>
            <a:off x="2825750" y="4135438"/>
            <a:ext cx="0" cy="30480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559" name="Line 6"/>
          <p:cNvSpPr/>
          <p:nvPr/>
        </p:nvSpPr>
        <p:spPr>
          <a:xfrm>
            <a:off x="3740150" y="4135438"/>
            <a:ext cx="0" cy="30480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560" name="Line 7"/>
          <p:cNvSpPr/>
          <p:nvPr/>
        </p:nvSpPr>
        <p:spPr>
          <a:xfrm>
            <a:off x="4806950" y="4135438"/>
            <a:ext cx="0" cy="30480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561" name="Rectangle 8"/>
          <p:cNvSpPr/>
          <p:nvPr/>
        </p:nvSpPr>
        <p:spPr>
          <a:xfrm>
            <a:off x="2517775" y="3855721"/>
            <a:ext cx="567055" cy="337185"/>
          </a:xfrm>
          <a:prstGeom prst="rect">
            <a:avLst/>
          </a:prstGeom>
          <a:solidFill>
            <a:srgbClr val="CCFF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sz="1600" dirty="0">
                <a:latin typeface="Helvetica" charset="0"/>
              </a:rPr>
              <a:t>host</a:t>
            </a:r>
          </a:p>
        </p:txBody>
      </p:sp>
      <p:sp>
        <p:nvSpPr>
          <p:cNvPr id="23562" name="Rectangle 9"/>
          <p:cNvSpPr/>
          <p:nvPr/>
        </p:nvSpPr>
        <p:spPr>
          <a:xfrm>
            <a:off x="3413125" y="3836671"/>
            <a:ext cx="567055" cy="337185"/>
          </a:xfrm>
          <a:prstGeom prst="rect">
            <a:avLst/>
          </a:prstGeom>
          <a:solidFill>
            <a:srgbClr val="CCFF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sz="1600" dirty="0">
                <a:latin typeface="Helvetica" charset="0"/>
              </a:rPr>
              <a:t>host</a:t>
            </a:r>
          </a:p>
        </p:txBody>
      </p:sp>
      <p:sp>
        <p:nvSpPr>
          <p:cNvPr id="23563" name="Rectangle 10"/>
          <p:cNvSpPr/>
          <p:nvPr/>
        </p:nvSpPr>
        <p:spPr>
          <a:xfrm>
            <a:off x="4479925" y="3836671"/>
            <a:ext cx="567055" cy="337185"/>
          </a:xfrm>
          <a:prstGeom prst="rect">
            <a:avLst/>
          </a:prstGeom>
          <a:solidFill>
            <a:srgbClr val="CCFF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sz="1600" dirty="0">
                <a:latin typeface="Helvetica" charset="0"/>
              </a:rPr>
              <a:t>host</a:t>
            </a:r>
          </a:p>
        </p:txBody>
      </p:sp>
      <p:sp>
        <p:nvSpPr>
          <p:cNvPr id="23564" name="Text Box 11"/>
          <p:cNvSpPr txBox="1"/>
          <p:nvPr/>
        </p:nvSpPr>
        <p:spPr>
          <a:xfrm>
            <a:off x="2649538" y="4454208"/>
            <a:ext cx="747395" cy="33718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sz="1600" dirty="0">
                <a:latin typeface="Helvetica" charset="0"/>
              </a:rPr>
              <a:t>LAN 1</a:t>
            </a:r>
          </a:p>
        </p:txBody>
      </p:sp>
      <p:sp>
        <p:nvSpPr>
          <p:cNvPr id="23565" name="Text Box 12"/>
          <p:cNvSpPr txBox="1"/>
          <p:nvPr/>
        </p:nvSpPr>
        <p:spPr>
          <a:xfrm>
            <a:off x="4044950" y="3754121"/>
            <a:ext cx="352425" cy="33718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sz="1600" dirty="0">
                <a:latin typeface="Helvetica" charset="0"/>
              </a:rPr>
              <a:t>...</a:t>
            </a:r>
          </a:p>
        </p:txBody>
      </p:sp>
      <p:sp>
        <p:nvSpPr>
          <p:cNvPr id="23566" name="Line 13"/>
          <p:cNvSpPr/>
          <p:nvPr/>
        </p:nvSpPr>
        <p:spPr>
          <a:xfrm>
            <a:off x="7169150" y="4440238"/>
            <a:ext cx="2590800" cy="0"/>
          </a:xfrm>
          <a:prstGeom prst="line">
            <a:avLst/>
          </a:prstGeom>
          <a:ln w="76200" cap="flat" cmpd="tri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567" name="Line 14"/>
          <p:cNvSpPr/>
          <p:nvPr/>
        </p:nvSpPr>
        <p:spPr>
          <a:xfrm>
            <a:off x="7473950" y="4135438"/>
            <a:ext cx="0" cy="30480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568" name="Line 15"/>
          <p:cNvSpPr/>
          <p:nvPr/>
        </p:nvSpPr>
        <p:spPr>
          <a:xfrm>
            <a:off x="8388350" y="4135438"/>
            <a:ext cx="0" cy="30480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569" name="Line 16"/>
          <p:cNvSpPr/>
          <p:nvPr/>
        </p:nvSpPr>
        <p:spPr>
          <a:xfrm>
            <a:off x="9455150" y="4135438"/>
            <a:ext cx="0" cy="30480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570" name="Rectangle 17"/>
          <p:cNvSpPr/>
          <p:nvPr/>
        </p:nvSpPr>
        <p:spPr>
          <a:xfrm>
            <a:off x="7165975" y="3855721"/>
            <a:ext cx="567055" cy="337185"/>
          </a:xfrm>
          <a:prstGeom prst="rect">
            <a:avLst/>
          </a:prstGeom>
          <a:solidFill>
            <a:srgbClr val="CCFF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sz="1600" dirty="0">
                <a:latin typeface="Helvetica" charset="0"/>
              </a:rPr>
              <a:t>host</a:t>
            </a:r>
          </a:p>
        </p:txBody>
      </p:sp>
      <p:sp>
        <p:nvSpPr>
          <p:cNvPr id="23571" name="Rectangle 18"/>
          <p:cNvSpPr/>
          <p:nvPr/>
        </p:nvSpPr>
        <p:spPr>
          <a:xfrm>
            <a:off x="8061325" y="3836671"/>
            <a:ext cx="567055" cy="337185"/>
          </a:xfrm>
          <a:prstGeom prst="rect">
            <a:avLst/>
          </a:prstGeom>
          <a:solidFill>
            <a:srgbClr val="CCFF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sz="1600" dirty="0">
                <a:latin typeface="Helvetica" charset="0"/>
              </a:rPr>
              <a:t>host</a:t>
            </a:r>
          </a:p>
        </p:txBody>
      </p:sp>
      <p:sp>
        <p:nvSpPr>
          <p:cNvPr id="23572" name="Rectangle 19"/>
          <p:cNvSpPr/>
          <p:nvPr/>
        </p:nvSpPr>
        <p:spPr>
          <a:xfrm>
            <a:off x="9128125" y="3836671"/>
            <a:ext cx="567055" cy="337185"/>
          </a:xfrm>
          <a:prstGeom prst="rect">
            <a:avLst/>
          </a:prstGeom>
          <a:solidFill>
            <a:srgbClr val="CCFF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sz="1600" dirty="0">
                <a:latin typeface="Helvetica" charset="0"/>
              </a:rPr>
              <a:t>host</a:t>
            </a:r>
          </a:p>
        </p:txBody>
      </p:sp>
      <p:sp>
        <p:nvSpPr>
          <p:cNvPr id="23573" name="Text Box 20"/>
          <p:cNvSpPr txBox="1"/>
          <p:nvPr/>
        </p:nvSpPr>
        <p:spPr>
          <a:xfrm>
            <a:off x="8593138" y="4439921"/>
            <a:ext cx="747395" cy="33718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sz="1600" dirty="0">
                <a:latin typeface="Helvetica" charset="0"/>
              </a:rPr>
              <a:t>LAN 2</a:t>
            </a:r>
          </a:p>
        </p:txBody>
      </p:sp>
      <p:sp>
        <p:nvSpPr>
          <p:cNvPr id="23574" name="Text Box 21"/>
          <p:cNvSpPr txBox="1"/>
          <p:nvPr/>
        </p:nvSpPr>
        <p:spPr>
          <a:xfrm>
            <a:off x="8693150" y="3754121"/>
            <a:ext cx="352425" cy="33718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sz="1600" dirty="0">
                <a:latin typeface="Helvetica" charset="0"/>
              </a:rPr>
              <a:t>...</a:t>
            </a:r>
          </a:p>
        </p:txBody>
      </p:sp>
      <p:sp>
        <p:nvSpPr>
          <p:cNvPr id="23575" name="AutoShape 22"/>
          <p:cNvSpPr/>
          <p:nvPr/>
        </p:nvSpPr>
        <p:spPr>
          <a:xfrm>
            <a:off x="4044950" y="4745038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F99CC"/>
          </a:solidFill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eaLnBrk="0" hangingPunct="0"/>
            <a:r>
              <a:rPr sz="1600" dirty="0">
                <a:latin typeface="Helvetica" charset="0"/>
              </a:rPr>
              <a:t>router</a:t>
            </a:r>
          </a:p>
        </p:txBody>
      </p:sp>
      <p:sp>
        <p:nvSpPr>
          <p:cNvPr id="23576" name="AutoShape 23"/>
          <p:cNvSpPr/>
          <p:nvPr/>
        </p:nvSpPr>
        <p:spPr>
          <a:xfrm>
            <a:off x="5873750" y="4745038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F99CC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eaLnBrk="0" hangingPunct="0"/>
            <a:r>
              <a:rPr sz="1600" dirty="0">
                <a:latin typeface="Helvetica" charset="0"/>
              </a:rPr>
              <a:t>router</a:t>
            </a:r>
          </a:p>
        </p:txBody>
      </p:sp>
      <p:sp>
        <p:nvSpPr>
          <p:cNvPr id="23577" name="Line 24"/>
          <p:cNvSpPr/>
          <p:nvPr/>
        </p:nvSpPr>
        <p:spPr>
          <a:xfrm>
            <a:off x="4349750" y="4440238"/>
            <a:ext cx="0" cy="30480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578" name="AutoShape 25"/>
          <p:cNvSpPr/>
          <p:nvPr/>
        </p:nvSpPr>
        <p:spPr>
          <a:xfrm>
            <a:off x="7702550" y="4745038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F99CC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eaLnBrk="0" hangingPunct="0"/>
            <a:r>
              <a:rPr sz="1600" dirty="0">
                <a:latin typeface="Helvetica" charset="0"/>
              </a:rPr>
              <a:t>router</a:t>
            </a:r>
          </a:p>
        </p:txBody>
      </p:sp>
      <p:sp>
        <p:nvSpPr>
          <p:cNvPr id="23579" name="Line 26"/>
          <p:cNvSpPr/>
          <p:nvPr/>
        </p:nvSpPr>
        <p:spPr>
          <a:xfrm>
            <a:off x="8007350" y="4440238"/>
            <a:ext cx="0" cy="30480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580" name="Line 27"/>
          <p:cNvSpPr/>
          <p:nvPr/>
        </p:nvSpPr>
        <p:spPr>
          <a:xfrm>
            <a:off x="4654550" y="4897438"/>
            <a:ext cx="1219200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581" name="Line 28"/>
          <p:cNvSpPr/>
          <p:nvPr/>
        </p:nvSpPr>
        <p:spPr>
          <a:xfrm>
            <a:off x="6483350" y="4897438"/>
            <a:ext cx="1219200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582" name="Text Box 29"/>
          <p:cNvSpPr txBox="1"/>
          <p:nvPr/>
        </p:nvSpPr>
        <p:spPr>
          <a:xfrm>
            <a:off x="4932363" y="4897121"/>
            <a:ext cx="656590" cy="33718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sz="1600" dirty="0">
                <a:latin typeface="Helvetica" charset="0"/>
              </a:rPr>
              <a:t>WAN</a:t>
            </a:r>
          </a:p>
        </p:txBody>
      </p:sp>
      <p:sp>
        <p:nvSpPr>
          <p:cNvPr id="23583" name="Text Box 30"/>
          <p:cNvSpPr txBox="1"/>
          <p:nvPr/>
        </p:nvSpPr>
        <p:spPr>
          <a:xfrm>
            <a:off x="6759575" y="4897121"/>
            <a:ext cx="656590" cy="33718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sz="1600" dirty="0">
                <a:latin typeface="Helvetica" charset="0"/>
              </a:rPr>
              <a:t>WAN</a:t>
            </a:r>
          </a:p>
        </p:txBody>
      </p:sp>
      <p:sp>
        <p:nvSpPr>
          <p:cNvPr id="23584" name="Text Box 31"/>
          <p:cNvSpPr txBox="1"/>
          <p:nvPr/>
        </p:nvSpPr>
        <p:spPr>
          <a:xfrm>
            <a:off x="2289175" y="3429000"/>
            <a:ext cx="8813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sz="1800">
                <a:solidFill>
                  <a:srgbClr val="0000FF"/>
                </a:solidFill>
                <a:latin typeface="Helvetica" charset="0"/>
              </a:rPr>
              <a:t>1.2.3.4</a:t>
            </a:r>
          </a:p>
        </p:txBody>
      </p:sp>
      <p:sp>
        <p:nvSpPr>
          <p:cNvPr id="23585" name="Text Box 32"/>
          <p:cNvSpPr txBox="1"/>
          <p:nvPr/>
        </p:nvSpPr>
        <p:spPr>
          <a:xfrm>
            <a:off x="3203575" y="3429000"/>
            <a:ext cx="8813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sz="1800" dirty="0">
                <a:solidFill>
                  <a:srgbClr val="0000FF"/>
                </a:solidFill>
                <a:latin typeface="Helvetica" charset="0"/>
              </a:rPr>
              <a:t>1.2.3.7</a:t>
            </a:r>
          </a:p>
        </p:txBody>
      </p:sp>
      <p:sp>
        <p:nvSpPr>
          <p:cNvPr id="23586" name="Text Box 33"/>
          <p:cNvSpPr txBox="1"/>
          <p:nvPr/>
        </p:nvSpPr>
        <p:spPr>
          <a:xfrm>
            <a:off x="4114800" y="3429000"/>
            <a:ext cx="11353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sz="1800">
                <a:solidFill>
                  <a:srgbClr val="0000FF"/>
                </a:solidFill>
                <a:latin typeface="Helvetica" charset="0"/>
              </a:rPr>
              <a:t>1.2.3.156</a:t>
            </a:r>
          </a:p>
        </p:txBody>
      </p:sp>
      <p:sp>
        <p:nvSpPr>
          <p:cNvPr id="23587" name="Text Box 34"/>
          <p:cNvSpPr txBox="1"/>
          <p:nvPr/>
        </p:nvSpPr>
        <p:spPr>
          <a:xfrm>
            <a:off x="6937375" y="3429000"/>
            <a:ext cx="8813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sz="1800">
                <a:solidFill>
                  <a:srgbClr val="FF3300"/>
                </a:solidFill>
                <a:latin typeface="Helvetica" charset="0"/>
              </a:rPr>
              <a:t>5.6.7.8</a:t>
            </a:r>
          </a:p>
        </p:txBody>
      </p:sp>
      <p:sp>
        <p:nvSpPr>
          <p:cNvPr id="23588" name="Text Box 35"/>
          <p:cNvSpPr txBox="1"/>
          <p:nvPr/>
        </p:nvSpPr>
        <p:spPr>
          <a:xfrm>
            <a:off x="7785100" y="3429000"/>
            <a:ext cx="8813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sz="1800" dirty="0">
                <a:solidFill>
                  <a:srgbClr val="FF3300"/>
                </a:solidFill>
                <a:latin typeface="Helvetica" charset="0"/>
              </a:rPr>
              <a:t>5.6.7.9</a:t>
            </a:r>
          </a:p>
        </p:txBody>
      </p:sp>
      <p:sp>
        <p:nvSpPr>
          <p:cNvPr id="23589" name="Text Box 36"/>
          <p:cNvSpPr txBox="1"/>
          <p:nvPr/>
        </p:nvSpPr>
        <p:spPr>
          <a:xfrm>
            <a:off x="8763000" y="3429000"/>
            <a:ext cx="11353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sz="1800" dirty="0">
                <a:solidFill>
                  <a:srgbClr val="FF3300"/>
                </a:solidFill>
                <a:latin typeface="Helvetica" charset="0"/>
              </a:rPr>
              <a:t>5.6.7.212</a:t>
            </a:r>
          </a:p>
        </p:txBody>
      </p:sp>
      <p:sp>
        <p:nvSpPr>
          <p:cNvPr id="23590" name="Text Box 37"/>
          <p:cNvSpPr txBox="1"/>
          <p:nvPr/>
        </p:nvSpPr>
        <p:spPr>
          <a:xfrm>
            <a:off x="3036888" y="5445125"/>
            <a:ext cx="1198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sz="1800" dirty="0">
                <a:solidFill>
                  <a:srgbClr val="0000FF"/>
                </a:solidFill>
                <a:latin typeface="Helvetica" charset="0"/>
              </a:rPr>
              <a:t>1.2.3.0/24</a:t>
            </a:r>
          </a:p>
        </p:txBody>
      </p:sp>
      <p:sp>
        <p:nvSpPr>
          <p:cNvPr id="23591" name="Text Box 38"/>
          <p:cNvSpPr txBox="1"/>
          <p:nvPr/>
        </p:nvSpPr>
        <p:spPr>
          <a:xfrm>
            <a:off x="3049588" y="5829300"/>
            <a:ext cx="1198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sz="1800" dirty="0">
                <a:solidFill>
                  <a:srgbClr val="FF3300"/>
                </a:solidFill>
                <a:latin typeface="Helvetica" charset="0"/>
              </a:rPr>
              <a:t>5.6.7.0/24</a:t>
            </a:r>
          </a:p>
        </p:txBody>
      </p:sp>
      <p:sp>
        <p:nvSpPr>
          <p:cNvPr id="23592" name="AutoShape 39"/>
          <p:cNvSpPr/>
          <p:nvPr/>
        </p:nvSpPr>
        <p:spPr>
          <a:xfrm>
            <a:off x="4752975" y="5851525"/>
            <a:ext cx="728663" cy="230188"/>
          </a:xfrm>
          <a:prstGeom prst="rightArrow">
            <a:avLst>
              <a:gd name="adj1" fmla="val 50000"/>
              <a:gd name="adj2" fmla="val 79137"/>
            </a:avLst>
          </a:prstGeom>
          <a:solidFill>
            <a:srgbClr val="FF3300"/>
          </a:solidFill>
          <a:ln w="9525">
            <a:noFill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3593" name="AutoShape 40"/>
          <p:cNvSpPr/>
          <p:nvPr/>
        </p:nvSpPr>
        <p:spPr>
          <a:xfrm flipH="1">
            <a:off x="4751388" y="5505450"/>
            <a:ext cx="728662" cy="230188"/>
          </a:xfrm>
          <a:prstGeom prst="rightArrow">
            <a:avLst>
              <a:gd name="adj1" fmla="val 50000"/>
              <a:gd name="adj2" fmla="val 79137"/>
            </a:avLst>
          </a:prstGeom>
          <a:solidFill>
            <a:srgbClr val="0000FF"/>
          </a:solidFill>
          <a:ln w="9525">
            <a:noFill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3594" name="Rectangle 46"/>
          <p:cNvSpPr/>
          <p:nvPr/>
        </p:nvSpPr>
        <p:spPr>
          <a:xfrm>
            <a:off x="3062288" y="5389563"/>
            <a:ext cx="2573337" cy="80803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3595" name="Line 47"/>
          <p:cNvSpPr/>
          <p:nvPr/>
        </p:nvSpPr>
        <p:spPr>
          <a:xfrm>
            <a:off x="4598988" y="5389563"/>
            <a:ext cx="0" cy="80803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596" name="Line 48"/>
          <p:cNvSpPr/>
          <p:nvPr/>
        </p:nvSpPr>
        <p:spPr>
          <a:xfrm flipV="1">
            <a:off x="3062288" y="5811838"/>
            <a:ext cx="2573337" cy="15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597" name="Text Box 50"/>
          <p:cNvSpPr txBox="1"/>
          <p:nvPr/>
        </p:nvSpPr>
        <p:spPr>
          <a:xfrm>
            <a:off x="3216275" y="6272213"/>
            <a:ext cx="1808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dirty="0">
                <a:latin typeface="Helvetica" charset="0"/>
              </a:rPr>
              <a:t>forwarding table</a:t>
            </a:r>
          </a:p>
        </p:txBody>
      </p:sp>
      <p:sp>
        <p:nvSpPr>
          <p:cNvPr id="23598" name="TextBox 45"/>
          <p:cNvSpPr txBox="1"/>
          <p:nvPr/>
        </p:nvSpPr>
        <p:spPr>
          <a:xfrm>
            <a:off x="6629400" y="5592763"/>
            <a:ext cx="34290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/>
            <a:r>
              <a:rPr>
                <a:latin typeface="Helvetica" charset="0"/>
              </a:rPr>
              <a:t>Prefixes may be nested.  Routers identify the </a:t>
            </a:r>
            <a:r>
              <a:rPr i="1">
                <a:latin typeface="Helvetica" charset="0"/>
              </a:rPr>
              <a:t>longest matching </a:t>
            </a:r>
            <a:r>
              <a:rPr>
                <a:latin typeface="Helvetica" charset="0"/>
              </a:rPr>
              <a:t>prefix.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4" name="Rectangle 2"/>
          <p:cNvSpPr>
            <a:spLocks noChangeArrowheads="1"/>
          </p:cNvSpPr>
          <p:nvPr/>
        </p:nvSpPr>
        <p:spPr bwMode="auto">
          <a:xfrm>
            <a:off x="5562600" y="2667000"/>
            <a:ext cx="1524000" cy="1524000"/>
          </a:xfrm>
          <a:prstGeom prst="rect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25603" name="Rectangle 95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t>Switch Fabric: From Input to Output</a:t>
            </a:r>
          </a:p>
        </p:txBody>
      </p:sp>
      <p:grpSp>
        <p:nvGrpSpPr>
          <p:cNvPr id="2" name="Group 4"/>
          <p:cNvGrpSpPr/>
          <p:nvPr/>
        </p:nvGrpSpPr>
        <p:grpSpPr bwMode="auto">
          <a:xfrm>
            <a:off x="3048000" y="1295400"/>
            <a:ext cx="2057400" cy="1524000"/>
            <a:chOff x="1104" y="816"/>
            <a:chExt cx="1296" cy="96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8760" name="Rectangle 5"/>
            <p:cNvSpPr>
              <a:spLocks noChangeArrowheads="1"/>
            </p:cNvSpPr>
            <p:nvPr/>
          </p:nvSpPr>
          <p:spPr bwMode="auto">
            <a:xfrm>
              <a:off x="1104" y="816"/>
              <a:ext cx="1296" cy="960"/>
            </a:xfrm>
            <a:prstGeom prst="rect">
              <a:avLst/>
            </a:prstGeom>
            <a:grp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28761" name="Rectangle 6"/>
            <p:cNvSpPr>
              <a:spLocks noChangeArrowheads="1"/>
            </p:cNvSpPr>
            <p:nvPr/>
          </p:nvSpPr>
          <p:spPr bwMode="auto">
            <a:xfrm>
              <a:off x="1200" y="1014"/>
              <a:ext cx="550" cy="234"/>
            </a:xfrm>
            <a:prstGeom prst="rect">
              <a:avLst/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charset="0"/>
                  <a:ea typeface="+mn-ea"/>
                  <a:cs typeface="+mn-cs"/>
                </a:rPr>
                <a:t>Lookup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charset="0"/>
                  <a:ea typeface="+mn-ea"/>
                  <a:cs typeface="+mn-cs"/>
                </a:rPr>
                <a:t>Address</a:t>
              </a:r>
            </a:p>
          </p:txBody>
        </p:sp>
        <p:sp>
          <p:nvSpPr>
            <p:cNvPr id="28762" name="Rectangle 7"/>
            <p:cNvSpPr>
              <a:spLocks noChangeArrowheads="1"/>
            </p:cNvSpPr>
            <p:nvPr/>
          </p:nvSpPr>
          <p:spPr bwMode="auto">
            <a:xfrm>
              <a:off x="1750" y="1014"/>
              <a:ext cx="454" cy="234"/>
            </a:xfrm>
            <a:prstGeom prst="rect">
              <a:avLst/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charset="0"/>
                  <a:ea typeface="+mn-ea"/>
                  <a:cs typeface="+mn-cs"/>
                </a:rPr>
                <a:t>Update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charset="0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28763" name="Text Box 8"/>
            <p:cNvSpPr txBox="1">
              <a:spLocks noChangeArrowheads="1"/>
            </p:cNvSpPr>
            <p:nvPr/>
          </p:nvSpPr>
          <p:spPr bwMode="auto">
            <a:xfrm>
              <a:off x="1248" y="864"/>
              <a:ext cx="965" cy="174"/>
            </a:xfrm>
            <a:prstGeom prst="rect">
              <a:avLst/>
            </a:prstGeom>
            <a:grp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charset="0"/>
                  <a:ea typeface="+mn-ea"/>
                  <a:cs typeface="+mn-cs"/>
                </a:rPr>
                <a:t>Header Processing</a:t>
              </a:r>
            </a:p>
          </p:txBody>
        </p:sp>
        <p:sp>
          <p:nvSpPr>
            <p:cNvPr id="883721" name="Rectangle 9"/>
            <p:cNvSpPr>
              <a:spLocks noChangeArrowheads="1"/>
            </p:cNvSpPr>
            <p:nvPr/>
          </p:nvSpPr>
          <p:spPr bwMode="auto">
            <a:xfrm>
              <a:off x="1259" y="1433"/>
              <a:ext cx="421" cy="247"/>
            </a:xfrm>
            <a:prstGeom prst="rect">
              <a:avLst/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charset="0"/>
                  <a:ea typeface="+mn-ea"/>
                  <a:cs typeface="+mn-cs"/>
                </a:rPr>
                <a:t>Address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charset="0"/>
                  <a:ea typeface="+mn-ea"/>
                  <a:cs typeface="+mn-cs"/>
                </a:rPr>
                <a:t>Table</a:t>
              </a:r>
            </a:p>
          </p:txBody>
        </p:sp>
        <p:sp>
          <p:nvSpPr>
            <p:cNvPr id="28765" name="Line 10"/>
            <p:cNvSpPr>
              <a:spLocks noChangeShapeType="1"/>
            </p:cNvSpPr>
            <p:nvPr/>
          </p:nvSpPr>
          <p:spPr bwMode="auto">
            <a:xfrm>
              <a:off x="1355" y="1248"/>
              <a:ext cx="0" cy="185"/>
            </a:xfrm>
            <a:prstGeom prst="line">
              <a:avLst/>
            </a:prstGeom>
            <a:grpFill/>
            <a:ln w="19050" cap="rnd">
              <a:solidFill>
                <a:schemeClr val="tx1"/>
              </a:solidFill>
              <a:prstDash val="sysDot"/>
              <a:round/>
              <a:headEnd type="none" w="sm" len="sm"/>
              <a:tailEnd type="triangle" w="sm" len="sm"/>
            </a:ln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28766" name="Line 11"/>
            <p:cNvSpPr>
              <a:spLocks noChangeShapeType="1"/>
            </p:cNvSpPr>
            <p:nvPr/>
          </p:nvSpPr>
          <p:spPr bwMode="auto">
            <a:xfrm flipH="1" flipV="1">
              <a:off x="1547" y="1248"/>
              <a:ext cx="8" cy="185"/>
            </a:xfrm>
            <a:prstGeom prst="line">
              <a:avLst/>
            </a:prstGeom>
            <a:grpFill/>
            <a:ln w="19050" cap="rnd">
              <a:solidFill>
                <a:schemeClr val="tx1"/>
              </a:solidFill>
              <a:prstDash val="sysDot"/>
              <a:round/>
              <a:headEnd type="none" w="sm" len="sm"/>
              <a:tailEnd type="triangle" w="sm" len="sm"/>
            </a:ln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</p:grpSp>
      <p:grpSp>
        <p:nvGrpSpPr>
          <p:cNvPr id="3" name="Group 12"/>
          <p:cNvGrpSpPr/>
          <p:nvPr/>
        </p:nvGrpSpPr>
        <p:grpSpPr bwMode="auto">
          <a:xfrm>
            <a:off x="3048000" y="2895600"/>
            <a:ext cx="2057400" cy="1524000"/>
            <a:chOff x="1104" y="816"/>
            <a:chExt cx="1296" cy="96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8753" name="Rectangle 13"/>
            <p:cNvSpPr>
              <a:spLocks noChangeArrowheads="1"/>
            </p:cNvSpPr>
            <p:nvPr/>
          </p:nvSpPr>
          <p:spPr bwMode="auto">
            <a:xfrm>
              <a:off x="1104" y="816"/>
              <a:ext cx="1296" cy="960"/>
            </a:xfrm>
            <a:prstGeom prst="rect">
              <a:avLst/>
            </a:prstGeom>
            <a:grp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28754" name="Rectangle 14"/>
            <p:cNvSpPr>
              <a:spLocks noChangeArrowheads="1"/>
            </p:cNvSpPr>
            <p:nvPr/>
          </p:nvSpPr>
          <p:spPr bwMode="auto">
            <a:xfrm>
              <a:off x="1200" y="1014"/>
              <a:ext cx="550" cy="234"/>
            </a:xfrm>
            <a:prstGeom prst="rect">
              <a:avLst/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charset="0"/>
                  <a:ea typeface="+mn-ea"/>
                  <a:cs typeface="+mn-cs"/>
                </a:rPr>
                <a:t>Lookup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charset="0"/>
                  <a:ea typeface="+mn-ea"/>
                  <a:cs typeface="+mn-cs"/>
                </a:rPr>
                <a:t>Address</a:t>
              </a:r>
            </a:p>
          </p:txBody>
        </p:sp>
        <p:sp>
          <p:nvSpPr>
            <p:cNvPr id="28755" name="Rectangle 15"/>
            <p:cNvSpPr>
              <a:spLocks noChangeArrowheads="1"/>
            </p:cNvSpPr>
            <p:nvPr/>
          </p:nvSpPr>
          <p:spPr bwMode="auto">
            <a:xfrm>
              <a:off x="1750" y="1014"/>
              <a:ext cx="454" cy="234"/>
            </a:xfrm>
            <a:prstGeom prst="rect">
              <a:avLst/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charset="0"/>
                  <a:ea typeface="+mn-ea"/>
                  <a:cs typeface="+mn-cs"/>
                </a:rPr>
                <a:t>Update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charset="0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28756" name="Text Box 16"/>
            <p:cNvSpPr txBox="1">
              <a:spLocks noChangeArrowheads="1"/>
            </p:cNvSpPr>
            <p:nvPr/>
          </p:nvSpPr>
          <p:spPr bwMode="auto">
            <a:xfrm>
              <a:off x="1248" y="864"/>
              <a:ext cx="965" cy="174"/>
            </a:xfrm>
            <a:prstGeom prst="rect">
              <a:avLst/>
            </a:prstGeom>
            <a:grp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charset="0"/>
                  <a:ea typeface="+mn-ea"/>
                  <a:cs typeface="+mn-cs"/>
                </a:rPr>
                <a:t>Header Processing</a:t>
              </a:r>
            </a:p>
          </p:txBody>
        </p:sp>
        <p:sp>
          <p:nvSpPr>
            <p:cNvPr id="883729" name="Rectangle 17"/>
            <p:cNvSpPr>
              <a:spLocks noChangeArrowheads="1"/>
            </p:cNvSpPr>
            <p:nvPr/>
          </p:nvSpPr>
          <p:spPr bwMode="auto">
            <a:xfrm>
              <a:off x="1259" y="1433"/>
              <a:ext cx="421" cy="247"/>
            </a:xfrm>
            <a:prstGeom prst="rect">
              <a:avLst/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charset="0"/>
                  <a:ea typeface="+mn-ea"/>
                  <a:cs typeface="+mn-cs"/>
                </a:rPr>
                <a:t>Address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charset="0"/>
                  <a:ea typeface="+mn-ea"/>
                  <a:cs typeface="+mn-cs"/>
                </a:rPr>
                <a:t>Table</a:t>
              </a:r>
            </a:p>
          </p:txBody>
        </p:sp>
        <p:sp>
          <p:nvSpPr>
            <p:cNvPr id="28758" name="Line 18"/>
            <p:cNvSpPr>
              <a:spLocks noChangeShapeType="1"/>
            </p:cNvSpPr>
            <p:nvPr/>
          </p:nvSpPr>
          <p:spPr bwMode="auto">
            <a:xfrm>
              <a:off x="1355" y="1248"/>
              <a:ext cx="0" cy="185"/>
            </a:xfrm>
            <a:prstGeom prst="line">
              <a:avLst/>
            </a:prstGeom>
            <a:grpFill/>
            <a:ln w="19050" cap="rnd">
              <a:solidFill>
                <a:schemeClr val="tx1"/>
              </a:solidFill>
              <a:prstDash val="sysDot"/>
              <a:round/>
              <a:headEnd type="none" w="sm" len="sm"/>
              <a:tailEnd type="triangle" w="sm" len="sm"/>
            </a:ln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28759" name="Line 19"/>
            <p:cNvSpPr>
              <a:spLocks noChangeShapeType="1"/>
            </p:cNvSpPr>
            <p:nvPr/>
          </p:nvSpPr>
          <p:spPr bwMode="auto">
            <a:xfrm flipH="1" flipV="1">
              <a:off x="1547" y="1248"/>
              <a:ext cx="8" cy="185"/>
            </a:xfrm>
            <a:prstGeom prst="line">
              <a:avLst/>
            </a:prstGeom>
            <a:grpFill/>
            <a:ln w="19050" cap="rnd">
              <a:solidFill>
                <a:schemeClr val="tx1"/>
              </a:solidFill>
              <a:prstDash val="sysDot"/>
              <a:round/>
              <a:headEnd type="none" w="sm" len="sm"/>
              <a:tailEnd type="triangle" w="sm" len="sm"/>
            </a:ln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</p:grpSp>
      <p:grpSp>
        <p:nvGrpSpPr>
          <p:cNvPr id="4" name="Group 20"/>
          <p:cNvGrpSpPr/>
          <p:nvPr/>
        </p:nvGrpSpPr>
        <p:grpSpPr bwMode="auto">
          <a:xfrm>
            <a:off x="3048000" y="4953000"/>
            <a:ext cx="2057400" cy="1524000"/>
            <a:chOff x="1104" y="816"/>
            <a:chExt cx="1296" cy="96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8746" name="Rectangle 21"/>
            <p:cNvSpPr>
              <a:spLocks noChangeArrowheads="1"/>
            </p:cNvSpPr>
            <p:nvPr/>
          </p:nvSpPr>
          <p:spPr bwMode="auto">
            <a:xfrm>
              <a:off x="1104" y="816"/>
              <a:ext cx="1296" cy="960"/>
            </a:xfrm>
            <a:prstGeom prst="rect">
              <a:avLst/>
            </a:prstGeom>
            <a:grp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28747" name="Rectangle 22"/>
            <p:cNvSpPr>
              <a:spLocks noChangeArrowheads="1"/>
            </p:cNvSpPr>
            <p:nvPr/>
          </p:nvSpPr>
          <p:spPr bwMode="auto">
            <a:xfrm>
              <a:off x="1200" y="1014"/>
              <a:ext cx="550" cy="234"/>
            </a:xfrm>
            <a:prstGeom prst="rect">
              <a:avLst/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charset="0"/>
                  <a:ea typeface="+mn-ea"/>
                  <a:cs typeface="+mn-cs"/>
                </a:rPr>
                <a:t>Lookup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charset="0"/>
                  <a:ea typeface="+mn-ea"/>
                  <a:cs typeface="+mn-cs"/>
                </a:rPr>
                <a:t>Address</a:t>
              </a:r>
            </a:p>
          </p:txBody>
        </p:sp>
        <p:sp>
          <p:nvSpPr>
            <p:cNvPr id="28748" name="Rectangle 23"/>
            <p:cNvSpPr>
              <a:spLocks noChangeArrowheads="1"/>
            </p:cNvSpPr>
            <p:nvPr/>
          </p:nvSpPr>
          <p:spPr bwMode="auto">
            <a:xfrm>
              <a:off x="1750" y="1014"/>
              <a:ext cx="454" cy="234"/>
            </a:xfrm>
            <a:prstGeom prst="rect">
              <a:avLst/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charset="0"/>
                  <a:ea typeface="+mn-ea"/>
                  <a:cs typeface="+mn-cs"/>
                </a:rPr>
                <a:t>Update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charset="0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28749" name="Text Box 24"/>
            <p:cNvSpPr txBox="1">
              <a:spLocks noChangeArrowheads="1"/>
            </p:cNvSpPr>
            <p:nvPr/>
          </p:nvSpPr>
          <p:spPr bwMode="auto">
            <a:xfrm>
              <a:off x="1248" y="864"/>
              <a:ext cx="965" cy="174"/>
            </a:xfrm>
            <a:prstGeom prst="rect">
              <a:avLst/>
            </a:prstGeom>
            <a:grp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charset="0"/>
                  <a:ea typeface="+mn-ea"/>
                  <a:cs typeface="+mn-cs"/>
                </a:rPr>
                <a:t>Header Processing</a:t>
              </a:r>
            </a:p>
          </p:txBody>
        </p:sp>
        <p:sp>
          <p:nvSpPr>
            <p:cNvPr id="883737" name="Rectangle 25"/>
            <p:cNvSpPr>
              <a:spLocks noChangeArrowheads="1"/>
            </p:cNvSpPr>
            <p:nvPr/>
          </p:nvSpPr>
          <p:spPr bwMode="auto">
            <a:xfrm>
              <a:off x="1259" y="1433"/>
              <a:ext cx="421" cy="247"/>
            </a:xfrm>
            <a:prstGeom prst="rect">
              <a:avLst/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charset="0"/>
                  <a:ea typeface="+mn-ea"/>
                  <a:cs typeface="+mn-cs"/>
                </a:rPr>
                <a:t>Address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902030302020204" charset="0"/>
                  <a:ea typeface="+mn-ea"/>
                  <a:cs typeface="+mn-cs"/>
                </a:rPr>
                <a:t>Table</a:t>
              </a:r>
            </a:p>
          </p:txBody>
        </p:sp>
        <p:sp>
          <p:nvSpPr>
            <p:cNvPr id="28751" name="Line 26"/>
            <p:cNvSpPr>
              <a:spLocks noChangeShapeType="1"/>
            </p:cNvSpPr>
            <p:nvPr/>
          </p:nvSpPr>
          <p:spPr bwMode="auto">
            <a:xfrm>
              <a:off x="1355" y="1248"/>
              <a:ext cx="0" cy="185"/>
            </a:xfrm>
            <a:prstGeom prst="line">
              <a:avLst/>
            </a:prstGeom>
            <a:grpFill/>
            <a:ln w="19050" cap="rnd">
              <a:solidFill>
                <a:schemeClr val="tx1"/>
              </a:solidFill>
              <a:prstDash val="sysDot"/>
              <a:round/>
              <a:headEnd type="none" w="sm" len="sm"/>
              <a:tailEnd type="triangle" w="sm" len="sm"/>
            </a:ln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28752" name="Line 27"/>
            <p:cNvSpPr>
              <a:spLocks noChangeShapeType="1"/>
            </p:cNvSpPr>
            <p:nvPr/>
          </p:nvSpPr>
          <p:spPr bwMode="auto">
            <a:xfrm flipH="1" flipV="1">
              <a:off x="1547" y="1248"/>
              <a:ext cx="8" cy="185"/>
            </a:xfrm>
            <a:prstGeom prst="line">
              <a:avLst/>
            </a:prstGeom>
            <a:grpFill/>
            <a:ln w="19050" cap="rnd">
              <a:solidFill>
                <a:schemeClr val="tx1"/>
              </a:solidFill>
              <a:prstDash val="sysDot"/>
              <a:round/>
              <a:headEnd type="none" w="sm" len="sm"/>
              <a:tailEnd type="triangle" w="sm" len="sm"/>
            </a:ln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</p:grpSp>
      <p:sp>
        <p:nvSpPr>
          <p:cNvPr id="25607" name="Line 28"/>
          <p:cNvSpPr/>
          <p:nvPr/>
        </p:nvSpPr>
        <p:spPr>
          <a:xfrm>
            <a:off x="3581400" y="4495800"/>
            <a:ext cx="0" cy="457200"/>
          </a:xfrm>
          <a:prstGeom prst="line">
            <a:avLst/>
          </a:prstGeom>
          <a:ln w="38100" cap="rnd" cmpd="sng">
            <a:solidFill>
              <a:schemeClr val="tx1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5608" name="Line 29"/>
          <p:cNvSpPr/>
          <p:nvPr/>
        </p:nvSpPr>
        <p:spPr>
          <a:xfrm>
            <a:off x="4572000" y="4495800"/>
            <a:ext cx="0" cy="457200"/>
          </a:xfrm>
          <a:prstGeom prst="line">
            <a:avLst/>
          </a:prstGeom>
          <a:ln w="38100" cap="rnd" cmpd="sng">
            <a:solidFill>
              <a:schemeClr val="tx1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5609" name="Line 30"/>
          <p:cNvSpPr/>
          <p:nvPr/>
        </p:nvSpPr>
        <p:spPr>
          <a:xfrm>
            <a:off x="1447800" y="1828800"/>
            <a:ext cx="1752600" cy="0"/>
          </a:xfrm>
          <a:prstGeom prst="line">
            <a:avLst/>
          </a:prstGeom>
          <a:ln w="38100" cap="sq" cmpd="sng">
            <a:solidFill>
              <a:schemeClr val="tx2"/>
            </a:solidFill>
            <a:prstDash val="solid"/>
            <a:headEnd type="none" w="sm" len="sm"/>
            <a:tailEnd type="triangle" w="med" len="med"/>
          </a:ln>
        </p:spPr>
      </p:sp>
      <p:sp>
        <p:nvSpPr>
          <p:cNvPr id="25610" name="Line 31"/>
          <p:cNvSpPr/>
          <p:nvPr/>
        </p:nvSpPr>
        <p:spPr>
          <a:xfrm>
            <a:off x="1447800" y="3429000"/>
            <a:ext cx="1752600" cy="0"/>
          </a:xfrm>
          <a:prstGeom prst="line">
            <a:avLst/>
          </a:prstGeom>
          <a:ln w="38100" cap="sq" cmpd="sng">
            <a:solidFill>
              <a:schemeClr val="tx2"/>
            </a:solidFill>
            <a:prstDash val="solid"/>
            <a:headEnd type="none" w="sm" len="sm"/>
            <a:tailEnd type="triangle" w="med" len="med"/>
          </a:ln>
        </p:spPr>
      </p:sp>
      <p:sp>
        <p:nvSpPr>
          <p:cNvPr id="25611" name="Line 32"/>
          <p:cNvSpPr/>
          <p:nvPr/>
        </p:nvSpPr>
        <p:spPr>
          <a:xfrm>
            <a:off x="1447800" y="5486400"/>
            <a:ext cx="1752600" cy="0"/>
          </a:xfrm>
          <a:prstGeom prst="line">
            <a:avLst/>
          </a:prstGeom>
          <a:ln w="38100" cap="sq" cmpd="sng">
            <a:solidFill>
              <a:schemeClr val="tx2"/>
            </a:solidFill>
            <a:prstDash val="solid"/>
            <a:headEnd type="none" w="sm" len="sm"/>
            <a:tailEnd type="triangle" w="med" len="med"/>
          </a:ln>
        </p:spPr>
      </p:sp>
      <p:sp>
        <p:nvSpPr>
          <p:cNvPr id="28684" name="Rectangle 33"/>
          <p:cNvSpPr>
            <a:spLocks noChangeArrowheads="1"/>
          </p:cNvSpPr>
          <p:nvPr/>
        </p:nvSpPr>
        <p:spPr bwMode="auto">
          <a:xfrm>
            <a:off x="7543800" y="1295400"/>
            <a:ext cx="2057400" cy="1524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25613" name="Rectangle 34"/>
          <p:cNvSpPr/>
          <p:nvPr/>
        </p:nvSpPr>
        <p:spPr>
          <a:xfrm>
            <a:off x="8153400" y="1447800"/>
            <a:ext cx="895350" cy="500063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sz="1400" dirty="0">
                <a:latin typeface="Comic Sans MS" panose="030F0902030302020204" charset="0"/>
              </a:rPr>
              <a:t>Queue</a:t>
            </a:r>
          </a:p>
          <a:p>
            <a:r>
              <a:rPr sz="1400" dirty="0">
                <a:latin typeface="Comic Sans MS" panose="030F0902030302020204" charset="0"/>
              </a:rPr>
              <a:t>Packet</a:t>
            </a:r>
          </a:p>
        </p:txBody>
      </p:sp>
      <p:sp>
        <p:nvSpPr>
          <p:cNvPr id="883747" name="Rectangle 35"/>
          <p:cNvSpPr>
            <a:spLocks noChangeArrowheads="1"/>
          </p:cNvSpPr>
          <p:nvPr/>
        </p:nvSpPr>
        <p:spPr bwMode="auto">
          <a:xfrm>
            <a:off x="8256588" y="2262188"/>
            <a:ext cx="658813" cy="404813"/>
          </a:xfrm>
          <a:prstGeom prst="rect">
            <a:avLst/>
          </a:prstGeom>
          <a:solidFill>
            <a:schemeClr val="folHlink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charset="0"/>
                <a:ea typeface="+mn-ea"/>
                <a:cs typeface="+mn-cs"/>
              </a:rPr>
              <a:t>Buffer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charset="0"/>
                <a:ea typeface="+mn-ea"/>
                <a:cs typeface="+mn-cs"/>
              </a:rPr>
              <a:t>Memory</a:t>
            </a:r>
          </a:p>
        </p:txBody>
      </p:sp>
      <p:sp>
        <p:nvSpPr>
          <p:cNvPr id="25615" name="Line 36"/>
          <p:cNvSpPr/>
          <p:nvPr/>
        </p:nvSpPr>
        <p:spPr>
          <a:xfrm>
            <a:off x="8353425" y="1960563"/>
            <a:ext cx="0" cy="301625"/>
          </a:xfrm>
          <a:prstGeom prst="line">
            <a:avLst/>
          </a:prstGeom>
          <a:ln w="28575" cap="flat" cmpd="sng">
            <a:solidFill>
              <a:schemeClr val="tx2"/>
            </a:solidFill>
            <a:prstDash val="solid"/>
            <a:headEnd type="none" w="sm" len="sm"/>
            <a:tailEnd type="triangle" w="med" len="med"/>
          </a:ln>
        </p:spPr>
      </p:sp>
      <p:sp>
        <p:nvSpPr>
          <p:cNvPr id="25616" name="Line 37"/>
          <p:cNvSpPr/>
          <p:nvPr/>
        </p:nvSpPr>
        <p:spPr>
          <a:xfrm flipV="1">
            <a:off x="8799513" y="1960563"/>
            <a:ext cx="0" cy="300037"/>
          </a:xfrm>
          <a:prstGeom prst="line">
            <a:avLst/>
          </a:prstGeom>
          <a:ln w="28575" cap="flat" cmpd="sng">
            <a:solidFill>
              <a:schemeClr val="tx2"/>
            </a:solidFill>
            <a:prstDash val="solid"/>
            <a:headEnd type="none" w="sm" len="sm"/>
            <a:tailEnd type="triangle" w="med" len="med"/>
          </a:ln>
        </p:spPr>
      </p:sp>
      <p:sp>
        <p:nvSpPr>
          <p:cNvPr id="25617" name="Line 38"/>
          <p:cNvSpPr/>
          <p:nvPr/>
        </p:nvSpPr>
        <p:spPr>
          <a:xfrm>
            <a:off x="9067800" y="1752600"/>
            <a:ext cx="1447800" cy="0"/>
          </a:xfrm>
          <a:prstGeom prst="line">
            <a:avLst/>
          </a:prstGeom>
          <a:ln w="38100" cap="sq" cmpd="sng">
            <a:solidFill>
              <a:schemeClr val="tx2"/>
            </a:solidFill>
            <a:prstDash val="solid"/>
            <a:headEnd type="none" w="sm" len="sm"/>
            <a:tailEnd type="triangle" w="med" len="med"/>
          </a:ln>
        </p:spPr>
      </p:sp>
      <p:sp>
        <p:nvSpPr>
          <p:cNvPr id="28690" name="Rectangle 39"/>
          <p:cNvSpPr>
            <a:spLocks noChangeArrowheads="1"/>
          </p:cNvSpPr>
          <p:nvPr/>
        </p:nvSpPr>
        <p:spPr bwMode="auto">
          <a:xfrm>
            <a:off x="7543800" y="2895600"/>
            <a:ext cx="2057400" cy="1524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25619" name="Rectangle 40"/>
          <p:cNvSpPr/>
          <p:nvPr/>
        </p:nvSpPr>
        <p:spPr>
          <a:xfrm>
            <a:off x="8153400" y="3048000"/>
            <a:ext cx="895350" cy="500063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sz="1400" dirty="0">
                <a:latin typeface="Comic Sans MS" panose="030F0902030302020204" charset="0"/>
              </a:rPr>
              <a:t>Queue</a:t>
            </a:r>
          </a:p>
          <a:p>
            <a:r>
              <a:rPr sz="1400" dirty="0">
                <a:latin typeface="Comic Sans MS" panose="030F0902030302020204" charset="0"/>
              </a:rPr>
              <a:t>Packet</a:t>
            </a:r>
          </a:p>
        </p:txBody>
      </p:sp>
      <p:sp>
        <p:nvSpPr>
          <p:cNvPr id="883753" name="Rectangle 41"/>
          <p:cNvSpPr>
            <a:spLocks noChangeArrowheads="1"/>
          </p:cNvSpPr>
          <p:nvPr/>
        </p:nvSpPr>
        <p:spPr bwMode="auto">
          <a:xfrm>
            <a:off x="8256588" y="3862388"/>
            <a:ext cx="658813" cy="404813"/>
          </a:xfrm>
          <a:prstGeom prst="rect">
            <a:avLst/>
          </a:prstGeom>
          <a:solidFill>
            <a:schemeClr val="folHlink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charset="0"/>
                <a:ea typeface="+mn-ea"/>
                <a:cs typeface="+mn-cs"/>
              </a:rPr>
              <a:t>Buffer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charset="0"/>
                <a:ea typeface="+mn-ea"/>
                <a:cs typeface="+mn-cs"/>
              </a:rPr>
              <a:t>Memory</a:t>
            </a:r>
          </a:p>
        </p:txBody>
      </p:sp>
      <p:sp>
        <p:nvSpPr>
          <p:cNvPr id="25621" name="Line 42"/>
          <p:cNvSpPr/>
          <p:nvPr/>
        </p:nvSpPr>
        <p:spPr>
          <a:xfrm>
            <a:off x="8353425" y="3560763"/>
            <a:ext cx="0" cy="301625"/>
          </a:xfrm>
          <a:prstGeom prst="line">
            <a:avLst/>
          </a:prstGeom>
          <a:ln w="28575" cap="flat" cmpd="sng">
            <a:solidFill>
              <a:schemeClr val="tx2"/>
            </a:solidFill>
            <a:prstDash val="solid"/>
            <a:headEnd type="none" w="sm" len="sm"/>
            <a:tailEnd type="triangle" w="med" len="med"/>
          </a:ln>
        </p:spPr>
      </p:sp>
      <p:sp>
        <p:nvSpPr>
          <p:cNvPr id="25622" name="Line 43"/>
          <p:cNvSpPr/>
          <p:nvPr/>
        </p:nvSpPr>
        <p:spPr>
          <a:xfrm flipV="1">
            <a:off x="8799513" y="3560763"/>
            <a:ext cx="0" cy="300037"/>
          </a:xfrm>
          <a:prstGeom prst="line">
            <a:avLst/>
          </a:prstGeom>
          <a:ln w="28575" cap="flat" cmpd="sng">
            <a:solidFill>
              <a:schemeClr val="tx2"/>
            </a:solidFill>
            <a:prstDash val="solid"/>
            <a:headEnd type="none" w="sm" len="sm"/>
            <a:tailEnd type="triangle" w="med" len="med"/>
          </a:ln>
        </p:spPr>
      </p:sp>
      <p:sp>
        <p:nvSpPr>
          <p:cNvPr id="25623" name="Line 44"/>
          <p:cNvSpPr/>
          <p:nvPr/>
        </p:nvSpPr>
        <p:spPr>
          <a:xfrm>
            <a:off x="9067800" y="3352800"/>
            <a:ext cx="1524000" cy="0"/>
          </a:xfrm>
          <a:prstGeom prst="line">
            <a:avLst/>
          </a:prstGeom>
          <a:ln w="38100" cap="sq" cmpd="sng">
            <a:solidFill>
              <a:schemeClr val="tx2"/>
            </a:solidFill>
            <a:prstDash val="solid"/>
            <a:headEnd type="none" w="sm" len="sm"/>
            <a:tailEnd type="triangle" w="med" len="med"/>
          </a:ln>
        </p:spPr>
      </p:sp>
      <p:sp>
        <p:nvSpPr>
          <p:cNvPr id="28696" name="Rectangle 45"/>
          <p:cNvSpPr>
            <a:spLocks noChangeArrowheads="1"/>
          </p:cNvSpPr>
          <p:nvPr/>
        </p:nvSpPr>
        <p:spPr bwMode="auto">
          <a:xfrm>
            <a:off x="7543800" y="4953000"/>
            <a:ext cx="2057400" cy="1524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charset="0"/>
              <a:ea typeface="+mn-ea"/>
              <a:cs typeface="+mn-cs"/>
            </a:endParaRPr>
          </a:p>
        </p:txBody>
      </p:sp>
      <p:sp>
        <p:nvSpPr>
          <p:cNvPr id="25625" name="Rectangle 46"/>
          <p:cNvSpPr/>
          <p:nvPr/>
        </p:nvSpPr>
        <p:spPr>
          <a:xfrm>
            <a:off x="8153400" y="5105400"/>
            <a:ext cx="895350" cy="500063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sz="1400" dirty="0">
                <a:latin typeface="Comic Sans MS" panose="030F0902030302020204" charset="0"/>
              </a:rPr>
              <a:t>Queue</a:t>
            </a:r>
          </a:p>
          <a:p>
            <a:r>
              <a:rPr sz="1400" dirty="0">
                <a:latin typeface="Comic Sans MS" panose="030F0902030302020204" charset="0"/>
              </a:rPr>
              <a:t>Packet</a:t>
            </a:r>
          </a:p>
        </p:txBody>
      </p:sp>
      <p:sp>
        <p:nvSpPr>
          <p:cNvPr id="883759" name="Rectangle 47"/>
          <p:cNvSpPr>
            <a:spLocks noChangeArrowheads="1"/>
          </p:cNvSpPr>
          <p:nvPr/>
        </p:nvSpPr>
        <p:spPr bwMode="auto">
          <a:xfrm>
            <a:off x="8256588" y="5919788"/>
            <a:ext cx="658813" cy="404813"/>
          </a:xfrm>
          <a:prstGeom prst="rect">
            <a:avLst/>
          </a:prstGeom>
          <a:solidFill>
            <a:schemeClr val="folHlink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charset="0"/>
                <a:ea typeface="+mn-ea"/>
                <a:cs typeface="+mn-cs"/>
              </a:rPr>
              <a:t>Buffer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charset="0"/>
                <a:ea typeface="+mn-ea"/>
                <a:cs typeface="+mn-cs"/>
              </a:rPr>
              <a:t>Memory</a:t>
            </a:r>
          </a:p>
        </p:txBody>
      </p:sp>
      <p:sp>
        <p:nvSpPr>
          <p:cNvPr id="25627" name="Line 48"/>
          <p:cNvSpPr/>
          <p:nvPr/>
        </p:nvSpPr>
        <p:spPr>
          <a:xfrm>
            <a:off x="8353425" y="5618163"/>
            <a:ext cx="0" cy="301625"/>
          </a:xfrm>
          <a:prstGeom prst="line">
            <a:avLst/>
          </a:prstGeom>
          <a:ln w="28575" cap="flat" cmpd="sng">
            <a:solidFill>
              <a:schemeClr val="tx2"/>
            </a:solidFill>
            <a:prstDash val="solid"/>
            <a:headEnd type="none" w="sm" len="sm"/>
            <a:tailEnd type="triangle" w="med" len="med"/>
          </a:ln>
        </p:spPr>
      </p:sp>
      <p:sp>
        <p:nvSpPr>
          <p:cNvPr id="25628" name="Line 49"/>
          <p:cNvSpPr/>
          <p:nvPr/>
        </p:nvSpPr>
        <p:spPr>
          <a:xfrm flipV="1">
            <a:off x="8799513" y="5618163"/>
            <a:ext cx="0" cy="300037"/>
          </a:xfrm>
          <a:prstGeom prst="line">
            <a:avLst/>
          </a:prstGeom>
          <a:ln w="28575" cap="flat" cmpd="sng">
            <a:solidFill>
              <a:schemeClr val="tx2"/>
            </a:solidFill>
            <a:prstDash val="solid"/>
            <a:headEnd type="none" w="sm" len="sm"/>
            <a:tailEnd type="triangle" w="med" len="med"/>
          </a:ln>
        </p:spPr>
      </p:sp>
      <p:sp>
        <p:nvSpPr>
          <p:cNvPr id="25629" name="Line 50"/>
          <p:cNvSpPr/>
          <p:nvPr/>
        </p:nvSpPr>
        <p:spPr>
          <a:xfrm>
            <a:off x="9067800" y="5410200"/>
            <a:ext cx="1524000" cy="0"/>
          </a:xfrm>
          <a:prstGeom prst="line">
            <a:avLst/>
          </a:prstGeom>
          <a:ln w="38100" cap="sq" cmpd="sng">
            <a:solidFill>
              <a:schemeClr val="tx2"/>
            </a:solidFill>
            <a:prstDash val="solid"/>
            <a:headEnd type="none" w="sm" len="sm"/>
            <a:tailEnd type="triangle" w="med" len="med"/>
          </a:ln>
        </p:spPr>
      </p:sp>
      <p:sp>
        <p:nvSpPr>
          <p:cNvPr id="25630" name="Line 51"/>
          <p:cNvSpPr/>
          <p:nvPr/>
        </p:nvSpPr>
        <p:spPr>
          <a:xfrm>
            <a:off x="8077200" y="4495800"/>
            <a:ext cx="0" cy="457200"/>
          </a:xfrm>
          <a:prstGeom prst="line">
            <a:avLst/>
          </a:prstGeom>
          <a:ln w="38100" cap="rnd" cmpd="sng">
            <a:solidFill>
              <a:schemeClr val="tx1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5631" name="Line 52"/>
          <p:cNvSpPr/>
          <p:nvPr/>
        </p:nvSpPr>
        <p:spPr>
          <a:xfrm>
            <a:off x="9067800" y="4495800"/>
            <a:ext cx="0" cy="457200"/>
          </a:xfrm>
          <a:prstGeom prst="line">
            <a:avLst/>
          </a:prstGeom>
          <a:ln w="38100" cap="rnd" cmpd="sng">
            <a:solidFill>
              <a:schemeClr val="tx1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5632" name="Oval 53"/>
          <p:cNvSpPr/>
          <p:nvPr/>
        </p:nvSpPr>
        <p:spPr>
          <a:xfrm>
            <a:off x="7239000" y="1676400"/>
            <a:ext cx="152400" cy="152400"/>
          </a:xfrm>
          <a:prstGeom prst="ellipse">
            <a:avLst/>
          </a:prstGeom>
          <a:solidFill>
            <a:schemeClr val="tx2"/>
          </a:solidFill>
          <a:ln w="12700" cap="sq" cmpd="sng">
            <a:solidFill>
              <a:schemeClr val="tx2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5633" name="Oval 54"/>
          <p:cNvSpPr/>
          <p:nvPr/>
        </p:nvSpPr>
        <p:spPr>
          <a:xfrm>
            <a:off x="7239000" y="3200400"/>
            <a:ext cx="152400" cy="152400"/>
          </a:xfrm>
          <a:prstGeom prst="ellipse">
            <a:avLst/>
          </a:prstGeom>
          <a:solidFill>
            <a:srgbClr val="CC3300"/>
          </a:solidFill>
          <a:ln w="127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5634" name="Oval 55"/>
          <p:cNvSpPr/>
          <p:nvPr/>
        </p:nvSpPr>
        <p:spPr>
          <a:xfrm>
            <a:off x="7239000" y="5334000"/>
            <a:ext cx="152400" cy="152400"/>
          </a:xfrm>
          <a:prstGeom prst="ellipse">
            <a:avLst/>
          </a:prstGeom>
          <a:solidFill>
            <a:srgbClr val="009900"/>
          </a:solidFill>
          <a:ln w="127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5635" name="Oval 56"/>
          <p:cNvSpPr/>
          <p:nvPr/>
        </p:nvSpPr>
        <p:spPr>
          <a:xfrm>
            <a:off x="5257800" y="1676400"/>
            <a:ext cx="152400" cy="1524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5636" name="Oval 57"/>
          <p:cNvSpPr/>
          <p:nvPr/>
        </p:nvSpPr>
        <p:spPr>
          <a:xfrm>
            <a:off x="5257800" y="3200400"/>
            <a:ext cx="152400" cy="1524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5637" name="Oval 58"/>
          <p:cNvSpPr/>
          <p:nvPr/>
        </p:nvSpPr>
        <p:spPr>
          <a:xfrm>
            <a:off x="5257800" y="5334000"/>
            <a:ext cx="152400" cy="1524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grpSp>
        <p:nvGrpSpPr>
          <p:cNvPr id="25638" name="Group 59"/>
          <p:cNvGrpSpPr/>
          <p:nvPr/>
        </p:nvGrpSpPr>
        <p:grpSpPr>
          <a:xfrm>
            <a:off x="6096000" y="2819400"/>
            <a:ext cx="457200" cy="1219200"/>
            <a:chOff x="2736" y="1824"/>
            <a:chExt cx="288" cy="768"/>
          </a:xfrm>
        </p:grpSpPr>
        <p:sp>
          <p:nvSpPr>
            <p:cNvPr id="25666" name="Line 60"/>
            <p:cNvSpPr/>
            <p:nvPr/>
          </p:nvSpPr>
          <p:spPr>
            <a:xfrm>
              <a:off x="2736" y="1824"/>
              <a:ext cx="0" cy="76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667" name="Line 61"/>
            <p:cNvSpPr/>
            <p:nvPr/>
          </p:nvSpPr>
          <p:spPr>
            <a:xfrm>
              <a:off x="2832" y="1824"/>
              <a:ext cx="0" cy="76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668" name="Line 62"/>
            <p:cNvSpPr/>
            <p:nvPr/>
          </p:nvSpPr>
          <p:spPr>
            <a:xfrm>
              <a:off x="2928" y="1824"/>
              <a:ext cx="0" cy="76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669" name="Line 63"/>
            <p:cNvSpPr/>
            <p:nvPr/>
          </p:nvSpPr>
          <p:spPr>
            <a:xfrm>
              <a:off x="3024" y="1824"/>
              <a:ext cx="0" cy="76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5639" name="Group 64"/>
          <p:cNvGrpSpPr/>
          <p:nvPr/>
        </p:nvGrpSpPr>
        <p:grpSpPr>
          <a:xfrm rot="-5400000">
            <a:off x="6096000" y="2819400"/>
            <a:ext cx="457200" cy="1219200"/>
            <a:chOff x="2736" y="1824"/>
            <a:chExt cx="288" cy="768"/>
          </a:xfrm>
        </p:grpSpPr>
        <p:sp>
          <p:nvSpPr>
            <p:cNvPr id="25662" name="Line 65"/>
            <p:cNvSpPr/>
            <p:nvPr/>
          </p:nvSpPr>
          <p:spPr>
            <a:xfrm>
              <a:off x="2736" y="1824"/>
              <a:ext cx="0" cy="76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663" name="Line 66"/>
            <p:cNvSpPr/>
            <p:nvPr/>
          </p:nvSpPr>
          <p:spPr>
            <a:xfrm>
              <a:off x="2832" y="1824"/>
              <a:ext cx="0" cy="76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664" name="Line 67"/>
            <p:cNvSpPr/>
            <p:nvPr/>
          </p:nvSpPr>
          <p:spPr>
            <a:xfrm>
              <a:off x="2928" y="1824"/>
              <a:ext cx="0" cy="76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665" name="Line 68"/>
            <p:cNvSpPr/>
            <p:nvPr/>
          </p:nvSpPr>
          <p:spPr>
            <a:xfrm>
              <a:off x="3024" y="1824"/>
              <a:ext cx="0" cy="76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5640" name="Group 69"/>
          <p:cNvGrpSpPr/>
          <p:nvPr/>
        </p:nvGrpSpPr>
        <p:grpSpPr>
          <a:xfrm>
            <a:off x="1487805" y="1371600"/>
            <a:ext cx="1339516" cy="4038600"/>
            <a:chOff x="96" y="864"/>
            <a:chExt cx="844" cy="2544"/>
          </a:xfrm>
        </p:grpSpPr>
        <p:grpSp>
          <p:nvGrpSpPr>
            <p:cNvPr id="25653" name="Group 70"/>
            <p:cNvGrpSpPr/>
            <p:nvPr/>
          </p:nvGrpSpPr>
          <p:grpSpPr>
            <a:xfrm>
              <a:off x="96" y="864"/>
              <a:ext cx="768" cy="240"/>
              <a:chOff x="-48" y="816"/>
              <a:chExt cx="912" cy="240"/>
            </a:xfrm>
          </p:grpSpPr>
          <p:sp>
            <p:nvSpPr>
              <p:cNvPr id="25660" name="Rectangle 71"/>
              <p:cNvSpPr/>
              <p:nvPr/>
            </p:nvSpPr>
            <p:spPr>
              <a:xfrm>
                <a:off x="-48" y="816"/>
                <a:ext cx="912" cy="240"/>
              </a:xfrm>
              <a:prstGeom prst="rect">
                <a:avLst/>
              </a:prstGeom>
              <a:solidFill>
                <a:schemeClr val="bg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r>
                  <a:rPr sz="1800" dirty="0">
                    <a:latin typeface="Comic Sans MS" panose="030F0902030302020204" charset="0"/>
                  </a:rPr>
                  <a:t>Data</a:t>
                </a:r>
              </a:p>
            </p:txBody>
          </p:sp>
          <p:sp>
            <p:nvSpPr>
              <p:cNvPr id="25661" name="Rectangle 72"/>
              <p:cNvSpPr/>
              <p:nvPr/>
            </p:nvSpPr>
            <p:spPr>
              <a:xfrm>
                <a:off x="528" y="816"/>
                <a:ext cx="336" cy="240"/>
              </a:xfrm>
              <a:prstGeom prst="rect">
                <a:avLst/>
              </a:prstGeom>
              <a:solidFill>
                <a:srgbClr val="CC3300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r>
                  <a:rPr sz="1800" dirty="0">
                    <a:solidFill>
                      <a:schemeClr val="bg1"/>
                    </a:solidFill>
                    <a:latin typeface="Comic Sans MS" panose="030F0902030302020204" charset="0"/>
                  </a:rPr>
                  <a:t>Hdr</a:t>
                </a:r>
              </a:p>
            </p:txBody>
          </p:sp>
        </p:grpSp>
        <p:grpSp>
          <p:nvGrpSpPr>
            <p:cNvPr id="25654" name="Group 73"/>
            <p:cNvGrpSpPr/>
            <p:nvPr/>
          </p:nvGrpSpPr>
          <p:grpSpPr>
            <a:xfrm>
              <a:off x="96" y="1872"/>
              <a:ext cx="844" cy="240"/>
              <a:chOff x="-48" y="816"/>
              <a:chExt cx="1002" cy="240"/>
            </a:xfrm>
          </p:grpSpPr>
          <p:sp>
            <p:nvSpPr>
              <p:cNvPr id="25658" name="Rectangle 74"/>
              <p:cNvSpPr/>
              <p:nvPr/>
            </p:nvSpPr>
            <p:spPr>
              <a:xfrm>
                <a:off x="-48" y="816"/>
                <a:ext cx="912" cy="240"/>
              </a:xfrm>
              <a:prstGeom prst="rect">
                <a:avLst/>
              </a:prstGeom>
              <a:solidFill>
                <a:schemeClr val="bg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r>
                  <a:rPr sz="1800" dirty="0">
                    <a:latin typeface="Comic Sans MS" panose="030F0902030302020204" charset="0"/>
                  </a:rPr>
                  <a:t>Data</a:t>
                </a:r>
              </a:p>
            </p:txBody>
          </p:sp>
          <p:sp>
            <p:nvSpPr>
              <p:cNvPr id="25659" name="Rectangle 75"/>
              <p:cNvSpPr/>
              <p:nvPr/>
            </p:nvSpPr>
            <p:spPr>
              <a:xfrm>
                <a:off x="528" y="816"/>
                <a:ext cx="426" cy="240"/>
              </a:xfrm>
              <a:prstGeom prst="rect">
                <a:avLst/>
              </a:prstGeom>
              <a:solidFill>
                <a:srgbClr val="CC3300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r>
                  <a:rPr sz="1800" dirty="0">
                    <a:solidFill>
                      <a:schemeClr val="bg1"/>
                    </a:solidFill>
                    <a:latin typeface="Comic Sans MS" panose="030F0902030302020204" charset="0"/>
                  </a:rPr>
                  <a:t>Hdr</a:t>
                </a:r>
              </a:p>
            </p:txBody>
          </p:sp>
        </p:grpSp>
        <p:grpSp>
          <p:nvGrpSpPr>
            <p:cNvPr id="25655" name="Group 76"/>
            <p:cNvGrpSpPr/>
            <p:nvPr/>
          </p:nvGrpSpPr>
          <p:grpSpPr>
            <a:xfrm>
              <a:off x="96" y="3168"/>
              <a:ext cx="844" cy="240"/>
              <a:chOff x="-48" y="816"/>
              <a:chExt cx="1002" cy="240"/>
            </a:xfrm>
          </p:grpSpPr>
          <p:sp>
            <p:nvSpPr>
              <p:cNvPr id="25656" name="Rectangle 77"/>
              <p:cNvSpPr/>
              <p:nvPr/>
            </p:nvSpPr>
            <p:spPr>
              <a:xfrm>
                <a:off x="-48" y="816"/>
                <a:ext cx="912" cy="240"/>
              </a:xfrm>
              <a:prstGeom prst="rect">
                <a:avLst/>
              </a:prstGeom>
              <a:solidFill>
                <a:schemeClr val="bg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/>
                <a:r>
                  <a:rPr sz="1800" dirty="0">
                    <a:latin typeface="Comic Sans MS" panose="030F0902030302020204" charset="0"/>
                  </a:rPr>
                  <a:t>Data</a:t>
                </a:r>
              </a:p>
            </p:txBody>
          </p:sp>
          <p:sp>
            <p:nvSpPr>
              <p:cNvPr id="25657" name="Rectangle 78"/>
              <p:cNvSpPr/>
              <p:nvPr/>
            </p:nvSpPr>
            <p:spPr>
              <a:xfrm>
                <a:off x="528" y="816"/>
                <a:ext cx="426" cy="240"/>
              </a:xfrm>
              <a:prstGeom prst="rect">
                <a:avLst/>
              </a:prstGeom>
              <a:solidFill>
                <a:srgbClr val="CC3300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r>
                  <a:rPr sz="1800" dirty="0">
                    <a:solidFill>
                      <a:schemeClr val="bg1"/>
                    </a:solidFill>
                    <a:latin typeface="Comic Sans MS" panose="030F0902030302020204" charset="0"/>
                  </a:rPr>
                  <a:t>Hdr</a:t>
                </a:r>
              </a:p>
            </p:txBody>
          </p:sp>
        </p:grpSp>
      </p:grpSp>
      <p:grpSp>
        <p:nvGrpSpPr>
          <p:cNvPr id="25641" name="Group 79"/>
          <p:cNvGrpSpPr/>
          <p:nvPr/>
        </p:nvGrpSpPr>
        <p:grpSpPr>
          <a:xfrm>
            <a:off x="5257800" y="1816100"/>
            <a:ext cx="2844800" cy="3378200"/>
            <a:chOff x="2352" y="1144"/>
            <a:chExt cx="1792" cy="2128"/>
          </a:xfrm>
        </p:grpSpPr>
        <p:sp>
          <p:nvSpPr>
            <p:cNvPr id="25648" name="Freeform 80"/>
            <p:cNvSpPr/>
            <p:nvPr/>
          </p:nvSpPr>
          <p:spPr>
            <a:xfrm>
              <a:off x="2512" y="1144"/>
              <a:ext cx="1616" cy="872"/>
            </a:xfrm>
            <a:custGeom>
              <a:avLst/>
              <a:gdLst>
                <a:gd name="txL" fmla="*/ 0 w 1696"/>
                <a:gd name="txT" fmla="*/ 0 h 689"/>
                <a:gd name="txR" fmla="*/ 1696 w 1696"/>
                <a:gd name="txB" fmla="*/ 689 h 689"/>
              </a:gdLst>
              <a:ahLst/>
              <a:cxnLst>
                <a:cxn ang="0">
                  <a:pos x="0" y="0"/>
                </a:cxn>
                <a:cxn ang="0">
                  <a:pos x="107" y="142"/>
                </a:cxn>
                <a:cxn ang="0">
                  <a:pos x="320" y="314"/>
                </a:cxn>
                <a:cxn ang="0">
                  <a:pos x="473" y="466"/>
                </a:cxn>
                <a:cxn ang="0">
                  <a:pos x="534" y="496"/>
                </a:cxn>
                <a:cxn ang="0">
                  <a:pos x="633" y="577"/>
                </a:cxn>
                <a:cxn ang="0">
                  <a:pos x="778" y="658"/>
                </a:cxn>
                <a:cxn ang="0">
                  <a:pos x="869" y="709"/>
                </a:cxn>
                <a:cxn ang="0">
                  <a:pos x="1121" y="780"/>
                </a:cxn>
                <a:cxn ang="0">
                  <a:pos x="1403" y="830"/>
                </a:cxn>
                <a:cxn ang="0">
                  <a:pos x="1616" y="871"/>
                </a:cxn>
              </a:cxnLst>
              <a:rect l="txL" t="txT" r="txR" b="txB"/>
              <a:pathLst>
                <a:path w="1696" h="689">
                  <a:moveTo>
                    <a:pt x="0" y="0"/>
                  </a:moveTo>
                  <a:cubicBezTo>
                    <a:pt x="43" y="28"/>
                    <a:pt x="75" y="75"/>
                    <a:pt x="112" y="112"/>
                  </a:cubicBezTo>
                  <a:cubicBezTo>
                    <a:pt x="169" y="169"/>
                    <a:pt x="257" y="228"/>
                    <a:pt x="336" y="248"/>
                  </a:cubicBezTo>
                  <a:cubicBezTo>
                    <a:pt x="378" y="290"/>
                    <a:pt x="443" y="341"/>
                    <a:pt x="496" y="368"/>
                  </a:cubicBezTo>
                  <a:cubicBezTo>
                    <a:pt x="588" y="414"/>
                    <a:pt x="465" y="333"/>
                    <a:pt x="560" y="392"/>
                  </a:cubicBezTo>
                  <a:cubicBezTo>
                    <a:pt x="596" y="414"/>
                    <a:pt x="627" y="437"/>
                    <a:pt x="664" y="456"/>
                  </a:cubicBezTo>
                  <a:cubicBezTo>
                    <a:pt x="712" y="480"/>
                    <a:pt x="769" y="494"/>
                    <a:pt x="816" y="520"/>
                  </a:cubicBezTo>
                  <a:cubicBezTo>
                    <a:pt x="897" y="565"/>
                    <a:pt x="783" y="528"/>
                    <a:pt x="912" y="560"/>
                  </a:cubicBezTo>
                  <a:cubicBezTo>
                    <a:pt x="968" y="597"/>
                    <a:pt x="1117" y="606"/>
                    <a:pt x="1176" y="616"/>
                  </a:cubicBezTo>
                  <a:cubicBezTo>
                    <a:pt x="1275" y="633"/>
                    <a:pt x="1371" y="648"/>
                    <a:pt x="1472" y="656"/>
                  </a:cubicBezTo>
                  <a:cubicBezTo>
                    <a:pt x="1539" y="689"/>
                    <a:pt x="1622" y="688"/>
                    <a:pt x="1696" y="688"/>
                  </a:cubicBezTo>
                </a:path>
              </a:pathLst>
            </a:custGeom>
            <a:noFill/>
            <a:ln w="76200" cap="sq" cmpd="sng">
              <a:solidFill>
                <a:srgbClr val="CC3300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5649" name="Freeform 81"/>
            <p:cNvSpPr/>
            <p:nvPr/>
          </p:nvSpPr>
          <p:spPr>
            <a:xfrm flipV="1">
              <a:off x="2448" y="2400"/>
              <a:ext cx="1696" cy="872"/>
            </a:xfrm>
            <a:custGeom>
              <a:avLst/>
              <a:gdLst>
                <a:gd name="txL" fmla="*/ 0 w 1696"/>
                <a:gd name="txT" fmla="*/ 0 h 689"/>
                <a:gd name="txR" fmla="*/ 1696 w 1696"/>
                <a:gd name="txB" fmla="*/ 689 h 689"/>
              </a:gdLst>
              <a:ahLst/>
              <a:cxnLst>
                <a:cxn ang="0">
                  <a:pos x="0" y="0"/>
                </a:cxn>
                <a:cxn ang="0">
                  <a:pos x="112" y="142"/>
                </a:cxn>
                <a:cxn ang="0">
                  <a:pos x="336" y="314"/>
                </a:cxn>
                <a:cxn ang="0">
                  <a:pos x="496" y="466"/>
                </a:cxn>
                <a:cxn ang="0">
                  <a:pos x="560" y="496"/>
                </a:cxn>
                <a:cxn ang="0">
                  <a:pos x="664" y="577"/>
                </a:cxn>
                <a:cxn ang="0">
                  <a:pos x="816" y="658"/>
                </a:cxn>
                <a:cxn ang="0">
                  <a:pos x="912" y="709"/>
                </a:cxn>
                <a:cxn ang="0">
                  <a:pos x="1176" y="780"/>
                </a:cxn>
                <a:cxn ang="0">
                  <a:pos x="1472" y="830"/>
                </a:cxn>
                <a:cxn ang="0">
                  <a:pos x="1696" y="871"/>
                </a:cxn>
              </a:cxnLst>
              <a:rect l="txL" t="txT" r="txR" b="txB"/>
              <a:pathLst>
                <a:path w="1696" h="689">
                  <a:moveTo>
                    <a:pt x="0" y="0"/>
                  </a:moveTo>
                  <a:cubicBezTo>
                    <a:pt x="43" y="28"/>
                    <a:pt x="75" y="75"/>
                    <a:pt x="112" y="112"/>
                  </a:cubicBezTo>
                  <a:cubicBezTo>
                    <a:pt x="169" y="169"/>
                    <a:pt x="257" y="228"/>
                    <a:pt x="336" y="248"/>
                  </a:cubicBezTo>
                  <a:cubicBezTo>
                    <a:pt x="378" y="290"/>
                    <a:pt x="443" y="341"/>
                    <a:pt x="496" y="368"/>
                  </a:cubicBezTo>
                  <a:cubicBezTo>
                    <a:pt x="588" y="414"/>
                    <a:pt x="465" y="333"/>
                    <a:pt x="560" y="392"/>
                  </a:cubicBezTo>
                  <a:cubicBezTo>
                    <a:pt x="596" y="414"/>
                    <a:pt x="627" y="437"/>
                    <a:pt x="664" y="456"/>
                  </a:cubicBezTo>
                  <a:cubicBezTo>
                    <a:pt x="712" y="480"/>
                    <a:pt x="769" y="494"/>
                    <a:pt x="816" y="520"/>
                  </a:cubicBezTo>
                  <a:cubicBezTo>
                    <a:pt x="897" y="565"/>
                    <a:pt x="783" y="528"/>
                    <a:pt x="912" y="560"/>
                  </a:cubicBezTo>
                  <a:cubicBezTo>
                    <a:pt x="968" y="597"/>
                    <a:pt x="1117" y="606"/>
                    <a:pt x="1176" y="616"/>
                  </a:cubicBezTo>
                  <a:cubicBezTo>
                    <a:pt x="1275" y="633"/>
                    <a:pt x="1371" y="648"/>
                    <a:pt x="1472" y="656"/>
                  </a:cubicBezTo>
                  <a:cubicBezTo>
                    <a:pt x="1539" y="689"/>
                    <a:pt x="1622" y="688"/>
                    <a:pt x="1696" y="688"/>
                  </a:cubicBezTo>
                </a:path>
              </a:pathLst>
            </a:custGeom>
            <a:noFill/>
            <a:ln w="76200" cap="sq" cmpd="sng">
              <a:solidFill>
                <a:srgbClr val="CC3300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5650" name="Line 82"/>
            <p:cNvSpPr/>
            <p:nvPr/>
          </p:nvSpPr>
          <p:spPr>
            <a:xfrm>
              <a:off x="2352" y="2208"/>
              <a:ext cx="1776" cy="0"/>
            </a:xfrm>
            <a:prstGeom prst="line">
              <a:avLst/>
            </a:prstGeom>
            <a:ln w="76200" cap="sq" cmpd="sng">
              <a:solidFill>
                <a:srgbClr val="CC3300"/>
              </a:solidFill>
              <a:prstDash val="solid"/>
              <a:headEnd type="none" w="sm" len="sm"/>
              <a:tailEnd type="triangle" w="med" len="med"/>
            </a:ln>
          </p:spPr>
        </p:sp>
        <p:sp>
          <p:nvSpPr>
            <p:cNvPr id="25651" name="Line 83"/>
            <p:cNvSpPr/>
            <p:nvPr/>
          </p:nvSpPr>
          <p:spPr>
            <a:xfrm>
              <a:off x="2400" y="2496"/>
              <a:ext cx="0" cy="672"/>
            </a:xfrm>
            <a:prstGeom prst="line">
              <a:avLst/>
            </a:prstGeom>
            <a:ln w="38100" cap="rnd" cmpd="sng">
              <a:solidFill>
                <a:schemeClr val="tx1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25652" name="Line 84"/>
            <p:cNvSpPr/>
            <p:nvPr/>
          </p:nvSpPr>
          <p:spPr>
            <a:xfrm>
              <a:off x="3648" y="2256"/>
              <a:ext cx="0" cy="144"/>
            </a:xfrm>
            <a:prstGeom prst="line">
              <a:avLst/>
            </a:prstGeom>
            <a:ln w="38100" cap="rnd" cmpd="sng">
              <a:solidFill>
                <a:schemeClr val="tx1"/>
              </a:solidFill>
              <a:prstDash val="sysDot"/>
              <a:headEnd type="none" w="sm" len="sm"/>
              <a:tailEnd type="none" w="sm" len="sm"/>
            </a:ln>
          </p:spPr>
        </p:sp>
      </p:grpSp>
      <p:sp>
        <p:nvSpPr>
          <p:cNvPr id="25642" name="Text Box 85"/>
          <p:cNvSpPr txBox="1"/>
          <p:nvPr/>
        </p:nvSpPr>
        <p:spPr>
          <a:xfrm>
            <a:off x="5029200" y="1336675"/>
            <a:ext cx="285750" cy="36830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/>
          <a:p>
            <a:pPr algn="l"/>
            <a:r>
              <a:rPr sz="1800" dirty="0">
                <a:solidFill>
                  <a:srgbClr val="000099"/>
                </a:solidFill>
                <a:latin typeface="Comic Sans MS" panose="030F0902030302020204" charset="0"/>
              </a:rPr>
              <a:t>1</a:t>
            </a:r>
          </a:p>
        </p:txBody>
      </p:sp>
      <p:sp>
        <p:nvSpPr>
          <p:cNvPr id="25643" name="Text Box 86"/>
          <p:cNvSpPr txBox="1"/>
          <p:nvPr/>
        </p:nvSpPr>
        <p:spPr>
          <a:xfrm>
            <a:off x="5029200" y="2909888"/>
            <a:ext cx="322580" cy="36830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/>
          <a:p>
            <a:pPr algn="l"/>
            <a:r>
              <a:rPr sz="1800" dirty="0">
                <a:solidFill>
                  <a:srgbClr val="000099"/>
                </a:solidFill>
                <a:latin typeface="Comic Sans MS" panose="030F0902030302020204" charset="0"/>
              </a:rPr>
              <a:t>2</a:t>
            </a:r>
          </a:p>
        </p:txBody>
      </p:sp>
      <p:sp>
        <p:nvSpPr>
          <p:cNvPr id="25644" name="Text Box 87"/>
          <p:cNvSpPr txBox="1"/>
          <p:nvPr/>
        </p:nvSpPr>
        <p:spPr>
          <a:xfrm>
            <a:off x="5029200" y="5043488"/>
            <a:ext cx="433705" cy="36830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/>
          <a:p>
            <a:pPr algn="l"/>
            <a:r>
              <a:rPr sz="1800" i="1" dirty="0">
                <a:solidFill>
                  <a:srgbClr val="000099"/>
                </a:solidFill>
                <a:latin typeface="Comic Sans MS" panose="030F0902030302020204" charset="0"/>
              </a:rPr>
              <a:t>N </a:t>
            </a:r>
          </a:p>
        </p:txBody>
      </p:sp>
      <p:sp>
        <p:nvSpPr>
          <p:cNvPr id="25645" name="Text Box 88"/>
          <p:cNvSpPr txBox="1"/>
          <p:nvPr/>
        </p:nvSpPr>
        <p:spPr>
          <a:xfrm>
            <a:off x="7315200" y="1336675"/>
            <a:ext cx="285750" cy="36830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/>
          <a:p>
            <a:pPr algn="l"/>
            <a:r>
              <a:rPr sz="1800" dirty="0">
                <a:solidFill>
                  <a:srgbClr val="000099"/>
                </a:solidFill>
                <a:latin typeface="Comic Sans MS" panose="030F0902030302020204" charset="0"/>
              </a:rPr>
              <a:t>1</a:t>
            </a:r>
          </a:p>
        </p:txBody>
      </p:sp>
      <p:sp>
        <p:nvSpPr>
          <p:cNvPr id="25646" name="Text Box 89"/>
          <p:cNvSpPr txBox="1"/>
          <p:nvPr/>
        </p:nvSpPr>
        <p:spPr>
          <a:xfrm>
            <a:off x="7315200" y="2909888"/>
            <a:ext cx="322580" cy="36830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/>
          <a:p>
            <a:pPr algn="l"/>
            <a:r>
              <a:rPr sz="1800" dirty="0">
                <a:solidFill>
                  <a:srgbClr val="000099"/>
                </a:solidFill>
                <a:latin typeface="Comic Sans MS" panose="030F0902030302020204" charset="0"/>
              </a:rPr>
              <a:t>2</a:t>
            </a:r>
          </a:p>
        </p:txBody>
      </p:sp>
      <p:sp>
        <p:nvSpPr>
          <p:cNvPr id="25647" name="Text Box 90"/>
          <p:cNvSpPr txBox="1"/>
          <p:nvPr/>
        </p:nvSpPr>
        <p:spPr>
          <a:xfrm>
            <a:off x="7315200" y="5043488"/>
            <a:ext cx="365125" cy="36830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/>
          <a:p>
            <a:pPr algn="l"/>
            <a:r>
              <a:rPr sz="1800" i="1" dirty="0">
                <a:solidFill>
                  <a:srgbClr val="000099"/>
                </a:solidFill>
                <a:latin typeface="Comic Sans MS" panose="030F0902030302020204" charset="0"/>
              </a:rPr>
              <a:t>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ctr"/>
          <a:lstStyle/>
          <a:p>
            <a:r>
              <a:rPr>
                <a:solidFill>
                  <a:srgbClr val="0000FF"/>
                </a:solidFill>
                <a:latin typeface="+mj-lt"/>
                <a:ea typeface="MS PGothic" charset="-128"/>
                <a:cs typeface="MS PGothic" charset="-128"/>
              </a:rPr>
              <a:t>Access Control</a:t>
            </a:r>
          </a:p>
        </p:txBody>
      </p:sp>
      <p:sp>
        <p:nvSpPr>
          <p:cNvPr id="27651" name="Subtitle 4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anchor="t"/>
          <a:lstStyle/>
          <a:p>
            <a:endParaRPr dirty="0">
              <a:latin typeface="+mn-lt"/>
              <a:ea typeface="+mn-ea"/>
              <a:cs typeface="+mn-cs"/>
            </a:endParaRPr>
          </a:p>
        </p:txBody>
      </p:sp>
      <p:sp>
        <p:nvSpPr>
          <p:cNvPr id="27652" name="Slide Number Placeholder 2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400" b="0" dirty="0">
                <a:latin typeface="Times New Roman" panose="02020503050405090304" charset="0"/>
              </a:rPr>
              <a:t>13</a:t>
            </a:fld>
            <a:endParaRPr lang="en-US" sz="1400" b="0" dirty="0">
              <a:latin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t>Access Control: Packet Filtering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/>
            <a:r>
              <a:rPr sz="3200" err="1"/>
              <a:t>“Five tuple” for access control lists (ACLs</a:t>
            </a:r>
            <a:r>
              <a:rPr sz="3200"/>
              <a:t>)</a:t>
            </a:r>
          </a:p>
          <a:p>
            <a:pPr lvl="1" eaLnBrk="1" hangingPunct="1"/>
            <a:r>
              <a:rPr sz="2800"/>
              <a:t>Source and destination IP addresses</a:t>
            </a:r>
          </a:p>
          <a:p>
            <a:pPr lvl="1" eaLnBrk="1" hangingPunct="1"/>
            <a:r>
              <a:rPr sz="2800"/>
              <a:t>TCP/UDP source and destination ports</a:t>
            </a:r>
          </a:p>
          <a:p>
            <a:pPr lvl="1" eaLnBrk="1" hangingPunct="1"/>
            <a:r>
              <a:rPr sz="2800"/>
              <a:t>Protocol (e.g., UDP vs. TCP)</a:t>
            </a:r>
          </a:p>
          <a:p>
            <a:pPr eaLnBrk="1" hangingPunct="1"/>
            <a:r>
              <a:rPr sz="3200"/>
              <a:t>Can be more</a:t>
            </a:r>
            <a:br>
              <a:rPr sz="3200"/>
            </a:br>
            <a:r>
              <a:rPr sz="3200"/>
              <a:t>sophisticated</a:t>
            </a:r>
          </a:p>
          <a:p>
            <a:pPr lvl="1" eaLnBrk="1" hangingPunct="1"/>
            <a:r>
              <a:t>E.g., block all</a:t>
            </a:r>
            <a:br/>
            <a:r>
              <a:t>TCP SYN packets</a:t>
            </a:r>
            <a:br/>
            <a:r>
              <a:t>from outside</a:t>
            </a:r>
            <a:br/>
            <a:r>
              <a:t>hosts</a:t>
            </a:r>
          </a:p>
          <a:p>
            <a:pPr>
              <a:buNone/>
            </a:pPr>
            <a:endParaRPr/>
          </a:p>
        </p:txBody>
      </p:sp>
      <p:sp>
        <p:nvSpPr>
          <p:cNvPr id="28676" name="Slide Number Placeholder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400" b="0" dirty="0">
                <a:latin typeface="Times New Roman" panose="02020503050405090304" charset="0"/>
              </a:rPr>
              <a:t>14</a:t>
            </a:fld>
            <a:endParaRPr lang="en-US" sz="1400" b="0" dirty="0">
              <a:latin typeface="Times New Roman" panose="02020503050405090304" charset="0"/>
            </a:endParaRPr>
          </a:p>
        </p:txBody>
      </p:sp>
      <p:sp>
        <p:nvSpPr>
          <p:cNvPr id="28677" name="Oval 2"/>
          <p:cNvSpPr/>
          <p:nvPr/>
        </p:nvSpPr>
        <p:spPr>
          <a:xfrm>
            <a:off x="7783513" y="4257675"/>
            <a:ext cx="1435100" cy="407988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8678" name="Oval 3"/>
          <p:cNvSpPr/>
          <p:nvPr/>
        </p:nvSpPr>
        <p:spPr>
          <a:xfrm>
            <a:off x="7512050" y="3067050"/>
            <a:ext cx="2897188" cy="1404938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grpSp>
        <p:nvGrpSpPr>
          <p:cNvPr id="28679" name="Group 6"/>
          <p:cNvGrpSpPr/>
          <p:nvPr/>
        </p:nvGrpSpPr>
        <p:grpSpPr>
          <a:xfrm>
            <a:off x="5410200" y="4271963"/>
            <a:ext cx="5087938" cy="1747837"/>
            <a:chOff x="1021" y="956"/>
            <a:chExt cx="2771" cy="977"/>
          </a:xfrm>
        </p:grpSpPr>
        <p:sp>
          <p:nvSpPr>
            <p:cNvPr id="28687" name="Freeform 7"/>
            <p:cNvSpPr/>
            <p:nvPr/>
          </p:nvSpPr>
          <p:spPr>
            <a:xfrm>
              <a:off x="1021" y="956"/>
              <a:ext cx="1672" cy="977"/>
            </a:xfrm>
            <a:custGeom>
              <a:avLst/>
              <a:gdLst>
                <a:gd name="txL" fmla="*/ 0 w 1672"/>
                <a:gd name="txT" fmla="*/ 0 h 977"/>
                <a:gd name="txR" fmla="*/ 1672 w 1672"/>
                <a:gd name="txB" fmla="*/ 977 h 977"/>
              </a:gdLst>
              <a:ahLst/>
              <a:cxnLst>
                <a:cxn ang="0">
                  <a:pos x="77" y="3"/>
                </a:cxn>
                <a:cxn ang="0">
                  <a:pos x="127" y="1"/>
                </a:cxn>
                <a:cxn ang="0">
                  <a:pos x="187" y="17"/>
                </a:cxn>
                <a:cxn ang="0">
                  <a:pos x="281" y="54"/>
                </a:cxn>
                <a:cxn ang="0">
                  <a:pos x="380" y="90"/>
                </a:cxn>
                <a:cxn ang="0">
                  <a:pos x="451" y="104"/>
                </a:cxn>
                <a:cxn ang="0">
                  <a:pos x="518" y="104"/>
                </a:cxn>
                <a:cxn ang="0">
                  <a:pos x="641" y="90"/>
                </a:cxn>
                <a:cxn ang="0">
                  <a:pos x="774" y="76"/>
                </a:cxn>
                <a:cxn ang="0">
                  <a:pos x="853" y="76"/>
                </a:cxn>
                <a:cxn ang="0">
                  <a:pos x="942" y="88"/>
                </a:cxn>
                <a:cxn ang="0">
                  <a:pos x="1046" y="106"/>
                </a:cxn>
                <a:cxn ang="0">
                  <a:pos x="1190" y="134"/>
                </a:cxn>
                <a:cxn ang="0">
                  <a:pos x="1361" y="180"/>
                </a:cxn>
                <a:cxn ang="0">
                  <a:pos x="1471" y="220"/>
                </a:cxn>
                <a:cxn ang="0">
                  <a:pos x="1543" y="258"/>
                </a:cxn>
                <a:cxn ang="0">
                  <a:pos x="1579" y="284"/>
                </a:cxn>
                <a:cxn ang="0">
                  <a:pos x="1616" y="326"/>
                </a:cxn>
                <a:cxn ang="0">
                  <a:pos x="1651" y="403"/>
                </a:cxn>
                <a:cxn ang="0">
                  <a:pos x="1669" y="493"/>
                </a:cxn>
                <a:cxn ang="0">
                  <a:pos x="1671" y="588"/>
                </a:cxn>
                <a:cxn ang="0">
                  <a:pos x="1660" y="680"/>
                </a:cxn>
                <a:cxn ang="0">
                  <a:pos x="1637" y="762"/>
                </a:cxn>
                <a:cxn ang="0">
                  <a:pos x="1607" y="825"/>
                </a:cxn>
                <a:cxn ang="0">
                  <a:pos x="1564" y="867"/>
                </a:cxn>
                <a:cxn ang="0">
                  <a:pos x="1506" y="895"/>
                </a:cxn>
                <a:cxn ang="0">
                  <a:pos x="1436" y="912"/>
                </a:cxn>
                <a:cxn ang="0">
                  <a:pos x="1293" y="930"/>
                </a:cxn>
                <a:cxn ang="0">
                  <a:pos x="1146" y="946"/>
                </a:cxn>
                <a:cxn ang="0">
                  <a:pos x="1059" y="956"/>
                </a:cxn>
                <a:cxn ang="0">
                  <a:pos x="907" y="969"/>
                </a:cxn>
                <a:cxn ang="0">
                  <a:pos x="754" y="974"/>
                </a:cxn>
                <a:cxn ang="0">
                  <a:pos x="668" y="977"/>
                </a:cxn>
                <a:cxn ang="0">
                  <a:pos x="593" y="977"/>
                </a:cxn>
                <a:cxn ang="0">
                  <a:pos x="532" y="974"/>
                </a:cxn>
                <a:cxn ang="0">
                  <a:pos x="483" y="971"/>
                </a:cxn>
                <a:cxn ang="0">
                  <a:pos x="417" y="960"/>
                </a:cxn>
                <a:cxn ang="0">
                  <a:pos x="326" y="937"/>
                </a:cxn>
                <a:cxn ang="0">
                  <a:pos x="236" y="914"/>
                </a:cxn>
                <a:cxn ang="0">
                  <a:pos x="142" y="886"/>
                </a:cxn>
                <a:cxn ang="0">
                  <a:pos x="78" y="852"/>
                </a:cxn>
                <a:cxn ang="0">
                  <a:pos x="47" y="822"/>
                </a:cxn>
                <a:cxn ang="0">
                  <a:pos x="26" y="786"/>
                </a:cxn>
                <a:cxn ang="0">
                  <a:pos x="7" y="716"/>
                </a:cxn>
                <a:cxn ang="0">
                  <a:pos x="0" y="611"/>
                </a:cxn>
                <a:cxn ang="0">
                  <a:pos x="2" y="491"/>
                </a:cxn>
                <a:cxn ang="0">
                  <a:pos x="1" y="418"/>
                </a:cxn>
                <a:cxn ang="0">
                  <a:pos x="0" y="333"/>
                </a:cxn>
                <a:cxn ang="0">
                  <a:pos x="2" y="189"/>
                </a:cxn>
                <a:cxn ang="0">
                  <a:pos x="12" y="110"/>
                </a:cxn>
                <a:cxn ang="0">
                  <a:pos x="29" y="48"/>
                </a:cxn>
                <a:cxn ang="0">
                  <a:pos x="47" y="22"/>
                </a:cxn>
              </a:cxnLst>
              <a:rect l="txL" t="txT" r="txR" b="txB"/>
              <a:pathLst>
                <a:path w="1672" h="977">
                  <a:moveTo>
                    <a:pt x="54" y="16"/>
                  </a:moveTo>
                  <a:lnTo>
                    <a:pt x="57" y="14"/>
                  </a:lnTo>
                  <a:lnTo>
                    <a:pt x="61" y="10"/>
                  </a:lnTo>
                  <a:lnTo>
                    <a:pt x="69" y="7"/>
                  </a:lnTo>
                  <a:lnTo>
                    <a:pt x="77" y="3"/>
                  </a:lnTo>
                  <a:lnTo>
                    <a:pt x="86" y="1"/>
                  </a:lnTo>
                  <a:lnTo>
                    <a:pt x="96" y="0"/>
                  </a:lnTo>
                  <a:lnTo>
                    <a:pt x="105" y="0"/>
                  </a:lnTo>
                  <a:lnTo>
                    <a:pt x="116" y="0"/>
                  </a:lnTo>
                  <a:lnTo>
                    <a:pt x="127" y="1"/>
                  </a:lnTo>
                  <a:lnTo>
                    <a:pt x="138" y="3"/>
                  </a:lnTo>
                  <a:lnTo>
                    <a:pt x="149" y="6"/>
                  </a:lnTo>
                  <a:lnTo>
                    <a:pt x="161" y="9"/>
                  </a:lnTo>
                  <a:lnTo>
                    <a:pt x="174" y="13"/>
                  </a:lnTo>
                  <a:lnTo>
                    <a:pt x="187" y="17"/>
                  </a:lnTo>
                  <a:lnTo>
                    <a:pt x="200" y="22"/>
                  </a:lnTo>
                  <a:lnTo>
                    <a:pt x="212" y="27"/>
                  </a:lnTo>
                  <a:lnTo>
                    <a:pt x="225" y="31"/>
                  </a:lnTo>
                  <a:lnTo>
                    <a:pt x="253" y="43"/>
                  </a:lnTo>
                  <a:lnTo>
                    <a:pt x="281" y="54"/>
                  </a:lnTo>
                  <a:lnTo>
                    <a:pt x="309" y="65"/>
                  </a:lnTo>
                  <a:lnTo>
                    <a:pt x="338" y="76"/>
                  </a:lnTo>
                  <a:lnTo>
                    <a:pt x="352" y="82"/>
                  </a:lnTo>
                  <a:lnTo>
                    <a:pt x="366" y="86"/>
                  </a:lnTo>
                  <a:lnTo>
                    <a:pt x="380" y="90"/>
                  </a:lnTo>
                  <a:lnTo>
                    <a:pt x="394" y="95"/>
                  </a:lnTo>
                  <a:lnTo>
                    <a:pt x="408" y="97"/>
                  </a:lnTo>
                  <a:lnTo>
                    <a:pt x="422" y="100"/>
                  </a:lnTo>
                  <a:lnTo>
                    <a:pt x="436" y="103"/>
                  </a:lnTo>
                  <a:lnTo>
                    <a:pt x="451" y="104"/>
                  </a:lnTo>
                  <a:lnTo>
                    <a:pt x="465" y="105"/>
                  </a:lnTo>
                  <a:lnTo>
                    <a:pt x="477" y="105"/>
                  </a:lnTo>
                  <a:lnTo>
                    <a:pt x="491" y="105"/>
                  </a:lnTo>
                  <a:lnTo>
                    <a:pt x="504" y="105"/>
                  </a:lnTo>
                  <a:lnTo>
                    <a:pt x="518" y="104"/>
                  </a:lnTo>
                  <a:lnTo>
                    <a:pt x="532" y="104"/>
                  </a:lnTo>
                  <a:lnTo>
                    <a:pt x="559" y="100"/>
                  </a:lnTo>
                  <a:lnTo>
                    <a:pt x="586" y="98"/>
                  </a:lnTo>
                  <a:lnTo>
                    <a:pt x="614" y="95"/>
                  </a:lnTo>
                  <a:lnTo>
                    <a:pt x="641" y="90"/>
                  </a:lnTo>
                  <a:lnTo>
                    <a:pt x="670" y="86"/>
                  </a:lnTo>
                  <a:lnTo>
                    <a:pt x="698" y="83"/>
                  </a:lnTo>
                  <a:lnTo>
                    <a:pt x="727" y="79"/>
                  </a:lnTo>
                  <a:lnTo>
                    <a:pt x="757" y="77"/>
                  </a:lnTo>
                  <a:lnTo>
                    <a:pt x="774" y="76"/>
                  </a:lnTo>
                  <a:lnTo>
                    <a:pt x="789" y="75"/>
                  </a:lnTo>
                  <a:lnTo>
                    <a:pt x="804" y="75"/>
                  </a:lnTo>
                  <a:lnTo>
                    <a:pt x="820" y="75"/>
                  </a:lnTo>
                  <a:lnTo>
                    <a:pt x="837" y="76"/>
                  </a:lnTo>
                  <a:lnTo>
                    <a:pt x="853" y="76"/>
                  </a:lnTo>
                  <a:lnTo>
                    <a:pt x="871" y="77"/>
                  </a:lnTo>
                  <a:lnTo>
                    <a:pt x="888" y="79"/>
                  </a:lnTo>
                  <a:lnTo>
                    <a:pt x="906" y="82"/>
                  </a:lnTo>
                  <a:lnTo>
                    <a:pt x="923" y="84"/>
                  </a:lnTo>
                  <a:lnTo>
                    <a:pt x="942" y="88"/>
                  </a:lnTo>
                  <a:lnTo>
                    <a:pt x="961" y="91"/>
                  </a:lnTo>
                  <a:lnTo>
                    <a:pt x="980" y="95"/>
                  </a:lnTo>
                  <a:lnTo>
                    <a:pt x="1003" y="98"/>
                  </a:lnTo>
                  <a:lnTo>
                    <a:pt x="1024" y="102"/>
                  </a:lnTo>
                  <a:lnTo>
                    <a:pt x="1046" y="106"/>
                  </a:lnTo>
                  <a:lnTo>
                    <a:pt x="1069" y="110"/>
                  </a:lnTo>
                  <a:lnTo>
                    <a:pt x="1092" y="114"/>
                  </a:lnTo>
                  <a:lnTo>
                    <a:pt x="1117" y="119"/>
                  </a:lnTo>
                  <a:lnTo>
                    <a:pt x="1141" y="124"/>
                  </a:lnTo>
                  <a:lnTo>
                    <a:pt x="1190" y="134"/>
                  </a:lnTo>
                  <a:lnTo>
                    <a:pt x="1239" y="146"/>
                  </a:lnTo>
                  <a:lnTo>
                    <a:pt x="1288" y="159"/>
                  </a:lnTo>
                  <a:lnTo>
                    <a:pt x="1313" y="166"/>
                  </a:lnTo>
                  <a:lnTo>
                    <a:pt x="1337" y="173"/>
                  </a:lnTo>
                  <a:lnTo>
                    <a:pt x="1361" y="180"/>
                  </a:lnTo>
                  <a:lnTo>
                    <a:pt x="1384" y="187"/>
                  </a:lnTo>
                  <a:lnTo>
                    <a:pt x="1406" y="195"/>
                  </a:lnTo>
                  <a:lnTo>
                    <a:pt x="1429" y="203"/>
                  </a:lnTo>
                  <a:lnTo>
                    <a:pt x="1450" y="211"/>
                  </a:lnTo>
                  <a:lnTo>
                    <a:pt x="1471" y="220"/>
                  </a:lnTo>
                  <a:lnTo>
                    <a:pt x="1490" y="229"/>
                  </a:lnTo>
                  <a:lnTo>
                    <a:pt x="1509" y="238"/>
                  </a:lnTo>
                  <a:lnTo>
                    <a:pt x="1527" y="248"/>
                  </a:lnTo>
                  <a:lnTo>
                    <a:pt x="1535" y="252"/>
                  </a:lnTo>
                  <a:lnTo>
                    <a:pt x="1543" y="258"/>
                  </a:lnTo>
                  <a:lnTo>
                    <a:pt x="1551" y="263"/>
                  </a:lnTo>
                  <a:lnTo>
                    <a:pt x="1558" y="267"/>
                  </a:lnTo>
                  <a:lnTo>
                    <a:pt x="1565" y="273"/>
                  </a:lnTo>
                  <a:lnTo>
                    <a:pt x="1572" y="279"/>
                  </a:lnTo>
                  <a:lnTo>
                    <a:pt x="1579" y="284"/>
                  </a:lnTo>
                  <a:lnTo>
                    <a:pt x="1585" y="290"/>
                  </a:lnTo>
                  <a:lnTo>
                    <a:pt x="1591" y="296"/>
                  </a:lnTo>
                  <a:lnTo>
                    <a:pt x="1597" y="301"/>
                  </a:lnTo>
                  <a:lnTo>
                    <a:pt x="1607" y="313"/>
                  </a:lnTo>
                  <a:lnTo>
                    <a:pt x="1616" y="326"/>
                  </a:lnTo>
                  <a:lnTo>
                    <a:pt x="1625" y="340"/>
                  </a:lnTo>
                  <a:lnTo>
                    <a:pt x="1633" y="355"/>
                  </a:lnTo>
                  <a:lnTo>
                    <a:pt x="1640" y="370"/>
                  </a:lnTo>
                  <a:lnTo>
                    <a:pt x="1647" y="385"/>
                  </a:lnTo>
                  <a:lnTo>
                    <a:pt x="1651" y="403"/>
                  </a:lnTo>
                  <a:lnTo>
                    <a:pt x="1656" y="419"/>
                  </a:lnTo>
                  <a:lnTo>
                    <a:pt x="1661" y="438"/>
                  </a:lnTo>
                  <a:lnTo>
                    <a:pt x="1664" y="456"/>
                  </a:lnTo>
                  <a:lnTo>
                    <a:pt x="1667" y="474"/>
                  </a:lnTo>
                  <a:lnTo>
                    <a:pt x="1669" y="493"/>
                  </a:lnTo>
                  <a:lnTo>
                    <a:pt x="1671" y="512"/>
                  </a:lnTo>
                  <a:lnTo>
                    <a:pt x="1671" y="530"/>
                  </a:lnTo>
                  <a:lnTo>
                    <a:pt x="1672" y="550"/>
                  </a:lnTo>
                  <a:lnTo>
                    <a:pt x="1671" y="569"/>
                  </a:lnTo>
                  <a:lnTo>
                    <a:pt x="1671" y="588"/>
                  </a:lnTo>
                  <a:lnTo>
                    <a:pt x="1670" y="607"/>
                  </a:lnTo>
                  <a:lnTo>
                    <a:pt x="1668" y="626"/>
                  </a:lnTo>
                  <a:lnTo>
                    <a:pt x="1665" y="645"/>
                  </a:lnTo>
                  <a:lnTo>
                    <a:pt x="1663" y="662"/>
                  </a:lnTo>
                  <a:lnTo>
                    <a:pt x="1660" y="680"/>
                  </a:lnTo>
                  <a:lnTo>
                    <a:pt x="1656" y="697"/>
                  </a:lnTo>
                  <a:lnTo>
                    <a:pt x="1651" y="715"/>
                  </a:lnTo>
                  <a:lnTo>
                    <a:pt x="1648" y="731"/>
                  </a:lnTo>
                  <a:lnTo>
                    <a:pt x="1643" y="747"/>
                  </a:lnTo>
                  <a:lnTo>
                    <a:pt x="1637" y="762"/>
                  </a:lnTo>
                  <a:lnTo>
                    <a:pt x="1632" y="776"/>
                  </a:lnTo>
                  <a:lnTo>
                    <a:pt x="1626" y="790"/>
                  </a:lnTo>
                  <a:lnTo>
                    <a:pt x="1620" y="803"/>
                  </a:lnTo>
                  <a:lnTo>
                    <a:pt x="1614" y="814"/>
                  </a:lnTo>
                  <a:lnTo>
                    <a:pt x="1607" y="825"/>
                  </a:lnTo>
                  <a:lnTo>
                    <a:pt x="1600" y="834"/>
                  </a:lnTo>
                  <a:lnTo>
                    <a:pt x="1592" y="843"/>
                  </a:lnTo>
                  <a:lnTo>
                    <a:pt x="1584" y="852"/>
                  </a:lnTo>
                  <a:lnTo>
                    <a:pt x="1574" y="859"/>
                  </a:lnTo>
                  <a:lnTo>
                    <a:pt x="1564" y="867"/>
                  </a:lnTo>
                  <a:lnTo>
                    <a:pt x="1553" y="873"/>
                  </a:lnTo>
                  <a:lnTo>
                    <a:pt x="1543" y="879"/>
                  </a:lnTo>
                  <a:lnTo>
                    <a:pt x="1531" y="884"/>
                  </a:lnTo>
                  <a:lnTo>
                    <a:pt x="1518" y="890"/>
                  </a:lnTo>
                  <a:lnTo>
                    <a:pt x="1506" y="895"/>
                  </a:lnTo>
                  <a:lnTo>
                    <a:pt x="1493" y="898"/>
                  </a:lnTo>
                  <a:lnTo>
                    <a:pt x="1479" y="902"/>
                  </a:lnTo>
                  <a:lnTo>
                    <a:pt x="1465" y="905"/>
                  </a:lnTo>
                  <a:lnTo>
                    <a:pt x="1451" y="909"/>
                  </a:lnTo>
                  <a:lnTo>
                    <a:pt x="1436" y="912"/>
                  </a:lnTo>
                  <a:lnTo>
                    <a:pt x="1420" y="915"/>
                  </a:lnTo>
                  <a:lnTo>
                    <a:pt x="1390" y="919"/>
                  </a:lnTo>
                  <a:lnTo>
                    <a:pt x="1358" y="923"/>
                  </a:lnTo>
                  <a:lnTo>
                    <a:pt x="1326" y="926"/>
                  </a:lnTo>
                  <a:lnTo>
                    <a:pt x="1293" y="930"/>
                  </a:lnTo>
                  <a:lnTo>
                    <a:pt x="1259" y="932"/>
                  </a:lnTo>
                  <a:lnTo>
                    <a:pt x="1227" y="936"/>
                  </a:lnTo>
                  <a:lnTo>
                    <a:pt x="1194" y="939"/>
                  </a:lnTo>
                  <a:lnTo>
                    <a:pt x="1162" y="944"/>
                  </a:lnTo>
                  <a:lnTo>
                    <a:pt x="1146" y="946"/>
                  </a:lnTo>
                  <a:lnTo>
                    <a:pt x="1130" y="949"/>
                  </a:lnTo>
                  <a:lnTo>
                    <a:pt x="1112" y="950"/>
                  </a:lnTo>
                  <a:lnTo>
                    <a:pt x="1095" y="952"/>
                  </a:lnTo>
                  <a:lnTo>
                    <a:pt x="1077" y="954"/>
                  </a:lnTo>
                  <a:lnTo>
                    <a:pt x="1059" y="956"/>
                  </a:lnTo>
                  <a:lnTo>
                    <a:pt x="1041" y="958"/>
                  </a:lnTo>
                  <a:lnTo>
                    <a:pt x="1022" y="959"/>
                  </a:lnTo>
                  <a:lnTo>
                    <a:pt x="984" y="963"/>
                  </a:lnTo>
                  <a:lnTo>
                    <a:pt x="945" y="966"/>
                  </a:lnTo>
                  <a:lnTo>
                    <a:pt x="907" y="969"/>
                  </a:lnTo>
                  <a:lnTo>
                    <a:pt x="867" y="970"/>
                  </a:lnTo>
                  <a:lnTo>
                    <a:pt x="829" y="972"/>
                  </a:lnTo>
                  <a:lnTo>
                    <a:pt x="791" y="973"/>
                  </a:lnTo>
                  <a:lnTo>
                    <a:pt x="773" y="974"/>
                  </a:lnTo>
                  <a:lnTo>
                    <a:pt x="754" y="974"/>
                  </a:lnTo>
                  <a:lnTo>
                    <a:pt x="736" y="976"/>
                  </a:lnTo>
                  <a:lnTo>
                    <a:pt x="718" y="976"/>
                  </a:lnTo>
                  <a:lnTo>
                    <a:pt x="701" y="976"/>
                  </a:lnTo>
                  <a:lnTo>
                    <a:pt x="684" y="977"/>
                  </a:lnTo>
                  <a:lnTo>
                    <a:pt x="668" y="977"/>
                  </a:lnTo>
                  <a:lnTo>
                    <a:pt x="651" y="977"/>
                  </a:lnTo>
                  <a:lnTo>
                    <a:pt x="636" y="977"/>
                  </a:lnTo>
                  <a:lnTo>
                    <a:pt x="621" y="977"/>
                  </a:lnTo>
                  <a:lnTo>
                    <a:pt x="607" y="977"/>
                  </a:lnTo>
                  <a:lnTo>
                    <a:pt x="593" y="977"/>
                  </a:lnTo>
                  <a:lnTo>
                    <a:pt x="580" y="976"/>
                  </a:lnTo>
                  <a:lnTo>
                    <a:pt x="567" y="976"/>
                  </a:lnTo>
                  <a:lnTo>
                    <a:pt x="556" y="976"/>
                  </a:lnTo>
                  <a:lnTo>
                    <a:pt x="544" y="974"/>
                  </a:lnTo>
                  <a:lnTo>
                    <a:pt x="532" y="974"/>
                  </a:lnTo>
                  <a:lnTo>
                    <a:pt x="522" y="974"/>
                  </a:lnTo>
                  <a:lnTo>
                    <a:pt x="511" y="973"/>
                  </a:lnTo>
                  <a:lnTo>
                    <a:pt x="502" y="972"/>
                  </a:lnTo>
                  <a:lnTo>
                    <a:pt x="493" y="972"/>
                  </a:lnTo>
                  <a:lnTo>
                    <a:pt x="483" y="971"/>
                  </a:lnTo>
                  <a:lnTo>
                    <a:pt x="474" y="970"/>
                  </a:lnTo>
                  <a:lnTo>
                    <a:pt x="465" y="969"/>
                  </a:lnTo>
                  <a:lnTo>
                    <a:pt x="448" y="966"/>
                  </a:lnTo>
                  <a:lnTo>
                    <a:pt x="432" y="964"/>
                  </a:lnTo>
                  <a:lnTo>
                    <a:pt x="417" y="960"/>
                  </a:lnTo>
                  <a:lnTo>
                    <a:pt x="401" y="958"/>
                  </a:lnTo>
                  <a:lnTo>
                    <a:pt x="372" y="950"/>
                  </a:lnTo>
                  <a:lnTo>
                    <a:pt x="357" y="946"/>
                  </a:lnTo>
                  <a:lnTo>
                    <a:pt x="342" y="942"/>
                  </a:lnTo>
                  <a:lnTo>
                    <a:pt x="326" y="937"/>
                  </a:lnTo>
                  <a:lnTo>
                    <a:pt x="308" y="932"/>
                  </a:lnTo>
                  <a:lnTo>
                    <a:pt x="291" y="928"/>
                  </a:lnTo>
                  <a:lnTo>
                    <a:pt x="273" y="923"/>
                  </a:lnTo>
                  <a:lnTo>
                    <a:pt x="254" y="918"/>
                  </a:lnTo>
                  <a:lnTo>
                    <a:pt x="236" y="914"/>
                  </a:lnTo>
                  <a:lnTo>
                    <a:pt x="216" y="908"/>
                  </a:lnTo>
                  <a:lnTo>
                    <a:pt x="197" y="903"/>
                  </a:lnTo>
                  <a:lnTo>
                    <a:pt x="179" y="897"/>
                  </a:lnTo>
                  <a:lnTo>
                    <a:pt x="160" y="891"/>
                  </a:lnTo>
                  <a:lnTo>
                    <a:pt x="142" y="886"/>
                  </a:lnTo>
                  <a:lnTo>
                    <a:pt x="125" y="877"/>
                  </a:lnTo>
                  <a:lnTo>
                    <a:pt x="109" y="870"/>
                  </a:lnTo>
                  <a:lnTo>
                    <a:pt x="92" y="861"/>
                  </a:lnTo>
                  <a:lnTo>
                    <a:pt x="85" y="856"/>
                  </a:lnTo>
                  <a:lnTo>
                    <a:pt x="78" y="852"/>
                  </a:lnTo>
                  <a:lnTo>
                    <a:pt x="71" y="846"/>
                  </a:lnTo>
                  <a:lnTo>
                    <a:pt x="64" y="841"/>
                  </a:lnTo>
                  <a:lnTo>
                    <a:pt x="58" y="835"/>
                  </a:lnTo>
                  <a:lnTo>
                    <a:pt x="53" y="828"/>
                  </a:lnTo>
                  <a:lnTo>
                    <a:pt x="47" y="822"/>
                  </a:lnTo>
                  <a:lnTo>
                    <a:pt x="42" y="815"/>
                  </a:lnTo>
                  <a:lnTo>
                    <a:pt x="37" y="808"/>
                  </a:lnTo>
                  <a:lnTo>
                    <a:pt x="34" y="801"/>
                  </a:lnTo>
                  <a:lnTo>
                    <a:pt x="29" y="793"/>
                  </a:lnTo>
                  <a:lnTo>
                    <a:pt x="26" y="786"/>
                  </a:lnTo>
                  <a:lnTo>
                    <a:pt x="22" y="778"/>
                  </a:lnTo>
                  <a:lnTo>
                    <a:pt x="20" y="770"/>
                  </a:lnTo>
                  <a:lnTo>
                    <a:pt x="14" y="752"/>
                  </a:lnTo>
                  <a:lnTo>
                    <a:pt x="9" y="735"/>
                  </a:lnTo>
                  <a:lnTo>
                    <a:pt x="7" y="716"/>
                  </a:lnTo>
                  <a:lnTo>
                    <a:pt x="5" y="696"/>
                  </a:lnTo>
                  <a:lnTo>
                    <a:pt x="2" y="675"/>
                  </a:lnTo>
                  <a:lnTo>
                    <a:pt x="1" y="654"/>
                  </a:lnTo>
                  <a:lnTo>
                    <a:pt x="1" y="633"/>
                  </a:lnTo>
                  <a:lnTo>
                    <a:pt x="0" y="611"/>
                  </a:lnTo>
                  <a:lnTo>
                    <a:pt x="0" y="588"/>
                  </a:lnTo>
                  <a:lnTo>
                    <a:pt x="1" y="564"/>
                  </a:lnTo>
                  <a:lnTo>
                    <a:pt x="1" y="540"/>
                  </a:lnTo>
                  <a:lnTo>
                    <a:pt x="2" y="515"/>
                  </a:lnTo>
                  <a:lnTo>
                    <a:pt x="2" y="491"/>
                  </a:lnTo>
                  <a:lnTo>
                    <a:pt x="2" y="478"/>
                  </a:lnTo>
                  <a:lnTo>
                    <a:pt x="2" y="464"/>
                  </a:lnTo>
                  <a:lnTo>
                    <a:pt x="2" y="450"/>
                  </a:lnTo>
                  <a:lnTo>
                    <a:pt x="2" y="435"/>
                  </a:lnTo>
                  <a:lnTo>
                    <a:pt x="1" y="418"/>
                  </a:lnTo>
                  <a:lnTo>
                    <a:pt x="1" y="402"/>
                  </a:lnTo>
                  <a:lnTo>
                    <a:pt x="1" y="385"/>
                  </a:lnTo>
                  <a:lnTo>
                    <a:pt x="0" y="368"/>
                  </a:lnTo>
                  <a:lnTo>
                    <a:pt x="0" y="350"/>
                  </a:lnTo>
                  <a:lnTo>
                    <a:pt x="0" y="333"/>
                  </a:lnTo>
                  <a:lnTo>
                    <a:pt x="0" y="297"/>
                  </a:lnTo>
                  <a:lnTo>
                    <a:pt x="0" y="260"/>
                  </a:lnTo>
                  <a:lnTo>
                    <a:pt x="0" y="224"/>
                  </a:lnTo>
                  <a:lnTo>
                    <a:pt x="1" y="207"/>
                  </a:lnTo>
                  <a:lnTo>
                    <a:pt x="2" y="189"/>
                  </a:lnTo>
                  <a:lnTo>
                    <a:pt x="4" y="173"/>
                  </a:lnTo>
                  <a:lnTo>
                    <a:pt x="5" y="156"/>
                  </a:lnTo>
                  <a:lnTo>
                    <a:pt x="7" y="140"/>
                  </a:lnTo>
                  <a:lnTo>
                    <a:pt x="8" y="125"/>
                  </a:lnTo>
                  <a:lnTo>
                    <a:pt x="12" y="110"/>
                  </a:lnTo>
                  <a:lnTo>
                    <a:pt x="14" y="96"/>
                  </a:lnTo>
                  <a:lnTo>
                    <a:pt x="18" y="82"/>
                  </a:lnTo>
                  <a:lnTo>
                    <a:pt x="21" y="70"/>
                  </a:lnTo>
                  <a:lnTo>
                    <a:pt x="26" y="58"/>
                  </a:lnTo>
                  <a:lnTo>
                    <a:pt x="29" y="48"/>
                  </a:lnTo>
                  <a:lnTo>
                    <a:pt x="35" y="37"/>
                  </a:lnTo>
                  <a:lnTo>
                    <a:pt x="37" y="34"/>
                  </a:lnTo>
                  <a:lnTo>
                    <a:pt x="41" y="29"/>
                  </a:lnTo>
                  <a:lnTo>
                    <a:pt x="43" y="26"/>
                  </a:lnTo>
                  <a:lnTo>
                    <a:pt x="47" y="22"/>
                  </a:lnTo>
                  <a:lnTo>
                    <a:pt x="50" y="19"/>
                  </a:lnTo>
                  <a:lnTo>
                    <a:pt x="54" y="16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688" name="Rectangle 8"/>
            <p:cNvSpPr/>
            <p:nvPr/>
          </p:nvSpPr>
          <p:spPr>
            <a:xfrm>
              <a:off x="1868" y="1600"/>
              <a:ext cx="52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689" name="Rectangle 9"/>
            <p:cNvSpPr/>
            <p:nvPr/>
          </p:nvSpPr>
          <p:spPr>
            <a:xfrm>
              <a:off x="1812" y="1667"/>
              <a:ext cx="71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690" name="Rectangle 10"/>
            <p:cNvSpPr/>
            <p:nvPr/>
          </p:nvSpPr>
          <p:spPr>
            <a:xfrm>
              <a:off x="1812" y="1667"/>
              <a:ext cx="71" cy="236"/>
            </a:xfrm>
            <a:prstGeom prst="rect">
              <a:avLst/>
            </a:prstGeom>
            <a:noFill/>
            <a:ln w="11113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691" name="Freeform 11"/>
            <p:cNvSpPr/>
            <p:nvPr/>
          </p:nvSpPr>
          <p:spPr>
            <a:xfrm>
              <a:off x="1811" y="1597"/>
              <a:ext cx="112" cy="72"/>
            </a:xfrm>
            <a:custGeom>
              <a:avLst/>
              <a:gdLst>
                <a:gd name="txL" fmla="*/ 0 w 112"/>
                <a:gd name="txT" fmla="*/ 0 h 72"/>
                <a:gd name="txR" fmla="*/ 112 w 112"/>
                <a:gd name="txB" fmla="*/ 72 h 72"/>
              </a:gdLst>
              <a:ahLst/>
              <a:cxnLst>
                <a:cxn ang="0">
                  <a:pos x="43" y="0"/>
                </a:cxn>
                <a:cxn ang="0">
                  <a:pos x="0" y="72"/>
                </a:cxn>
                <a:cxn ang="0">
                  <a:pos x="69" y="72"/>
                </a:cxn>
                <a:cxn ang="0">
                  <a:pos x="112" y="0"/>
                </a:cxn>
                <a:cxn ang="0">
                  <a:pos x="43" y="0"/>
                </a:cxn>
              </a:cxnLst>
              <a:rect l="txL" t="txT" r="txR" b="txB"/>
              <a:pathLst>
                <a:path w="112" h="72">
                  <a:moveTo>
                    <a:pt x="43" y="0"/>
                  </a:moveTo>
                  <a:lnTo>
                    <a:pt x="0" y="72"/>
                  </a:lnTo>
                  <a:lnTo>
                    <a:pt x="69" y="72"/>
                  </a:lnTo>
                  <a:lnTo>
                    <a:pt x="112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33CCCC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692" name="Freeform 12"/>
            <p:cNvSpPr/>
            <p:nvPr/>
          </p:nvSpPr>
          <p:spPr>
            <a:xfrm>
              <a:off x="1811" y="1597"/>
              <a:ext cx="112" cy="72"/>
            </a:xfrm>
            <a:custGeom>
              <a:avLst/>
              <a:gdLst>
                <a:gd name="txL" fmla="*/ 0 w 112"/>
                <a:gd name="txT" fmla="*/ 0 h 72"/>
                <a:gd name="txR" fmla="*/ 112 w 112"/>
                <a:gd name="txB" fmla="*/ 72 h 72"/>
              </a:gdLst>
              <a:ahLst/>
              <a:cxnLst>
                <a:cxn ang="0">
                  <a:pos x="43" y="0"/>
                </a:cxn>
                <a:cxn ang="0">
                  <a:pos x="0" y="72"/>
                </a:cxn>
                <a:cxn ang="0">
                  <a:pos x="69" y="72"/>
                </a:cxn>
                <a:cxn ang="0">
                  <a:pos x="112" y="0"/>
                </a:cxn>
                <a:cxn ang="0">
                  <a:pos x="43" y="0"/>
                </a:cxn>
              </a:cxnLst>
              <a:rect l="txL" t="txT" r="txR" b="txB"/>
              <a:pathLst>
                <a:path w="112" h="72">
                  <a:moveTo>
                    <a:pt x="43" y="0"/>
                  </a:moveTo>
                  <a:lnTo>
                    <a:pt x="0" y="72"/>
                  </a:lnTo>
                  <a:lnTo>
                    <a:pt x="69" y="72"/>
                  </a:lnTo>
                  <a:lnTo>
                    <a:pt x="112" y="0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11113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693" name="Line 13"/>
            <p:cNvSpPr/>
            <p:nvPr/>
          </p:nvSpPr>
          <p:spPr>
            <a:xfrm>
              <a:off x="1923" y="1603"/>
              <a:ext cx="1" cy="230"/>
            </a:xfrm>
            <a:prstGeom prst="line">
              <a:avLst/>
            </a:prstGeom>
            <a:ln w="11113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694" name="Rectangle 14"/>
            <p:cNvSpPr/>
            <p:nvPr/>
          </p:nvSpPr>
          <p:spPr>
            <a:xfrm>
              <a:off x="1822" y="1698"/>
              <a:ext cx="46" cy="135"/>
            </a:xfrm>
            <a:prstGeom prst="rect">
              <a:avLst/>
            </a:prstGeom>
            <a:solidFill>
              <a:srgbClr val="3333CC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695" name="Rectangle 15"/>
            <p:cNvSpPr/>
            <p:nvPr/>
          </p:nvSpPr>
          <p:spPr>
            <a:xfrm>
              <a:off x="1822" y="1698"/>
              <a:ext cx="46" cy="135"/>
            </a:xfrm>
            <a:prstGeom prst="rect">
              <a:avLst/>
            </a:prstGeom>
            <a:noFill/>
            <a:ln w="11113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696" name="Rectangle 16"/>
            <p:cNvSpPr/>
            <p:nvPr/>
          </p:nvSpPr>
          <p:spPr>
            <a:xfrm>
              <a:off x="1829" y="1739"/>
              <a:ext cx="35" cy="4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697" name="Freeform 17"/>
            <p:cNvSpPr/>
            <p:nvPr/>
          </p:nvSpPr>
          <p:spPr>
            <a:xfrm>
              <a:off x="1107" y="1601"/>
              <a:ext cx="249" cy="208"/>
            </a:xfrm>
            <a:custGeom>
              <a:avLst/>
              <a:gdLst>
                <a:gd name="txL" fmla="*/ 0 w 249"/>
                <a:gd name="txT" fmla="*/ 0 h 208"/>
                <a:gd name="txR" fmla="*/ 249 w 249"/>
                <a:gd name="txB" fmla="*/ 208 h 208"/>
              </a:gdLst>
              <a:ahLst/>
              <a:cxnLst>
                <a:cxn ang="0">
                  <a:pos x="70" y="14"/>
                </a:cxn>
                <a:cxn ang="0">
                  <a:pos x="70" y="14"/>
                </a:cxn>
                <a:cxn ang="0">
                  <a:pos x="73" y="14"/>
                </a:cxn>
                <a:cxn ang="0">
                  <a:pos x="75" y="13"/>
                </a:cxn>
                <a:cxn ang="0">
                  <a:pos x="79" y="12"/>
                </a:cxn>
                <a:cxn ang="0">
                  <a:pos x="83" y="10"/>
                </a:cxn>
                <a:cxn ang="0">
                  <a:pos x="88" y="9"/>
                </a:cxn>
                <a:cxn ang="0">
                  <a:pos x="95" y="8"/>
                </a:cxn>
                <a:cxn ang="0">
                  <a:pos x="103" y="6"/>
                </a:cxn>
                <a:cxn ang="0">
                  <a:pos x="111" y="5"/>
                </a:cxn>
                <a:cxn ang="0">
                  <a:pos x="121" y="3"/>
                </a:cxn>
                <a:cxn ang="0">
                  <a:pos x="132" y="2"/>
                </a:cxn>
                <a:cxn ang="0">
                  <a:pos x="144" y="1"/>
                </a:cxn>
                <a:cxn ang="0">
                  <a:pos x="157" y="0"/>
                </a:cxn>
                <a:cxn ang="0">
                  <a:pos x="170" y="0"/>
                </a:cxn>
                <a:cxn ang="0">
                  <a:pos x="185" y="0"/>
                </a:cxn>
                <a:cxn ang="0">
                  <a:pos x="201" y="0"/>
                </a:cxn>
                <a:cxn ang="0">
                  <a:pos x="208" y="28"/>
                </a:cxn>
                <a:cxn ang="0">
                  <a:pos x="210" y="29"/>
                </a:cxn>
                <a:cxn ang="0">
                  <a:pos x="216" y="33"/>
                </a:cxn>
                <a:cxn ang="0">
                  <a:pos x="222" y="40"/>
                </a:cxn>
                <a:cxn ang="0">
                  <a:pos x="226" y="50"/>
                </a:cxn>
                <a:cxn ang="0">
                  <a:pos x="240" y="116"/>
                </a:cxn>
                <a:cxn ang="0">
                  <a:pos x="247" y="144"/>
                </a:cxn>
                <a:cxn ang="0">
                  <a:pos x="247" y="146"/>
                </a:cxn>
                <a:cxn ang="0">
                  <a:pos x="248" y="151"/>
                </a:cxn>
                <a:cxn ang="0">
                  <a:pos x="248" y="159"/>
                </a:cxn>
                <a:cxn ang="0">
                  <a:pos x="244" y="169"/>
                </a:cxn>
                <a:cxn ang="0">
                  <a:pos x="0" y="162"/>
                </a:cxn>
                <a:cxn ang="0">
                  <a:pos x="25" y="149"/>
                </a:cxn>
                <a:cxn ang="0">
                  <a:pos x="25" y="28"/>
                </a:cxn>
                <a:cxn ang="0">
                  <a:pos x="26" y="27"/>
                </a:cxn>
                <a:cxn ang="0">
                  <a:pos x="28" y="26"/>
                </a:cxn>
                <a:cxn ang="0">
                  <a:pos x="32" y="24"/>
                </a:cxn>
                <a:cxn ang="0">
                  <a:pos x="37" y="22"/>
                </a:cxn>
                <a:cxn ang="0">
                  <a:pos x="42" y="22"/>
                </a:cxn>
                <a:cxn ang="0">
                  <a:pos x="49" y="22"/>
                </a:cxn>
                <a:cxn ang="0">
                  <a:pos x="58" y="23"/>
                </a:cxn>
                <a:cxn ang="0">
                  <a:pos x="68" y="27"/>
                </a:cxn>
              </a:cxnLst>
              <a:rect l="txL" t="txT" r="txR" b="txB"/>
              <a:pathLst>
                <a:path w="249" h="208">
                  <a:moveTo>
                    <a:pt x="68" y="27"/>
                  </a:moveTo>
                  <a:lnTo>
                    <a:pt x="70" y="14"/>
                  </a:lnTo>
                  <a:lnTo>
                    <a:pt x="72" y="14"/>
                  </a:lnTo>
                  <a:lnTo>
                    <a:pt x="73" y="14"/>
                  </a:lnTo>
                  <a:lnTo>
                    <a:pt x="74" y="13"/>
                  </a:lnTo>
                  <a:lnTo>
                    <a:pt x="75" y="13"/>
                  </a:lnTo>
                  <a:lnTo>
                    <a:pt x="76" y="13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3" y="10"/>
                  </a:lnTo>
                  <a:lnTo>
                    <a:pt x="86" y="9"/>
                  </a:lnTo>
                  <a:lnTo>
                    <a:pt x="88" y="9"/>
                  </a:lnTo>
                  <a:lnTo>
                    <a:pt x="91" y="8"/>
                  </a:lnTo>
                  <a:lnTo>
                    <a:pt x="95" y="8"/>
                  </a:lnTo>
                  <a:lnTo>
                    <a:pt x="98" y="7"/>
                  </a:lnTo>
                  <a:lnTo>
                    <a:pt x="103" y="6"/>
                  </a:lnTo>
                  <a:lnTo>
                    <a:pt x="107" y="6"/>
                  </a:lnTo>
                  <a:lnTo>
                    <a:pt x="111" y="5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6" y="2"/>
                  </a:lnTo>
                  <a:lnTo>
                    <a:pt x="132" y="2"/>
                  </a:lnTo>
                  <a:lnTo>
                    <a:pt x="137" y="1"/>
                  </a:lnTo>
                  <a:lnTo>
                    <a:pt x="144" y="1"/>
                  </a:lnTo>
                  <a:lnTo>
                    <a:pt x="150" y="1"/>
                  </a:lnTo>
                  <a:lnTo>
                    <a:pt x="157" y="0"/>
                  </a:lnTo>
                  <a:lnTo>
                    <a:pt x="163" y="0"/>
                  </a:lnTo>
                  <a:lnTo>
                    <a:pt x="170" y="0"/>
                  </a:lnTo>
                  <a:lnTo>
                    <a:pt x="178" y="0"/>
                  </a:lnTo>
                  <a:lnTo>
                    <a:pt x="185" y="0"/>
                  </a:lnTo>
                  <a:lnTo>
                    <a:pt x="193" y="0"/>
                  </a:lnTo>
                  <a:lnTo>
                    <a:pt x="201" y="0"/>
                  </a:lnTo>
                  <a:lnTo>
                    <a:pt x="210" y="5"/>
                  </a:lnTo>
                  <a:lnTo>
                    <a:pt x="208" y="28"/>
                  </a:lnTo>
                  <a:lnTo>
                    <a:pt x="210" y="29"/>
                  </a:lnTo>
                  <a:lnTo>
                    <a:pt x="213" y="31"/>
                  </a:lnTo>
                  <a:lnTo>
                    <a:pt x="216" y="33"/>
                  </a:lnTo>
                  <a:lnTo>
                    <a:pt x="220" y="36"/>
                  </a:lnTo>
                  <a:lnTo>
                    <a:pt x="222" y="40"/>
                  </a:lnTo>
                  <a:lnTo>
                    <a:pt x="224" y="44"/>
                  </a:lnTo>
                  <a:lnTo>
                    <a:pt x="226" y="50"/>
                  </a:lnTo>
                  <a:lnTo>
                    <a:pt x="245" y="68"/>
                  </a:lnTo>
                  <a:lnTo>
                    <a:pt x="240" y="116"/>
                  </a:lnTo>
                  <a:lnTo>
                    <a:pt x="208" y="132"/>
                  </a:lnTo>
                  <a:lnTo>
                    <a:pt x="247" y="144"/>
                  </a:lnTo>
                  <a:lnTo>
                    <a:pt x="247" y="146"/>
                  </a:lnTo>
                  <a:lnTo>
                    <a:pt x="248" y="148"/>
                  </a:lnTo>
                  <a:lnTo>
                    <a:pt x="248" y="151"/>
                  </a:lnTo>
                  <a:lnTo>
                    <a:pt x="249" y="154"/>
                  </a:lnTo>
                  <a:lnTo>
                    <a:pt x="248" y="159"/>
                  </a:lnTo>
                  <a:lnTo>
                    <a:pt x="247" y="163"/>
                  </a:lnTo>
                  <a:lnTo>
                    <a:pt x="244" y="169"/>
                  </a:lnTo>
                  <a:lnTo>
                    <a:pt x="144" y="208"/>
                  </a:lnTo>
                  <a:lnTo>
                    <a:pt x="0" y="162"/>
                  </a:lnTo>
                  <a:lnTo>
                    <a:pt x="3" y="158"/>
                  </a:lnTo>
                  <a:lnTo>
                    <a:pt x="25" y="149"/>
                  </a:lnTo>
                  <a:lnTo>
                    <a:pt x="25" y="28"/>
                  </a:lnTo>
                  <a:lnTo>
                    <a:pt x="26" y="27"/>
                  </a:lnTo>
                  <a:lnTo>
                    <a:pt x="27" y="27"/>
                  </a:lnTo>
                  <a:lnTo>
                    <a:pt x="28" y="26"/>
                  </a:lnTo>
                  <a:lnTo>
                    <a:pt x="31" y="24"/>
                  </a:lnTo>
                  <a:lnTo>
                    <a:pt x="32" y="24"/>
                  </a:lnTo>
                  <a:lnTo>
                    <a:pt x="34" y="23"/>
                  </a:lnTo>
                  <a:lnTo>
                    <a:pt x="37" y="22"/>
                  </a:lnTo>
                  <a:lnTo>
                    <a:pt x="40" y="22"/>
                  </a:lnTo>
                  <a:lnTo>
                    <a:pt x="42" y="22"/>
                  </a:lnTo>
                  <a:lnTo>
                    <a:pt x="46" y="22"/>
                  </a:lnTo>
                  <a:lnTo>
                    <a:pt x="49" y="22"/>
                  </a:lnTo>
                  <a:lnTo>
                    <a:pt x="53" y="22"/>
                  </a:lnTo>
                  <a:lnTo>
                    <a:pt x="58" y="23"/>
                  </a:lnTo>
                  <a:lnTo>
                    <a:pt x="61" y="24"/>
                  </a:lnTo>
                  <a:lnTo>
                    <a:pt x="68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698" name="Freeform 18"/>
            <p:cNvSpPr/>
            <p:nvPr/>
          </p:nvSpPr>
          <p:spPr>
            <a:xfrm>
              <a:off x="1194" y="1616"/>
              <a:ext cx="79" cy="91"/>
            </a:xfrm>
            <a:custGeom>
              <a:avLst/>
              <a:gdLst>
                <a:gd name="txL" fmla="*/ 0 w 79"/>
                <a:gd name="txT" fmla="*/ 0 h 91"/>
                <a:gd name="txR" fmla="*/ 79 w 79"/>
                <a:gd name="txB" fmla="*/ 91 h 91"/>
              </a:gdLst>
              <a:ahLst/>
              <a:cxnLst>
                <a:cxn ang="0">
                  <a:pos x="78" y="4"/>
                </a:cxn>
                <a:cxn ang="0">
                  <a:pos x="78" y="4"/>
                </a:cxn>
                <a:cxn ang="0">
                  <a:pos x="77" y="4"/>
                </a:cxn>
                <a:cxn ang="0">
                  <a:pos x="74" y="2"/>
                </a:cxn>
                <a:cxn ang="0">
                  <a:pos x="72" y="2"/>
                </a:cxn>
                <a:cxn ang="0">
                  <a:pos x="69" y="1"/>
                </a:cxn>
                <a:cxn ang="0">
                  <a:pos x="65" y="1"/>
                </a:cxn>
                <a:cxn ang="0">
                  <a:pos x="60" y="1"/>
                </a:cxn>
                <a:cxn ang="0">
                  <a:pos x="56" y="0"/>
                </a:cxn>
                <a:cxn ang="0">
                  <a:pos x="50" y="0"/>
                </a:cxn>
                <a:cxn ang="0">
                  <a:pos x="44" y="0"/>
                </a:cxn>
                <a:cxn ang="0">
                  <a:pos x="38" y="1"/>
                </a:cxn>
                <a:cxn ang="0">
                  <a:pos x="31" y="2"/>
                </a:cxn>
                <a:cxn ang="0">
                  <a:pos x="25" y="4"/>
                </a:cxn>
                <a:cxn ang="0">
                  <a:pos x="18" y="6"/>
                </a:cxn>
                <a:cxn ang="0">
                  <a:pos x="11" y="8"/>
                </a:cxn>
                <a:cxn ang="0">
                  <a:pos x="4" y="11"/>
                </a:cxn>
                <a:cxn ang="0">
                  <a:pos x="4" y="13"/>
                </a:cxn>
                <a:cxn ang="0">
                  <a:pos x="3" y="18"/>
                </a:cxn>
                <a:cxn ang="0">
                  <a:pos x="1" y="26"/>
                </a:cxn>
                <a:cxn ang="0">
                  <a:pos x="0" y="35"/>
                </a:cxn>
                <a:cxn ang="0">
                  <a:pos x="0" y="47"/>
                </a:cxn>
                <a:cxn ang="0">
                  <a:pos x="0" y="60"/>
                </a:cxn>
                <a:cxn ang="0">
                  <a:pos x="2" y="74"/>
                </a:cxn>
                <a:cxn ang="0">
                  <a:pos x="6" y="89"/>
                </a:cxn>
                <a:cxn ang="0">
                  <a:pos x="7" y="89"/>
                </a:cxn>
                <a:cxn ang="0">
                  <a:pos x="8" y="89"/>
                </a:cxn>
                <a:cxn ang="0">
                  <a:pos x="9" y="88"/>
                </a:cxn>
                <a:cxn ang="0">
                  <a:pos x="11" y="88"/>
                </a:cxn>
                <a:cxn ang="0">
                  <a:pos x="15" y="88"/>
                </a:cxn>
                <a:cxn ang="0">
                  <a:pos x="18" y="88"/>
                </a:cxn>
                <a:cxn ang="0">
                  <a:pos x="22" y="88"/>
                </a:cxn>
                <a:cxn ang="0">
                  <a:pos x="27" y="88"/>
                </a:cxn>
                <a:cxn ang="0">
                  <a:pos x="32" y="87"/>
                </a:cxn>
                <a:cxn ang="0">
                  <a:pos x="38" y="88"/>
                </a:cxn>
                <a:cxn ang="0">
                  <a:pos x="44" y="88"/>
                </a:cxn>
                <a:cxn ang="0">
                  <a:pos x="50" y="88"/>
                </a:cxn>
                <a:cxn ang="0">
                  <a:pos x="57" y="88"/>
                </a:cxn>
                <a:cxn ang="0">
                  <a:pos x="64" y="89"/>
                </a:cxn>
                <a:cxn ang="0">
                  <a:pos x="71" y="90"/>
                </a:cxn>
                <a:cxn ang="0">
                  <a:pos x="79" y="91"/>
                </a:cxn>
                <a:cxn ang="0">
                  <a:pos x="79" y="88"/>
                </a:cxn>
                <a:cxn ang="0">
                  <a:pos x="78" y="81"/>
                </a:cxn>
                <a:cxn ang="0">
                  <a:pos x="77" y="70"/>
                </a:cxn>
                <a:cxn ang="0">
                  <a:pos x="76" y="57"/>
                </a:cxn>
                <a:cxn ang="0">
                  <a:pos x="76" y="43"/>
                </a:cxn>
                <a:cxn ang="0">
                  <a:pos x="76" y="28"/>
                </a:cxn>
                <a:cxn ang="0">
                  <a:pos x="77" y="15"/>
                </a:cxn>
                <a:cxn ang="0">
                  <a:pos x="78" y="4"/>
                </a:cxn>
              </a:cxnLst>
              <a:rect l="txL" t="txT" r="txR" b="txB"/>
              <a:pathLst>
                <a:path w="79" h="91">
                  <a:moveTo>
                    <a:pt x="78" y="4"/>
                  </a:moveTo>
                  <a:lnTo>
                    <a:pt x="78" y="4"/>
                  </a:lnTo>
                  <a:lnTo>
                    <a:pt x="77" y="4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69" y="1"/>
                  </a:lnTo>
                  <a:lnTo>
                    <a:pt x="65" y="1"/>
                  </a:lnTo>
                  <a:lnTo>
                    <a:pt x="60" y="1"/>
                  </a:lnTo>
                  <a:lnTo>
                    <a:pt x="56" y="0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38" y="1"/>
                  </a:lnTo>
                  <a:lnTo>
                    <a:pt x="31" y="2"/>
                  </a:lnTo>
                  <a:lnTo>
                    <a:pt x="25" y="4"/>
                  </a:lnTo>
                  <a:lnTo>
                    <a:pt x="18" y="6"/>
                  </a:lnTo>
                  <a:lnTo>
                    <a:pt x="11" y="8"/>
                  </a:lnTo>
                  <a:lnTo>
                    <a:pt x="4" y="11"/>
                  </a:lnTo>
                  <a:lnTo>
                    <a:pt x="4" y="13"/>
                  </a:lnTo>
                  <a:lnTo>
                    <a:pt x="3" y="18"/>
                  </a:lnTo>
                  <a:lnTo>
                    <a:pt x="1" y="26"/>
                  </a:lnTo>
                  <a:lnTo>
                    <a:pt x="0" y="35"/>
                  </a:lnTo>
                  <a:lnTo>
                    <a:pt x="0" y="47"/>
                  </a:lnTo>
                  <a:lnTo>
                    <a:pt x="0" y="60"/>
                  </a:lnTo>
                  <a:lnTo>
                    <a:pt x="2" y="74"/>
                  </a:lnTo>
                  <a:lnTo>
                    <a:pt x="6" y="89"/>
                  </a:lnTo>
                  <a:lnTo>
                    <a:pt x="7" y="89"/>
                  </a:lnTo>
                  <a:lnTo>
                    <a:pt x="8" y="89"/>
                  </a:lnTo>
                  <a:lnTo>
                    <a:pt x="9" y="88"/>
                  </a:lnTo>
                  <a:lnTo>
                    <a:pt x="11" y="88"/>
                  </a:lnTo>
                  <a:lnTo>
                    <a:pt x="15" y="88"/>
                  </a:lnTo>
                  <a:lnTo>
                    <a:pt x="18" y="88"/>
                  </a:lnTo>
                  <a:lnTo>
                    <a:pt x="22" y="88"/>
                  </a:lnTo>
                  <a:lnTo>
                    <a:pt x="27" y="88"/>
                  </a:lnTo>
                  <a:lnTo>
                    <a:pt x="32" y="87"/>
                  </a:lnTo>
                  <a:lnTo>
                    <a:pt x="38" y="88"/>
                  </a:lnTo>
                  <a:lnTo>
                    <a:pt x="44" y="88"/>
                  </a:lnTo>
                  <a:lnTo>
                    <a:pt x="50" y="88"/>
                  </a:lnTo>
                  <a:lnTo>
                    <a:pt x="57" y="88"/>
                  </a:lnTo>
                  <a:lnTo>
                    <a:pt x="64" y="89"/>
                  </a:lnTo>
                  <a:lnTo>
                    <a:pt x="71" y="90"/>
                  </a:lnTo>
                  <a:lnTo>
                    <a:pt x="79" y="91"/>
                  </a:lnTo>
                  <a:lnTo>
                    <a:pt x="79" y="88"/>
                  </a:lnTo>
                  <a:lnTo>
                    <a:pt x="78" y="81"/>
                  </a:lnTo>
                  <a:lnTo>
                    <a:pt x="77" y="70"/>
                  </a:lnTo>
                  <a:lnTo>
                    <a:pt x="76" y="57"/>
                  </a:lnTo>
                  <a:lnTo>
                    <a:pt x="76" y="43"/>
                  </a:lnTo>
                  <a:lnTo>
                    <a:pt x="76" y="28"/>
                  </a:lnTo>
                  <a:lnTo>
                    <a:pt x="77" y="15"/>
                  </a:lnTo>
                  <a:lnTo>
                    <a:pt x="78" y="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699" name="Freeform 19"/>
            <p:cNvSpPr/>
            <p:nvPr/>
          </p:nvSpPr>
          <p:spPr>
            <a:xfrm>
              <a:off x="1202" y="1641"/>
              <a:ext cx="132" cy="90"/>
            </a:xfrm>
            <a:custGeom>
              <a:avLst/>
              <a:gdLst>
                <a:gd name="txL" fmla="*/ 0 w 132"/>
                <a:gd name="txT" fmla="*/ 0 h 90"/>
                <a:gd name="txR" fmla="*/ 132 w 132"/>
                <a:gd name="txB" fmla="*/ 90 h 90"/>
              </a:gdLst>
              <a:ahLst/>
              <a:cxnLst>
                <a:cxn ang="0">
                  <a:pos x="1" y="67"/>
                </a:cxn>
                <a:cxn ang="0">
                  <a:pos x="0" y="79"/>
                </a:cxn>
                <a:cxn ang="0">
                  <a:pos x="86" y="90"/>
                </a:cxn>
                <a:cxn ang="0">
                  <a:pos x="86" y="90"/>
                </a:cxn>
                <a:cxn ang="0">
                  <a:pos x="89" y="88"/>
                </a:cxn>
                <a:cxn ang="0">
                  <a:pos x="91" y="87"/>
                </a:cxn>
                <a:cxn ang="0">
                  <a:pos x="94" y="85"/>
                </a:cxn>
                <a:cxn ang="0">
                  <a:pos x="98" y="83"/>
                </a:cxn>
                <a:cxn ang="0">
                  <a:pos x="103" y="79"/>
                </a:cxn>
                <a:cxn ang="0">
                  <a:pos x="107" y="76"/>
                </a:cxn>
                <a:cxn ang="0">
                  <a:pos x="112" y="71"/>
                </a:cxn>
                <a:cxn ang="0">
                  <a:pos x="117" y="66"/>
                </a:cxn>
                <a:cxn ang="0">
                  <a:pos x="121" y="60"/>
                </a:cxn>
                <a:cxn ang="0">
                  <a:pos x="125" y="55"/>
                </a:cxn>
                <a:cxn ang="0">
                  <a:pos x="128" y="47"/>
                </a:cxn>
                <a:cxn ang="0">
                  <a:pos x="131" y="39"/>
                </a:cxn>
                <a:cxn ang="0">
                  <a:pos x="132" y="31"/>
                </a:cxn>
                <a:cxn ang="0">
                  <a:pos x="132" y="23"/>
                </a:cxn>
                <a:cxn ang="0">
                  <a:pos x="129" y="14"/>
                </a:cxn>
                <a:cxn ang="0">
                  <a:pos x="129" y="12"/>
                </a:cxn>
                <a:cxn ang="0">
                  <a:pos x="128" y="11"/>
                </a:cxn>
                <a:cxn ang="0">
                  <a:pos x="127" y="9"/>
                </a:cxn>
                <a:cxn ang="0">
                  <a:pos x="126" y="7"/>
                </a:cxn>
                <a:cxn ang="0">
                  <a:pos x="124" y="4"/>
                </a:cxn>
                <a:cxn ang="0">
                  <a:pos x="120" y="2"/>
                </a:cxn>
                <a:cxn ang="0">
                  <a:pos x="117" y="1"/>
                </a:cxn>
                <a:cxn ang="0">
                  <a:pos x="113" y="0"/>
                </a:cxn>
                <a:cxn ang="0">
                  <a:pos x="113" y="2"/>
                </a:cxn>
                <a:cxn ang="0">
                  <a:pos x="114" y="5"/>
                </a:cxn>
                <a:cxn ang="0">
                  <a:pos x="117" y="11"/>
                </a:cxn>
                <a:cxn ang="0">
                  <a:pos x="118" y="19"/>
                </a:cxn>
                <a:cxn ang="0">
                  <a:pos x="118" y="29"/>
                </a:cxn>
                <a:cxn ang="0">
                  <a:pos x="117" y="39"/>
                </a:cxn>
                <a:cxn ang="0">
                  <a:pos x="114" y="51"/>
                </a:cxn>
                <a:cxn ang="0">
                  <a:pos x="108" y="64"/>
                </a:cxn>
                <a:cxn ang="0">
                  <a:pos x="108" y="64"/>
                </a:cxn>
                <a:cxn ang="0">
                  <a:pos x="108" y="64"/>
                </a:cxn>
                <a:cxn ang="0">
                  <a:pos x="107" y="65"/>
                </a:cxn>
                <a:cxn ang="0">
                  <a:pos x="106" y="66"/>
                </a:cxn>
                <a:cxn ang="0">
                  <a:pos x="105" y="66"/>
                </a:cxn>
                <a:cxn ang="0">
                  <a:pos x="103" y="67"/>
                </a:cxn>
                <a:cxn ang="0">
                  <a:pos x="100" y="69"/>
                </a:cxn>
                <a:cxn ang="0">
                  <a:pos x="98" y="70"/>
                </a:cxn>
                <a:cxn ang="0">
                  <a:pos x="96" y="71"/>
                </a:cxn>
                <a:cxn ang="0">
                  <a:pos x="92" y="72"/>
                </a:cxn>
                <a:cxn ang="0">
                  <a:pos x="90" y="72"/>
                </a:cxn>
                <a:cxn ang="0">
                  <a:pos x="85" y="73"/>
                </a:cxn>
                <a:cxn ang="0">
                  <a:pos x="82" y="73"/>
                </a:cxn>
                <a:cxn ang="0">
                  <a:pos x="78" y="73"/>
                </a:cxn>
                <a:cxn ang="0">
                  <a:pos x="73" y="72"/>
                </a:cxn>
                <a:cxn ang="0">
                  <a:pos x="69" y="72"/>
                </a:cxn>
                <a:cxn ang="0">
                  <a:pos x="69" y="84"/>
                </a:cxn>
                <a:cxn ang="0">
                  <a:pos x="3" y="77"/>
                </a:cxn>
                <a:cxn ang="0">
                  <a:pos x="1" y="67"/>
                </a:cxn>
              </a:cxnLst>
              <a:rect l="txL" t="txT" r="txR" b="txB"/>
              <a:pathLst>
                <a:path w="132" h="90">
                  <a:moveTo>
                    <a:pt x="1" y="67"/>
                  </a:moveTo>
                  <a:lnTo>
                    <a:pt x="0" y="79"/>
                  </a:lnTo>
                  <a:lnTo>
                    <a:pt x="86" y="90"/>
                  </a:lnTo>
                  <a:lnTo>
                    <a:pt x="89" y="88"/>
                  </a:lnTo>
                  <a:lnTo>
                    <a:pt x="91" y="87"/>
                  </a:lnTo>
                  <a:lnTo>
                    <a:pt x="94" y="85"/>
                  </a:lnTo>
                  <a:lnTo>
                    <a:pt x="98" y="83"/>
                  </a:lnTo>
                  <a:lnTo>
                    <a:pt x="103" y="79"/>
                  </a:lnTo>
                  <a:lnTo>
                    <a:pt x="107" y="76"/>
                  </a:lnTo>
                  <a:lnTo>
                    <a:pt x="112" y="71"/>
                  </a:lnTo>
                  <a:lnTo>
                    <a:pt x="117" y="66"/>
                  </a:lnTo>
                  <a:lnTo>
                    <a:pt x="121" y="60"/>
                  </a:lnTo>
                  <a:lnTo>
                    <a:pt x="125" y="55"/>
                  </a:lnTo>
                  <a:lnTo>
                    <a:pt x="128" y="47"/>
                  </a:lnTo>
                  <a:lnTo>
                    <a:pt x="131" y="39"/>
                  </a:lnTo>
                  <a:lnTo>
                    <a:pt x="132" y="31"/>
                  </a:lnTo>
                  <a:lnTo>
                    <a:pt x="132" y="23"/>
                  </a:lnTo>
                  <a:lnTo>
                    <a:pt x="129" y="14"/>
                  </a:lnTo>
                  <a:lnTo>
                    <a:pt x="129" y="12"/>
                  </a:lnTo>
                  <a:lnTo>
                    <a:pt x="128" y="11"/>
                  </a:lnTo>
                  <a:lnTo>
                    <a:pt x="127" y="9"/>
                  </a:lnTo>
                  <a:lnTo>
                    <a:pt x="126" y="7"/>
                  </a:lnTo>
                  <a:lnTo>
                    <a:pt x="124" y="4"/>
                  </a:lnTo>
                  <a:lnTo>
                    <a:pt x="120" y="2"/>
                  </a:lnTo>
                  <a:lnTo>
                    <a:pt x="117" y="1"/>
                  </a:lnTo>
                  <a:lnTo>
                    <a:pt x="113" y="0"/>
                  </a:lnTo>
                  <a:lnTo>
                    <a:pt x="113" y="2"/>
                  </a:lnTo>
                  <a:lnTo>
                    <a:pt x="114" y="5"/>
                  </a:lnTo>
                  <a:lnTo>
                    <a:pt x="117" y="11"/>
                  </a:lnTo>
                  <a:lnTo>
                    <a:pt x="118" y="19"/>
                  </a:lnTo>
                  <a:lnTo>
                    <a:pt x="118" y="29"/>
                  </a:lnTo>
                  <a:lnTo>
                    <a:pt x="117" y="39"/>
                  </a:lnTo>
                  <a:lnTo>
                    <a:pt x="114" y="51"/>
                  </a:lnTo>
                  <a:lnTo>
                    <a:pt x="108" y="64"/>
                  </a:lnTo>
                  <a:lnTo>
                    <a:pt x="107" y="65"/>
                  </a:lnTo>
                  <a:lnTo>
                    <a:pt x="106" y="66"/>
                  </a:lnTo>
                  <a:lnTo>
                    <a:pt x="105" y="66"/>
                  </a:lnTo>
                  <a:lnTo>
                    <a:pt x="103" y="67"/>
                  </a:lnTo>
                  <a:lnTo>
                    <a:pt x="100" y="69"/>
                  </a:lnTo>
                  <a:lnTo>
                    <a:pt x="98" y="70"/>
                  </a:lnTo>
                  <a:lnTo>
                    <a:pt x="96" y="71"/>
                  </a:lnTo>
                  <a:lnTo>
                    <a:pt x="92" y="72"/>
                  </a:lnTo>
                  <a:lnTo>
                    <a:pt x="90" y="72"/>
                  </a:lnTo>
                  <a:lnTo>
                    <a:pt x="85" y="73"/>
                  </a:lnTo>
                  <a:lnTo>
                    <a:pt x="82" y="73"/>
                  </a:lnTo>
                  <a:lnTo>
                    <a:pt x="78" y="73"/>
                  </a:lnTo>
                  <a:lnTo>
                    <a:pt x="73" y="72"/>
                  </a:lnTo>
                  <a:lnTo>
                    <a:pt x="69" y="72"/>
                  </a:lnTo>
                  <a:lnTo>
                    <a:pt x="69" y="84"/>
                  </a:lnTo>
                  <a:lnTo>
                    <a:pt x="3" y="77"/>
                  </a:lnTo>
                  <a:lnTo>
                    <a:pt x="1" y="67"/>
                  </a:lnTo>
                  <a:close/>
                </a:path>
              </a:pathLst>
            </a:custGeom>
            <a:solidFill>
              <a:srgbClr val="99D8D8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00" name="Freeform 20"/>
            <p:cNvSpPr/>
            <p:nvPr/>
          </p:nvSpPr>
          <p:spPr>
            <a:xfrm>
              <a:off x="1186" y="1729"/>
              <a:ext cx="96" cy="32"/>
            </a:xfrm>
            <a:custGeom>
              <a:avLst/>
              <a:gdLst>
                <a:gd name="txL" fmla="*/ 0 w 96"/>
                <a:gd name="txT" fmla="*/ 0 h 32"/>
                <a:gd name="txR" fmla="*/ 96 w 96"/>
                <a:gd name="txB" fmla="*/ 32 h 32"/>
              </a:gdLst>
              <a:ahLst/>
              <a:cxnLst>
                <a:cxn ang="0">
                  <a:pos x="96" y="12"/>
                </a:cxn>
                <a:cxn ang="0">
                  <a:pos x="1" y="0"/>
                </a:cxn>
                <a:cxn ang="0">
                  <a:pos x="0" y="12"/>
                </a:cxn>
                <a:cxn ang="0">
                  <a:pos x="93" y="32"/>
                </a:cxn>
                <a:cxn ang="0">
                  <a:pos x="96" y="12"/>
                </a:cxn>
              </a:cxnLst>
              <a:rect l="txL" t="txT" r="txR" b="txB"/>
              <a:pathLst>
                <a:path w="96" h="32">
                  <a:moveTo>
                    <a:pt x="96" y="12"/>
                  </a:moveTo>
                  <a:lnTo>
                    <a:pt x="1" y="0"/>
                  </a:lnTo>
                  <a:lnTo>
                    <a:pt x="0" y="12"/>
                  </a:lnTo>
                  <a:lnTo>
                    <a:pt x="93" y="3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01" name="Freeform 21"/>
            <p:cNvSpPr/>
            <p:nvPr/>
          </p:nvSpPr>
          <p:spPr>
            <a:xfrm>
              <a:off x="1233" y="1740"/>
              <a:ext cx="42" cy="14"/>
            </a:xfrm>
            <a:custGeom>
              <a:avLst/>
              <a:gdLst>
                <a:gd name="txL" fmla="*/ 0 w 42"/>
                <a:gd name="txT" fmla="*/ 0 h 14"/>
                <a:gd name="txR" fmla="*/ 42 w 42"/>
                <a:gd name="txB" fmla="*/ 14 h 14"/>
              </a:gdLst>
              <a:ahLst/>
              <a:cxnLst>
                <a:cxn ang="0">
                  <a:pos x="42" y="6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40" y="14"/>
                </a:cxn>
                <a:cxn ang="0">
                  <a:pos x="42" y="6"/>
                </a:cxn>
              </a:cxnLst>
              <a:rect l="txL" t="txT" r="txR" b="txB"/>
              <a:pathLst>
                <a:path w="42" h="14">
                  <a:moveTo>
                    <a:pt x="42" y="6"/>
                  </a:moveTo>
                  <a:lnTo>
                    <a:pt x="2" y="0"/>
                  </a:lnTo>
                  <a:lnTo>
                    <a:pt x="0" y="6"/>
                  </a:lnTo>
                  <a:lnTo>
                    <a:pt x="40" y="14"/>
                  </a:lnTo>
                  <a:lnTo>
                    <a:pt x="42" y="6"/>
                  </a:lnTo>
                  <a:close/>
                </a:path>
              </a:pathLst>
            </a:custGeom>
            <a:solidFill>
              <a:srgbClr val="99D8D8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02" name="Freeform 22"/>
            <p:cNvSpPr/>
            <p:nvPr/>
          </p:nvSpPr>
          <p:spPr>
            <a:xfrm>
              <a:off x="1191" y="1733"/>
              <a:ext cx="28" cy="10"/>
            </a:xfrm>
            <a:custGeom>
              <a:avLst/>
              <a:gdLst>
                <a:gd name="txL" fmla="*/ 0 w 28"/>
                <a:gd name="txT" fmla="*/ 0 h 10"/>
                <a:gd name="txR" fmla="*/ 28 w 28"/>
                <a:gd name="txB" fmla="*/ 10 h 10"/>
              </a:gdLst>
              <a:ahLst/>
              <a:cxnLst>
                <a:cxn ang="0">
                  <a:pos x="28" y="5"/>
                </a:cxn>
                <a:cxn ang="0">
                  <a:pos x="0" y="0"/>
                </a:cxn>
                <a:cxn ang="0">
                  <a:pos x="0" y="5"/>
                </a:cxn>
                <a:cxn ang="0">
                  <a:pos x="27" y="10"/>
                </a:cxn>
                <a:cxn ang="0">
                  <a:pos x="28" y="5"/>
                </a:cxn>
              </a:cxnLst>
              <a:rect l="txL" t="txT" r="txR" b="txB"/>
              <a:pathLst>
                <a:path w="28" h="10">
                  <a:moveTo>
                    <a:pt x="28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7" y="10"/>
                  </a:lnTo>
                  <a:lnTo>
                    <a:pt x="28" y="5"/>
                  </a:lnTo>
                  <a:close/>
                </a:path>
              </a:pathLst>
            </a:custGeom>
            <a:solidFill>
              <a:srgbClr val="99D8D8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03" name="Freeform 23"/>
            <p:cNvSpPr/>
            <p:nvPr/>
          </p:nvSpPr>
          <p:spPr>
            <a:xfrm>
              <a:off x="1123" y="1742"/>
              <a:ext cx="162" cy="55"/>
            </a:xfrm>
            <a:custGeom>
              <a:avLst/>
              <a:gdLst>
                <a:gd name="txL" fmla="*/ 0 w 162"/>
                <a:gd name="txT" fmla="*/ 0 h 55"/>
                <a:gd name="txR" fmla="*/ 162 w 162"/>
                <a:gd name="txB" fmla="*/ 55 h 55"/>
              </a:gdLst>
              <a:ahLst/>
              <a:cxnLst>
                <a:cxn ang="0">
                  <a:pos x="0" y="17"/>
                </a:cxn>
                <a:cxn ang="0">
                  <a:pos x="0" y="17"/>
                </a:cxn>
                <a:cxn ang="0">
                  <a:pos x="1" y="17"/>
                </a:cxn>
                <a:cxn ang="0">
                  <a:pos x="2" y="17"/>
                </a:cxn>
                <a:cxn ang="0">
                  <a:pos x="4" y="15"/>
                </a:cxn>
                <a:cxn ang="0">
                  <a:pos x="7" y="15"/>
                </a:cxn>
                <a:cxn ang="0">
                  <a:pos x="10" y="15"/>
                </a:cxn>
                <a:cxn ang="0">
                  <a:pos x="14" y="14"/>
                </a:cxn>
                <a:cxn ang="0">
                  <a:pos x="17" y="13"/>
                </a:cxn>
                <a:cxn ang="0">
                  <a:pos x="21" y="12"/>
                </a:cxn>
                <a:cxn ang="0">
                  <a:pos x="24" y="11"/>
                </a:cxn>
                <a:cxn ang="0">
                  <a:pos x="28" y="10"/>
                </a:cxn>
                <a:cxn ang="0">
                  <a:pos x="31" y="8"/>
                </a:cxn>
                <a:cxn ang="0">
                  <a:pos x="35" y="6"/>
                </a:cxn>
                <a:cxn ang="0">
                  <a:pos x="37" y="5"/>
                </a:cxn>
                <a:cxn ang="0">
                  <a:pos x="40" y="3"/>
                </a:cxn>
                <a:cxn ang="0">
                  <a:pos x="43" y="0"/>
                </a:cxn>
                <a:cxn ang="0">
                  <a:pos x="162" y="28"/>
                </a:cxn>
                <a:cxn ang="0">
                  <a:pos x="162" y="28"/>
                </a:cxn>
                <a:cxn ang="0">
                  <a:pos x="161" y="29"/>
                </a:cxn>
                <a:cxn ang="0">
                  <a:pos x="159" y="31"/>
                </a:cxn>
                <a:cxn ang="0">
                  <a:pos x="158" y="32"/>
                </a:cxn>
                <a:cxn ang="0">
                  <a:pos x="157" y="33"/>
                </a:cxn>
                <a:cxn ang="0">
                  <a:pos x="155" y="35"/>
                </a:cxn>
                <a:cxn ang="0">
                  <a:pos x="152" y="36"/>
                </a:cxn>
                <a:cxn ang="0">
                  <a:pos x="150" y="39"/>
                </a:cxn>
                <a:cxn ang="0">
                  <a:pos x="147" y="41"/>
                </a:cxn>
                <a:cxn ang="0">
                  <a:pos x="144" y="43"/>
                </a:cxn>
                <a:cxn ang="0">
                  <a:pos x="141" y="46"/>
                </a:cxn>
                <a:cxn ang="0">
                  <a:pos x="137" y="48"/>
                </a:cxn>
                <a:cxn ang="0">
                  <a:pos x="135" y="50"/>
                </a:cxn>
                <a:cxn ang="0">
                  <a:pos x="131" y="52"/>
                </a:cxn>
                <a:cxn ang="0">
                  <a:pos x="128" y="53"/>
                </a:cxn>
                <a:cxn ang="0">
                  <a:pos x="126" y="55"/>
                </a:cxn>
                <a:cxn ang="0">
                  <a:pos x="0" y="17"/>
                </a:cxn>
              </a:cxnLst>
              <a:rect l="txL" t="txT" r="txR" b="txB"/>
              <a:pathLst>
                <a:path w="162" h="55">
                  <a:moveTo>
                    <a:pt x="0" y="17"/>
                  </a:moveTo>
                  <a:lnTo>
                    <a:pt x="0" y="17"/>
                  </a:lnTo>
                  <a:lnTo>
                    <a:pt x="1" y="17"/>
                  </a:lnTo>
                  <a:lnTo>
                    <a:pt x="2" y="17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10" y="15"/>
                  </a:lnTo>
                  <a:lnTo>
                    <a:pt x="14" y="14"/>
                  </a:lnTo>
                  <a:lnTo>
                    <a:pt x="17" y="13"/>
                  </a:lnTo>
                  <a:lnTo>
                    <a:pt x="21" y="12"/>
                  </a:lnTo>
                  <a:lnTo>
                    <a:pt x="24" y="11"/>
                  </a:lnTo>
                  <a:lnTo>
                    <a:pt x="28" y="10"/>
                  </a:lnTo>
                  <a:lnTo>
                    <a:pt x="31" y="8"/>
                  </a:lnTo>
                  <a:lnTo>
                    <a:pt x="35" y="6"/>
                  </a:lnTo>
                  <a:lnTo>
                    <a:pt x="37" y="5"/>
                  </a:lnTo>
                  <a:lnTo>
                    <a:pt x="40" y="3"/>
                  </a:lnTo>
                  <a:lnTo>
                    <a:pt x="43" y="0"/>
                  </a:lnTo>
                  <a:lnTo>
                    <a:pt x="162" y="28"/>
                  </a:lnTo>
                  <a:lnTo>
                    <a:pt x="161" y="29"/>
                  </a:lnTo>
                  <a:lnTo>
                    <a:pt x="159" y="31"/>
                  </a:lnTo>
                  <a:lnTo>
                    <a:pt x="158" y="32"/>
                  </a:lnTo>
                  <a:lnTo>
                    <a:pt x="157" y="33"/>
                  </a:lnTo>
                  <a:lnTo>
                    <a:pt x="155" y="35"/>
                  </a:lnTo>
                  <a:lnTo>
                    <a:pt x="152" y="36"/>
                  </a:lnTo>
                  <a:lnTo>
                    <a:pt x="150" y="39"/>
                  </a:lnTo>
                  <a:lnTo>
                    <a:pt x="147" y="41"/>
                  </a:lnTo>
                  <a:lnTo>
                    <a:pt x="144" y="43"/>
                  </a:lnTo>
                  <a:lnTo>
                    <a:pt x="141" y="46"/>
                  </a:lnTo>
                  <a:lnTo>
                    <a:pt x="137" y="48"/>
                  </a:lnTo>
                  <a:lnTo>
                    <a:pt x="135" y="50"/>
                  </a:lnTo>
                  <a:lnTo>
                    <a:pt x="131" y="52"/>
                  </a:lnTo>
                  <a:lnTo>
                    <a:pt x="128" y="53"/>
                  </a:lnTo>
                  <a:lnTo>
                    <a:pt x="126" y="55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99D8D8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04" name="Freeform 24"/>
            <p:cNvSpPr/>
            <p:nvPr/>
          </p:nvSpPr>
          <p:spPr>
            <a:xfrm>
              <a:off x="1285" y="1736"/>
              <a:ext cx="57" cy="26"/>
            </a:xfrm>
            <a:custGeom>
              <a:avLst/>
              <a:gdLst>
                <a:gd name="txL" fmla="*/ 0 w 57"/>
                <a:gd name="txT" fmla="*/ 0 h 26"/>
                <a:gd name="txR" fmla="*/ 57 w 57"/>
                <a:gd name="txB" fmla="*/ 26 h 26"/>
              </a:gdLst>
              <a:ahLst/>
              <a:cxnLst>
                <a:cxn ang="0">
                  <a:pos x="6" y="26"/>
                </a:cxn>
                <a:cxn ang="0">
                  <a:pos x="57" y="11"/>
                </a:cxn>
                <a:cxn ang="0">
                  <a:pos x="25" y="0"/>
                </a:cxn>
                <a:cxn ang="0">
                  <a:pos x="0" y="4"/>
                </a:cxn>
                <a:cxn ang="0">
                  <a:pos x="0" y="25"/>
                </a:cxn>
                <a:cxn ang="0">
                  <a:pos x="6" y="26"/>
                </a:cxn>
              </a:cxnLst>
              <a:rect l="txL" t="txT" r="txR" b="txB"/>
              <a:pathLst>
                <a:path w="57" h="26">
                  <a:moveTo>
                    <a:pt x="6" y="26"/>
                  </a:moveTo>
                  <a:lnTo>
                    <a:pt x="57" y="11"/>
                  </a:lnTo>
                  <a:lnTo>
                    <a:pt x="25" y="0"/>
                  </a:lnTo>
                  <a:lnTo>
                    <a:pt x="0" y="4"/>
                  </a:lnTo>
                  <a:lnTo>
                    <a:pt x="0" y="25"/>
                  </a:lnTo>
                  <a:lnTo>
                    <a:pt x="6" y="26"/>
                  </a:lnTo>
                  <a:close/>
                </a:path>
              </a:pathLst>
            </a:custGeom>
            <a:solidFill>
              <a:srgbClr val="001999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05" name="Freeform 25"/>
            <p:cNvSpPr/>
            <p:nvPr/>
          </p:nvSpPr>
          <p:spPr>
            <a:xfrm>
              <a:off x="1134" y="1627"/>
              <a:ext cx="32" cy="122"/>
            </a:xfrm>
            <a:custGeom>
              <a:avLst/>
              <a:gdLst>
                <a:gd name="txL" fmla="*/ 0 w 32"/>
                <a:gd name="txT" fmla="*/ 0 h 122"/>
                <a:gd name="txR" fmla="*/ 32 w 32"/>
                <a:gd name="txB" fmla="*/ 122 h 122"/>
              </a:gdLst>
              <a:ahLst/>
              <a:cxnLst>
                <a:cxn ang="0">
                  <a:pos x="32" y="2"/>
                </a:cxn>
                <a:cxn ang="0">
                  <a:pos x="32" y="2"/>
                </a:cxn>
                <a:cxn ang="0">
                  <a:pos x="31" y="2"/>
                </a:cxn>
                <a:cxn ang="0">
                  <a:pos x="31" y="2"/>
                </a:cxn>
                <a:cxn ang="0">
                  <a:pos x="29" y="1"/>
                </a:cxn>
                <a:cxn ang="0">
                  <a:pos x="27" y="1"/>
                </a:cxn>
                <a:cxn ang="0">
                  <a:pos x="26" y="1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6" y="2"/>
                </a:cxn>
                <a:cxn ang="0">
                  <a:pos x="4" y="3"/>
                </a:cxn>
                <a:cxn ang="0">
                  <a:pos x="0" y="5"/>
                </a:cxn>
                <a:cxn ang="0">
                  <a:pos x="0" y="122"/>
                </a:cxn>
                <a:cxn ang="0">
                  <a:pos x="1" y="122"/>
                </a:cxn>
                <a:cxn ang="0">
                  <a:pos x="1" y="122"/>
                </a:cxn>
                <a:cxn ang="0">
                  <a:pos x="3" y="122"/>
                </a:cxn>
                <a:cxn ang="0">
                  <a:pos x="4" y="122"/>
                </a:cxn>
                <a:cxn ang="0">
                  <a:pos x="5" y="122"/>
                </a:cxn>
                <a:cxn ang="0">
                  <a:pos x="7" y="121"/>
                </a:cxn>
                <a:cxn ang="0">
                  <a:pos x="8" y="121"/>
                </a:cxn>
                <a:cxn ang="0">
                  <a:pos x="11" y="121"/>
                </a:cxn>
                <a:cxn ang="0">
                  <a:pos x="13" y="120"/>
                </a:cxn>
                <a:cxn ang="0">
                  <a:pos x="15" y="119"/>
                </a:cxn>
                <a:cxn ang="0">
                  <a:pos x="18" y="119"/>
                </a:cxn>
                <a:cxn ang="0">
                  <a:pos x="21" y="118"/>
                </a:cxn>
                <a:cxn ang="0">
                  <a:pos x="24" y="115"/>
                </a:cxn>
                <a:cxn ang="0">
                  <a:pos x="26" y="114"/>
                </a:cxn>
                <a:cxn ang="0">
                  <a:pos x="29" y="113"/>
                </a:cxn>
                <a:cxn ang="0">
                  <a:pos x="32" y="111"/>
                </a:cxn>
                <a:cxn ang="0">
                  <a:pos x="32" y="2"/>
                </a:cxn>
              </a:cxnLst>
              <a:rect l="txL" t="txT" r="txR" b="txB"/>
              <a:pathLst>
                <a:path w="32" h="122">
                  <a:moveTo>
                    <a:pt x="32" y="2"/>
                  </a:moveTo>
                  <a:lnTo>
                    <a:pt x="32" y="2"/>
                  </a:lnTo>
                  <a:lnTo>
                    <a:pt x="31" y="2"/>
                  </a:lnTo>
                  <a:lnTo>
                    <a:pt x="29" y="1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3"/>
                  </a:lnTo>
                  <a:lnTo>
                    <a:pt x="0" y="5"/>
                  </a:lnTo>
                  <a:lnTo>
                    <a:pt x="0" y="122"/>
                  </a:lnTo>
                  <a:lnTo>
                    <a:pt x="1" y="122"/>
                  </a:lnTo>
                  <a:lnTo>
                    <a:pt x="3" y="122"/>
                  </a:lnTo>
                  <a:lnTo>
                    <a:pt x="4" y="122"/>
                  </a:lnTo>
                  <a:lnTo>
                    <a:pt x="5" y="122"/>
                  </a:lnTo>
                  <a:lnTo>
                    <a:pt x="7" y="121"/>
                  </a:lnTo>
                  <a:lnTo>
                    <a:pt x="8" y="121"/>
                  </a:lnTo>
                  <a:lnTo>
                    <a:pt x="11" y="121"/>
                  </a:lnTo>
                  <a:lnTo>
                    <a:pt x="13" y="120"/>
                  </a:lnTo>
                  <a:lnTo>
                    <a:pt x="15" y="119"/>
                  </a:lnTo>
                  <a:lnTo>
                    <a:pt x="18" y="119"/>
                  </a:lnTo>
                  <a:lnTo>
                    <a:pt x="21" y="118"/>
                  </a:lnTo>
                  <a:lnTo>
                    <a:pt x="24" y="115"/>
                  </a:lnTo>
                  <a:lnTo>
                    <a:pt x="26" y="114"/>
                  </a:lnTo>
                  <a:lnTo>
                    <a:pt x="29" y="113"/>
                  </a:lnTo>
                  <a:lnTo>
                    <a:pt x="32" y="111"/>
                  </a:lnTo>
                  <a:lnTo>
                    <a:pt x="32" y="2"/>
                  </a:lnTo>
                  <a:close/>
                </a:path>
              </a:pathLst>
            </a:custGeom>
            <a:solidFill>
              <a:srgbClr val="7FBFB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06" name="Freeform 26"/>
            <p:cNvSpPr/>
            <p:nvPr/>
          </p:nvSpPr>
          <p:spPr>
            <a:xfrm>
              <a:off x="1135" y="1628"/>
              <a:ext cx="27" cy="104"/>
            </a:xfrm>
            <a:custGeom>
              <a:avLst/>
              <a:gdLst>
                <a:gd name="txL" fmla="*/ 0 w 27"/>
                <a:gd name="txT" fmla="*/ 0 h 104"/>
                <a:gd name="txR" fmla="*/ 27 w 27"/>
                <a:gd name="txB" fmla="*/ 104 h 104"/>
              </a:gdLst>
              <a:ahLst/>
              <a:cxnLst>
                <a:cxn ang="0">
                  <a:pos x="27" y="2"/>
                </a:cxn>
                <a:cxn ang="0">
                  <a:pos x="27" y="2"/>
                </a:cxn>
                <a:cxn ang="0">
                  <a:pos x="26" y="2"/>
                </a:cxn>
                <a:cxn ang="0">
                  <a:pos x="26" y="1"/>
                </a:cxn>
                <a:cxn ang="0">
                  <a:pos x="25" y="1"/>
                </a:cxn>
                <a:cxn ang="0">
                  <a:pos x="24" y="1"/>
                </a:cxn>
                <a:cxn ang="0">
                  <a:pos x="23" y="0"/>
                </a:cxn>
                <a:cxn ang="0">
                  <a:pos x="20" y="0"/>
                </a:cxn>
                <a:cxn ang="0">
                  <a:pos x="19" y="0"/>
                </a:cxn>
                <a:cxn ang="0">
                  <a:pos x="17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5" y="2"/>
                </a:cxn>
                <a:cxn ang="0">
                  <a:pos x="3" y="3"/>
                </a:cxn>
                <a:cxn ang="0">
                  <a:pos x="0" y="4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2" y="104"/>
                </a:cxn>
                <a:cxn ang="0">
                  <a:pos x="2" y="103"/>
                </a:cxn>
                <a:cxn ang="0">
                  <a:pos x="3" y="103"/>
                </a:cxn>
                <a:cxn ang="0">
                  <a:pos x="4" y="103"/>
                </a:cxn>
                <a:cxn ang="0">
                  <a:pos x="6" y="103"/>
                </a:cxn>
                <a:cxn ang="0">
                  <a:pos x="7" y="103"/>
                </a:cxn>
                <a:cxn ang="0">
                  <a:pos x="10" y="101"/>
                </a:cxn>
                <a:cxn ang="0">
                  <a:pos x="11" y="101"/>
                </a:cxn>
                <a:cxn ang="0">
                  <a:pos x="13" y="100"/>
                </a:cxn>
                <a:cxn ang="0">
                  <a:pos x="16" y="99"/>
                </a:cxn>
                <a:cxn ang="0">
                  <a:pos x="18" y="99"/>
                </a:cxn>
                <a:cxn ang="0">
                  <a:pos x="20" y="98"/>
                </a:cxn>
                <a:cxn ang="0">
                  <a:pos x="23" y="97"/>
                </a:cxn>
                <a:cxn ang="0">
                  <a:pos x="25" y="94"/>
                </a:cxn>
                <a:cxn ang="0">
                  <a:pos x="27" y="93"/>
                </a:cxn>
                <a:cxn ang="0">
                  <a:pos x="27" y="2"/>
                </a:cxn>
              </a:cxnLst>
              <a:rect l="txL" t="txT" r="txR" b="txB"/>
              <a:pathLst>
                <a:path w="27" h="104">
                  <a:moveTo>
                    <a:pt x="27" y="2"/>
                  </a:moveTo>
                  <a:lnTo>
                    <a:pt x="27" y="2"/>
                  </a:lnTo>
                  <a:lnTo>
                    <a:pt x="26" y="2"/>
                  </a:lnTo>
                  <a:lnTo>
                    <a:pt x="26" y="1"/>
                  </a:lnTo>
                  <a:lnTo>
                    <a:pt x="25" y="1"/>
                  </a:lnTo>
                  <a:lnTo>
                    <a:pt x="24" y="1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9" y="1"/>
                  </a:lnTo>
                  <a:lnTo>
                    <a:pt x="5" y="2"/>
                  </a:lnTo>
                  <a:lnTo>
                    <a:pt x="3" y="3"/>
                  </a:lnTo>
                  <a:lnTo>
                    <a:pt x="0" y="4"/>
                  </a:lnTo>
                  <a:lnTo>
                    <a:pt x="0" y="104"/>
                  </a:lnTo>
                  <a:lnTo>
                    <a:pt x="2" y="104"/>
                  </a:lnTo>
                  <a:lnTo>
                    <a:pt x="2" y="103"/>
                  </a:lnTo>
                  <a:lnTo>
                    <a:pt x="3" y="103"/>
                  </a:lnTo>
                  <a:lnTo>
                    <a:pt x="4" y="103"/>
                  </a:lnTo>
                  <a:lnTo>
                    <a:pt x="6" y="103"/>
                  </a:lnTo>
                  <a:lnTo>
                    <a:pt x="7" y="103"/>
                  </a:lnTo>
                  <a:lnTo>
                    <a:pt x="10" y="101"/>
                  </a:lnTo>
                  <a:lnTo>
                    <a:pt x="11" y="101"/>
                  </a:lnTo>
                  <a:lnTo>
                    <a:pt x="13" y="100"/>
                  </a:lnTo>
                  <a:lnTo>
                    <a:pt x="16" y="99"/>
                  </a:lnTo>
                  <a:lnTo>
                    <a:pt x="18" y="99"/>
                  </a:lnTo>
                  <a:lnTo>
                    <a:pt x="20" y="98"/>
                  </a:lnTo>
                  <a:lnTo>
                    <a:pt x="23" y="97"/>
                  </a:lnTo>
                  <a:lnTo>
                    <a:pt x="25" y="94"/>
                  </a:lnTo>
                  <a:lnTo>
                    <a:pt x="27" y="93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93CCCC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07" name="Freeform 27"/>
            <p:cNvSpPr/>
            <p:nvPr/>
          </p:nvSpPr>
          <p:spPr>
            <a:xfrm>
              <a:off x="1137" y="1629"/>
              <a:ext cx="22" cy="84"/>
            </a:xfrm>
            <a:custGeom>
              <a:avLst/>
              <a:gdLst>
                <a:gd name="txL" fmla="*/ 0 w 22"/>
                <a:gd name="txT" fmla="*/ 0 h 84"/>
                <a:gd name="txR" fmla="*/ 22 w 22"/>
                <a:gd name="txB" fmla="*/ 84 h 84"/>
              </a:gdLst>
              <a:ahLst/>
              <a:cxnLst>
                <a:cxn ang="0">
                  <a:pos x="22" y="1"/>
                </a:cxn>
                <a:cxn ang="0">
                  <a:pos x="22" y="1"/>
                </a:cxn>
                <a:cxn ang="0">
                  <a:pos x="21" y="1"/>
                </a:cxn>
                <a:cxn ang="0">
                  <a:pos x="21" y="1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1" y="84"/>
                </a:cxn>
                <a:cxn ang="0">
                  <a:pos x="2" y="84"/>
                </a:cxn>
                <a:cxn ang="0">
                  <a:pos x="3" y="84"/>
                </a:cxn>
                <a:cxn ang="0">
                  <a:pos x="4" y="83"/>
                </a:cxn>
                <a:cxn ang="0">
                  <a:pos x="5" y="83"/>
                </a:cxn>
                <a:cxn ang="0">
                  <a:pos x="7" y="83"/>
                </a:cxn>
                <a:cxn ang="0">
                  <a:pos x="9" y="82"/>
                </a:cxn>
                <a:cxn ang="0">
                  <a:pos x="10" y="82"/>
                </a:cxn>
                <a:cxn ang="0">
                  <a:pos x="12" y="81"/>
                </a:cxn>
                <a:cxn ang="0">
                  <a:pos x="14" y="81"/>
                </a:cxn>
                <a:cxn ang="0">
                  <a:pos x="16" y="79"/>
                </a:cxn>
                <a:cxn ang="0">
                  <a:pos x="18" y="78"/>
                </a:cxn>
                <a:cxn ang="0">
                  <a:pos x="19" y="77"/>
                </a:cxn>
                <a:cxn ang="0">
                  <a:pos x="22" y="76"/>
                </a:cxn>
                <a:cxn ang="0">
                  <a:pos x="22" y="1"/>
                </a:cxn>
              </a:cxnLst>
              <a:rect l="txL" t="txT" r="txR" b="txB"/>
              <a:pathLst>
                <a:path w="22" h="84">
                  <a:moveTo>
                    <a:pt x="22" y="1"/>
                  </a:moveTo>
                  <a:lnTo>
                    <a:pt x="22" y="1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84"/>
                  </a:lnTo>
                  <a:lnTo>
                    <a:pt x="1" y="84"/>
                  </a:lnTo>
                  <a:lnTo>
                    <a:pt x="2" y="84"/>
                  </a:lnTo>
                  <a:lnTo>
                    <a:pt x="3" y="84"/>
                  </a:lnTo>
                  <a:lnTo>
                    <a:pt x="4" y="83"/>
                  </a:lnTo>
                  <a:lnTo>
                    <a:pt x="5" y="83"/>
                  </a:lnTo>
                  <a:lnTo>
                    <a:pt x="7" y="83"/>
                  </a:lnTo>
                  <a:lnTo>
                    <a:pt x="9" y="82"/>
                  </a:lnTo>
                  <a:lnTo>
                    <a:pt x="10" y="82"/>
                  </a:lnTo>
                  <a:lnTo>
                    <a:pt x="12" y="81"/>
                  </a:lnTo>
                  <a:lnTo>
                    <a:pt x="14" y="81"/>
                  </a:lnTo>
                  <a:lnTo>
                    <a:pt x="16" y="79"/>
                  </a:lnTo>
                  <a:lnTo>
                    <a:pt x="18" y="78"/>
                  </a:lnTo>
                  <a:lnTo>
                    <a:pt x="19" y="77"/>
                  </a:lnTo>
                  <a:lnTo>
                    <a:pt x="22" y="76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A8D8D8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08" name="Freeform 28"/>
            <p:cNvSpPr/>
            <p:nvPr/>
          </p:nvSpPr>
          <p:spPr>
            <a:xfrm>
              <a:off x="1138" y="1629"/>
              <a:ext cx="17" cy="65"/>
            </a:xfrm>
            <a:custGeom>
              <a:avLst/>
              <a:gdLst>
                <a:gd name="txL" fmla="*/ 0 w 17"/>
                <a:gd name="txT" fmla="*/ 0 h 65"/>
                <a:gd name="txR" fmla="*/ 17 w 17"/>
                <a:gd name="txB" fmla="*/ 65 h 65"/>
              </a:gdLst>
              <a:ahLst/>
              <a:cxnLst>
                <a:cxn ang="0">
                  <a:pos x="17" y="2"/>
                </a:cxn>
                <a:cxn ang="0">
                  <a:pos x="17" y="2"/>
                </a:cxn>
                <a:cxn ang="0">
                  <a:pos x="16" y="1"/>
                </a:cxn>
                <a:cxn ang="0">
                  <a:pos x="14" y="1"/>
                </a:cxn>
                <a:cxn ang="0">
                  <a:pos x="11" y="1"/>
                </a:cxn>
                <a:cxn ang="0">
                  <a:pos x="9" y="0"/>
                </a:cxn>
                <a:cxn ang="0">
                  <a:pos x="6" y="1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65"/>
                </a:cxn>
                <a:cxn ang="0">
                  <a:pos x="0" y="65"/>
                </a:cxn>
                <a:cxn ang="0">
                  <a:pos x="1" y="65"/>
                </a:cxn>
                <a:cxn ang="0">
                  <a:pos x="3" y="65"/>
                </a:cxn>
                <a:cxn ang="0">
                  <a:pos x="6" y="64"/>
                </a:cxn>
                <a:cxn ang="0">
                  <a:pos x="8" y="64"/>
                </a:cxn>
                <a:cxn ang="0">
                  <a:pos x="11" y="63"/>
                </a:cxn>
                <a:cxn ang="0">
                  <a:pos x="14" y="61"/>
                </a:cxn>
                <a:cxn ang="0">
                  <a:pos x="17" y="58"/>
                </a:cxn>
                <a:cxn ang="0">
                  <a:pos x="17" y="2"/>
                </a:cxn>
              </a:cxnLst>
              <a:rect l="txL" t="txT" r="txR" b="txB"/>
              <a:pathLst>
                <a:path w="17" h="65">
                  <a:moveTo>
                    <a:pt x="17" y="2"/>
                  </a:moveTo>
                  <a:lnTo>
                    <a:pt x="17" y="2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1" y="1"/>
                  </a:lnTo>
                  <a:lnTo>
                    <a:pt x="9" y="0"/>
                  </a:lnTo>
                  <a:lnTo>
                    <a:pt x="6" y="1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65"/>
                  </a:lnTo>
                  <a:lnTo>
                    <a:pt x="1" y="65"/>
                  </a:lnTo>
                  <a:lnTo>
                    <a:pt x="3" y="65"/>
                  </a:lnTo>
                  <a:lnTo>
                    <a:pt x="6" y="64"/>
                  </a:lnTo>
                  <a:lnTo>
                    <a:pt x="8" y="64"/>
                  </a:lnTo>
                  <a:lnTo>
                    <a:pt x="11" y="63"/>
                  </a:lnTo>
                  <a:lnTo>
                    <a:pt x="14" y="61"/>
                  </a:lnTo>
                  <a:lnTo>
                    <a:pt x="17" y="58"/>
                  </a:lnTo>
                  <a:lnTo>
                    <a:pt x="17" y="2"/>
                  </a:lnTo>
                  <a:close/>
                </a:path>
              </a:pathLst>
            </a:custGeom>
            <a:solidFill>
              <a:srgbClr val="BCE5E5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09" name="Freeform 29"/>
            <p:cNvSpPr/>
            <p:nvPr/>
          </p:nvSpPr>
          <p:spPr>
            <a:xfrm>
              <a:off x="1138" y="1630"/>
              <a:ext cx="14" cy="47"/>
            </a:xfrm>
            <a:custGeom>
              <a:avLst/>
              <a:gdLst>
                <a:gd name="txL" fmla="*/ 0 w 14"/>
                <a:gd name="txT" fmla="*/ 0 h 47"/>
                <a:gd name="txR" fmla="*/ 14 w 14"/>
                <a:gd name="txB" fmla="*/ 47 h 47"/>
              </a:gdLst>
              <a:ahLst/>
              <a:cxnLst>
                <a:cxn ang="0">
                  <a:pos x="14" y="1"/>
                </a:cxn>
                <a:cxn ang="0">
                  <a:pos x="14" y="1"/>
                </a:cxn>
                <a:cxn ang="0">
                  <a:pos x="13" y="1"/>
                </a:cxn>
                <a:cxn ang="0">
                  <a:pos x="11" y="1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1"/>
                </a:cxn>
                <a:cxn ang="0">
                  <a:pos x="2" y="1"/>
                </a:cxn>
                <a:cxn ang="0">
                  <a:pos x="0" y="4"/>
                </a:cxn>
                <a:cxn ang="0">
                  <a:pos x="0" y="47"/>
                </a:cxn>
                <a:cxn ang="0">
                  <a:pos x="1" y="47"/>
                </a:cxn>
                <a:cxn ang="0">
                  <a:pos x="1" y="46"/>
                </a:cxn>
                <a:cxn ang="0">
                  <a:pos x="3" y="46"/>
                </a:cxn>
                <a:cxn ang="0">
                  <a:pos x="4" y="46"/>
                </a:cxn>
                <a:cxn ang="0">
                  <a:pos x="7" y="44"/>
                </a:cxn>
                <a:cxn ang="0">
                  <a:pos x="9" y="44"/>
                </a:cxn>
                <a:cxn ang="0">
                  <a:pos x="11" y="43"/>
                </a:cxn>
                <a:cxn ang="0">
                  <a:pos x="14" y="41"/>
                </a:cxn>
                <a:cxn ang="0">
                  <a:pos x="14" y="1"/>
                </a:cxn>
              </a:cxnLst>
              <a:rect l="txL" t="txT" r="txR" b="txB"/>
              <a:pathLst>
                <a:path w="14" h="47">
                  <a:moveTo>
                    <a:pt x="14" y="1"/>
                  </a:moveTo>
                  <a:lnTo>
                    <a:pt x="14" y="1"/>
                  </a:lnTo>
                  <a:lnTo>
                    <a:pt x="13" y="1"/>
                  </a:lnTo>
                  <a:lnTo>
                    <a:pt x="11" y="1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1"/>
                  </a:lnTo>
                  <a:lnTo>
                    <a:pt x="2" y="1"/>
                  </a:lnTo>
                  <a:lnTo>
                    <a:pt x="0" y="4"/>
                  </a:lnTo>
                  <a:lnTo>
                    <a:pt x="0" y="47"/>
                  </a:lnTo>
                  <a:lnTo>
                    <a:pt x="1" y="47"/>
                  </a:lnTo>
                  <a:lnTo>
                    <a:pt x="1" y="46"/>
                  </a:lnTo>
                  <a:lnTo>
                    <a:pt x="3" y="46"/>
                  </a:lnTo>
                  <a:lnTo>
                    <a:pt x="4" y="46"/>
                  </a:lnTo>
                  <a:lnTo>
                    <a:pt x="7" y="44"/>
                  </a:lnTo>
                  <a:lnTo>
                    <a:pt x="9" y="44"/>
                  </a:lnTo>
                  <a:lnTo>
                    <a:pt x="11" y="43"/>
                  </a:lnTo>
                  <a:lnTo>
                    <a:pt x="14" y="41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D1F2F2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10" name="Freeform 30"/>
            <p:cNvSpPr/>
            <p:nvPr/>
          </p:nvSpPr>
          <p:spPr>
            <a:xfrm>
              <a:off x="1139" y="1631"/>
              <a:ext cx="9" cy="27"/>
            </a:xfrm>
            <a:custGeom>
              <a:avLst/>
              <a:gdLst>
                <a:gd name="txL" fmla="*/ 0 w 9"/>
                <a:gd name="txT" fmla="*/ 0 h 27"/>
                <a:gd name="txR" fmla="*/ 9 w 9"/>
                <a:gd name="txB" fmla="*/ 27 h 27"/>
              </a:gdLst>
              <a:ahLst/>
              <a:cxnLst>
                <a:cxn ang="0">
                  <a:pos x="9" y="1"/>
                </a:cxn>
                <a:cxn ang="0">
                  <a:pos x="9" y="1"/>
                </a:cxn>
                <a:cxn ang="0">
                  <a:pos x="8" y="1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27"/>
                </a:cxn>
                <a:cxn ang="0">
                  <a:pos x="0" y="27"/>
                </a:cxn>
                <a:cxn ang="0">
                  <a:pos x="1" y="27"/>
                </a:cxn>
                <a:cxn ang="0">
                  <a:pos x="2" y="27"/>
                </a:cxn>
                <a:cxn ang="0">
                  <a:pos x="3" y="27"/>
                </a:cxn>
                <a:cxn ang="0">
                  <a:pos x="5" y="26"/>
                </a:cxn>
                <a:cxn ang="0">
                  <a:pos x="6" y="26"/>
                </a:cxn>
                <a:cxn ang="0">
                  <a:pos x="8" y="25"/>
                </a:cxn>
                <a:cxn ang="0">
                  <a:pos x="9" y="24"/>
                </a:cxn>
                <a:cxn ang="0">
                  <a:pos x="9" y="1"/>
                </a:cxn>
              </a:cxnLst>
              <a:rect l="txL" t="txT" r="txR" b="txB"/>
              <a:pathLst>
                <a:path w="9" h="27">
                  <a:moveTo>
                    <a:pt x="9" y="1"/>
                  </a:moveTo>
                  <a:lnTo>
                    <a:pt x="9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27"/>
                  </a:lnTo>
                  <a:lnTo>
                    <a:pt x="1" y="27"/>
                  </a:lnTo>
                  <a:lnTo>
                    <a:pt x="2" y="27"/>
                  </a:lnTo>
                  <a:lnTo>
                    <a:pt x="3" y="27"/>
                  </a:lnTo>
                  <a:lnTo>
                    <a:pt x="5" y="26"/>
                  </a:lnTo>
                  <a:lnTo>
                    <a:pt x="6" y="26"/>
                  </a:lnTo>
                  <a:lnTo>
                    <a:pt x="8" y="25"/>
                  </a:lnTo>
                  <a:lnTo>
                    <a:pt x="9" y="2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E5FF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11" name="Freeform 31"/>
            <p:cNvSpPr/>
            <p:nvPr/>
          </p:nvSpPr>
          <p:spPr>
            <a:xfrm>
              <a:off x="1250" y="1708"/>
              <a:ext cx="14" cy="13"/>
            </a:xfrm>
            <a:custGeom>
              <a:avLst/>
              <a:gdLst>
                <a:gd name="txL" fmla="*/ 0 w 14"/>
                <a:gd name="txT" fmla="*/ 0 h 13"/>
                <a:gd name="txR" fmla="*/ 14 w 14"/>
                <a:gd name="txB" fmla="*/ 13 h 13"/>
              </a:gdLst>
              <a:ahLst/>
              <a:cxnLst>
                <a:cxn ang="0">
                  <a:pos x="7" y="13"/>
                </a:cxn>
                <a:cxn ang="0">
                  <a:pos x="8" y="13"/>
                </a:cxn>
                <a:cxn ang="0">
                  <a:pos x="9" y="13"/>
                </a:cxn>
                <a:cxn ang="0">
                  <a:pos x="10" y="12"/>
                </a:cxn>
                <a:cxn ang="0">
                  <a:pos x="11" y="11"/>
                </a:cxn>
                <a:cxn ang="0">
                  <a:pos x="13" y="11"/>
                </a:cxn>
                <a:cxn ang="0">
                  <a:pos x="13" y="10"/>
                </a:cxn>
                <a:cxn ang="0">
                  <a:pos x="14" y="7"/>
                </a:cxn>
                <a:cxn ang="0">
                  <a:pos x="14" y="6"/>
                </a:cxn>
                <a:cxn ang="0">
                  <a:pos x="14" y="5"/>
                </a:cxn>
                <a:cxn ang="0">
                  <a:pos x="13" y="4"/>
                </a:cxn>
                <a:cxn ang="0">
                  <a:pos x="13" y="3"/>
                </a:cxn>
                <a:cxn ang="0">
                  <a:pos x="11" y="2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7"/>
                </a:cxn>
                <a:cxn ang="0">
                  <a:pos x="1" y="10"/>
                </a:cxn>
                <a:cxn ang="0">
                  <a:pos x="1" y="11"/>
                </a:cxn>
                <a:cxn ang="0">
                  <a:pos x="2" y="11"/>
                </a:cxn>
                <a:cxn ang="0">
                  <a:pos x="3" y="12"/>
                </a:cxn>
                <a:cxn ang="0">
                  <a:pos x="4" y="13"/>
                </a:cxn>
                <a:cxn ang="0">
                  <a:pos x="6" y="13"/>
                </a:cxn>
                <a:cxn ang="0">
                  <a:pos x="7" y="13"/>
                </a:cxn>
              </a:cxnLst>
              <a:rect l="txL" t="txT" r="txR" b="txB"/>
              <a:pathLst>
                <a:path w="14" h="13">
                  <a:moveTo>
                    <a:pt x="7" y="13"/>
                  </a:moveTo>
                  <a:lnTo>
                    <a:pt x="8" y="13"/>
                  </a:lnTo>
                  <a:lnTo>
                    <a:pt x="9" y="13"/>
                  </a:lnTo>
                  <a:lnTo>
                    <a:pt x="10" y="12"/>
                  </a:lnTo>
                  <a:lnTo>
                    <a:pt x="11" y="11"/>
                  </a:lnTo>
                  <a:lnTo>
                    <a:pt x="13" y="11"/>
                  </a:lnTo>
                  <a:lnTo>
                    <a:pt x="13" y="10"/>
                  </a:lnTo>
                  <a:lnTo>
                    <a:pt x="14" y="7"/>
                  </a:lnTo>
                  <a:lnTo>
                    <a:pt x="14" y="6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3"/>
                  </a:lnTo>
                  <a:lnTo>
                    <a:pt x="11" y="2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1" y="10"/>
                  </a:lnTo>
                  <a:lnTo>
                    <a:pt x="1" y="11"/>
                  </a:lnTo>
                  <a:lnTo>
                    <a:pt x="2" y="11"/>
                  </a:lnTo>
                  <a:lnTo>
                    <a:pt x="3" y="12"/>
                  </a:lnTo>
                  <a:lnTo>
                    <a:pt x="4" y="13"/>
                  </a:lnTo>
                  <a:lnTo>
                    <a:pt x="6" y="13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12" name="Freeform 32"/>
            <p:cNvSpPr/>
            <p:nvPr/>
          </p:nvSpPr>
          <p:spPr>
            <a:xfrm>
              <a:off x="1209" y="1708"/>
              <a:ext cx="7" cy="7"/>
            </a:xfrm>
            <a:custGeom>
              <a:avLst/>
              <a:gdLst>
                <a:gd name="txL" fmla="*/ 0 w 7"/>
                <a:gd name="txT" fmla="*/ 0 h 7"/>
                <a:gd name="txR" fmla="*/ 7 w 7"/>
                <a:gd name="txB" fmla="*/ 7 h 7"/>
              </a:gdLst>
              <a:ahLst/>
              <a:cxnLst>
                <a:cxn ang="0">
                  <a:pos x="3" y="7"/>
                </a:cxn>
                <a:cxn ang="0">
                  <a:pos x="5" y="6"/>
                </a:cxn>
                <a:cxn ang="0">
                  <a:pos x="6" y="6"/>
                </a:cxn>
                <a:cxn ang="0">
                  <a:pos x="6" y="5"/>
                </a:cxn>
                <a:cxn ang="0">
                  <a:pos x="7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1" y="6"/>
                </a:cxn>
                <a:cxn ang="0">
                  <a:pos x="2" y="6"/>
                </a:cxn>
                <a:cxn ang="0">
                  <a:pos x="3" y="7"/>
                </a:cxn>
              </a:cxnLst>
              <a:rect l="txL" t="txT" r="txR" b="txB"/>
              <a:pathLst>
                <a:path w="7" h="7">
                  <a:moveTo>
                    <a:pt x="3" y="7"/>
                  </a:moveTo>
                  <a:lnTo>
                    <a:pt x="5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7" y="4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13" name="Freeform 33"/>
            <p:cNvSpPr/>
            <p:nvPr/>
          </p:nvSpPr>
          <p:spPr>
            <a:xfrm>
              <a:off x="1221" y="1708"/>
              <a:ext cx="5" cy="7"/>
            </a:xfrm>
            <a:custGeom>
              <a:avLst/>
              <a:gdLst>
                <a:gd name="txL" fmla="*/ 0 w 5"/>
                <a:gd name="txT" fmla="*/ 0 h 7"/>
                <a:gd name="txR" fmla="*/ 5 w 5"/>
                <a:gd name="txB" fmla="*/ 7 h 7"/>
              </a:gdLst>
              <a:ahLst/>
              <a:cxnLst>
                <a:cxn ang="0">
                  <a:pos x="3" y="7"/>
                </a:cxn>
                <a:cxn ang="0">
                  <a:pos x="4" y="7"/>
                </a:cxn>
                <a:cxn ang="0">
                  <a:pos x="5" y="6"/>
                </a:cxn>
                <a:cxn ang="0">
                  <a:pos x="5" y="5"/>
                </a:cxn>
                <a:cxn ang="0">
                  <a:pos x="5" y="4"/>
                </a:cxn>
                <a:cxn ang="0">
                  <a:pos x="5" y="3"/>
                </a:cxn>
                <a:cxn ang="0">
                  <a:pos x="5" y="2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1" y="6"/>
                </a:cxn>
                <a:cxn ang="0">
                  <a:pos x="2" y="7"/>
                </a:cxn>
                <a:cxn ang="0">
                  <a:pos x="3" y="7"/>
                </a:cxn>
              </a:cxnLst>
              <a:rect l="txL" t="txT" r="txR" b="txB"/>
              <a:pathLst>
                <a:path w="5" h="7">
                  <a:moveTo>
                    <a:pt x="3" y="7"/>
                  </a:moveTo>
                  <a:lnTo>
                    <a:pt x="4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2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14" name="Freeform 34"/>
            <p:cNvSpPr/>
            <p:nvPr/>
          </p:nvSpPr>
          <p:spPr>
            <a:xfrm>
              <a:off x="1175" y="1616"/>
              <a:ext cx="19" cy="92"/>
            </a:xfrm>
            <a:custGeom>
              <a:avLst/>
              <a:gdLst>
                <a:gd name="txL" fmla="*/ 0 w 19"/>
                <a:gd name="txT" fmla="*/ 0 h 92"/>
                <a:gd name="txR" fmla="*/ 19 w 19"/>
                <a:gd name="txB" fmla="*/ 92 h 92"/>
              </a:gdLst>
              <a:ahLst/>
              <a:cxnLst>
                <a:cxn ang="0">
                  <a:pos x="6" y="1"/>
                </a:cxn>
                <a:cxn ang="0">
                  <a:pos x="6" y="4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1" y="28"/>
                </a:cxn>
                <a:cxn ang="0">
                  <a:pos x="0" y="41"/>
                </a:cxn>
                <a:cxn ang="0">
                  <a:pos x="0" y="56"/>
                </a:cxn>
                <a:cxn ang="0">
                  <a:pos x="1" y="74"/>
                </a:cxn>
                <a:cxn ang="0">
                  <a:pos x="5" y="92"/>
                </a:cxn>
                <a:cxn ang="0">
                  <a:pos x="19" y="91"/>
                </a:cxn>
                <a:cxn ang="0">
                  <a:pos x="18" y="89"/>
                </a:cxn>
                <a:cxn ang="0">
                  <a:pos x="16" y="81"/>
                </a:cxn>
                <a:cxn ang="0">
                  <a:pos x="15" y="70"/>
                </a:cxn>
                <a:cxn ang="0">
                  <a:pos x="14" y="56"/>
                </a:cxn>
                <a:cxn ang="0">
                  <a:pos x="13" y="42"/>
                </a:cxn>
                <a:cxn ang="0">
                  <a:pos x="13" y="27"/>
                </a:cxn>
                <a:cxn ang="0">
                  <a:pos x="15" y="13"/>
                </a:cxn>
                <a:cxn ang="0">
                  <a:pos x="19" y="1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1" y="0"/>
                </a:cxn>
                <a:cxn ang="0">
                  <a:pos x="6" y="1"/>
                </a:cxn>
              </a:cxnLst>
              <a:rect l="txL" t="txT" r="txR" b="txB"/>
              <a:pathLst>
                <a:path w="19" h="92">
                  <a:moveTo>
                    <a:pt x="6" y="1"/>
                  </a:moveTo>
                  <a:lnTo>
                    <a:pt x="6" y="4"/>
                  </a:lnTo>
                  <a:lnTo>
                    <a:pt x="4" y="8"/>
                  </a:lnTo>
                  <a:lnTo>
                    <a:pt x="2" y="16"/>
                  </a:lnTo>
                  <a:lnTo>
                    <a:pt x="1" y="28"/>
                  </a:lnTo>
                  <a:lnTo>
                    <a:pt x="0" y="41"/>
                  </a:lnTo>
                  <a:lnTo>
                    <a:pt x="0" y="56"/>
                  </a:lnTo>
                  <a:lnTo>
                    <a:pt x="1" y="74"/>
                  </a:lnTo>
                  <a:lnTo>
                    <a:pt x="5" y="92"/>
                  </a:lnTo>
                  <a:lnTo>
                    <a:pt x="19" y="91"/>
                  </a:lnTo>
                  <a:lnTo>
                    <a:pt x="18" y="89"/>
                  </a:lnTo>
                  <a:lnTo>
                    <a:pt x="16" y="81"/>
                  </a:lnTo>
                  <a:lnTo>
                    <a:pt x="15" y="70"/>
                  </a:lnTo>
                  <a:lnTo>
                    <a:pt x="14" y="56"/>
                  </a:lnTo>
                  <a:lnTo>
                    <a:pt x="13" y="42"/>
                  </a:lnTo>
                  <a:lnTo>
                    <a:pt x="13" y="27"/>
                  </a:lnTo>
                  <a:lnTo>
                    <a:pt x="15" y="13"/>
                  </a:lnTo>
                  <a:lnTo>
                    <a:pt x="19" y="1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3F9E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15" name="Freeform 35"/>
            <p:cNvSpPr/>
            <p:nvPr/>
          </p:nvSpPr>
          <p:spPr>
            <a:xfrm>
              <a:off x="1273" y="1604"/>
              <a:ext cx="27" cy="103"/>
            </a:xfrm>
            <a:custGeom>
              <a:avLst/>
              <a:gdLst>
                <a:gd name="txL" fmla="*/ 0 w 27"/>
                <a:gd name="txT" fmla="*/ 0 h 103"/>
                <a:gd name="txR" fmla="*/ 27 w 27"/>
                <a:gd name="txB" fmla="*/ 103 h 103"/>
              </a:gdLst>
              <a:ahLst/>
              <a:cxnLst>
                <a:cxn ang="0">
                  <a:pos x="27" y="0"/>
                </a:cxn>
                <a:cxn ang="0">
                  <a:pos x="26" y="2"/>
                </a:cxn>
                <a:cxn ang="0">
                  <a:pos x="25" y="4"/>
                </a:cxn>
                <a:cxn ang="0">
                  <a:pos x="22" y="10"/>
                </a:cxn>
                <a:cxn ang="0">
                  <a:pos x="20" y="18"/>
                </a:cxn>
                <a:cxn ang="0">
                  <a:pos x="18" y="32"/>
                </a:cxn>
                <a:cxn ang="0">
                  <a:pos x="16" y="49"/>
                </a:cxn>
                <a:cxn ang="0">
                  <a:pos x="18" y="73"/>
                </a:cxn>
                <a:cxn ang="0">
                  <a:pos x="20" y="103"/>
                </a:cxn>
                <a:cxn ang="0">
                  <a:pos x="5" y="103"/>
                </a:cxn>
                <a:cxn ang="0">
                  <a:pos x="5" y="101"/>
                </a:cxn>
                <a:cxn ang="0">
                  <a:pos x="4" y="92"/>
                </a:cxn>
                <a:cxn ang="0">
                  <a:pos x="2" y="80"/>
                </a:cxn>
                <a:cxn ang="0">
                  <a:pos x="1" y="65"/>
                </a:cxn>
                <a:cxn ang="0">
                  <a:pos x="0" y="47"/>
                </a:cxn>
                <a:cxn ang="0">
                  <a:pos x="1" y="31"/>
                </a:cxn>
                <a:cxn ang="0">
                  <a:pos x="4" y="14"/>
                </a:cxn>
                <a:cxn ang="0">
                  <a:pos x="9" y="0"/>
                </a:cxn>
                <a:cxn ang="0">
                  <a:pos x="27" y="0"/>
                </a:cxn>
              </a:cxnLst>
              <a:rect l="txL" t="txT" r="txR" b="txB"/>
              <a:pathLst>
                <a:path w="27" h="103">
                  <a:moveTo>
                    <a:pt x="27" y="0"/>
                  </a:moveTo>
                  <a:lnTo>
                    <a:pt x="26" y="2"/>
                  </a:lnTo>
                  <a:lnTo>
                    <a:pt x="25" y="4"/>
                  </a:lnTo>
                  <a:lnTo>
                    <a:pt x="22" y="10"/>
                  </a:lnTo>
                  <a:lnTo>
                    <a:pt x="20" y="18"/>
                  </a:lnTo>
                  <a:lnTo>
                    <a:pt x="18" y="32"/>
                  </a:lnTo>
                  <a:lnTo>
                    <a:pt x="16" y="49"/>
                  </a:lnTo>
                  <a:lnTo>
                    <a:pt x="18" y="73"/>
                  </a:lnTo>
                  <a:lnTo>
                    <a:pt x="20" y="103"/>
                  </a:lnTo>
                  <a:lnTo>
                    <a:pt x="5" y="103"/>
                  </a:lnTo>
                  <a:lnTo>
                    <a:pt x="5" y="101"/>
                  </a:lnTo>
                  <a:lnTo>
                    <a:pt x="4" y="92"/>
                  </a:lnTo>
                  <a:lnTo>
                    <a:pt x="2" y="80"/>
                  </a:lnTo>
                  <a:lnTo>
                    <a:pt x="1" y="65"/>
                  </a:lnTo>
                  <a:lnTo>
                    <a:pt x="0" y="47"/>
                  </a:lnTo>
                  <a:lnTo>
                    <a:pt x="1" y="31"/>
                  </a:lnTo>
                  <a:lnTo>
                    <a:pt x="4" y="14"/>
                  </a:lnTo>
                  <a:lnTo>
                    <a:pt x="9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3F9E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16" name="Freeform 36"/>
            <p:cNvSpPr/>
            <p:nvPr/>
          </p:nvSpPr>
          <p:spPr>
            <a:xfrm>
              <a:off x="1175" y="1621"/>
              <a:ext cx="18" cy="80"/>
            </a:xfrm>
            <a:custGeom>
              <a:avLst/>
              <a:gdLst>
                <a:gd name="txL" fmla="*/ 0 w 18"/>
                <a:gd name="txT" fmla="*/ 0 h 80"/>
                <a:gd name="txR" fmla="*/ 18 w 18"/>
                <a:gd name="txB" fmla="*/ 80 h 80"/>
              </a:gdLst>
              <a:ahLst/>
              <a:cxnLst>
                <a:cxn ang="0">
                  <a:pos x="6" y="2"/>
                </a:cxn>
                <a:cxn ang="0">
                  <a:pos x="6" y="3"/>
                </a:cxn>
                <a:cxn ang="0">
                  <a:pos x="5" y="8"/>
                </a:cxn>
                <a:cxn ang="0">
                  <a:pos x="2" y="15"/>
                </a:cxn>
                <a:cxn ang="0">
                  <a:pos x="1" y="24"/>
                </a:cxn>
                <a:cxn ang="0">
                  <a:pos x="0" y="36"/>
                </a:cxn>
                <a:cxn ang="0">
                  <a:pos x="1" y="50"/>
                </a:cxn>
                <a:cxn ang="0">
                  <a:pos x="2" y="65"/>
                </a:cxn>
                <a:cxn ang="0">
                  <a:pos x="5" y="80"/>
                </a:cxn>
                <a:cxn ang="0">
                  <a:pos x="16" y="80"/>
                </a:cxn>
                <a:cxn ang="0">
                  <a:pos x="16" y="78"/>
                </a:cxn>
                <a:cxn ang="0">
                  <a:pos x="15" y="71"/>
                </a:cxn>
                <a:cxn ang="0">
                  <a:pos x="14" y="62"/>
                </a:cxn>
                <a:cxn ang="0">
                  <a:pos x="13" y="50"/>
                </a:cxn>
                <a:cxn ang="0">
                  <a:pos x="12" y="37"/>
                </a:cxn>
                <a:cxn ang="0">
                  <a:pos x="12" y="24"/>
                </a:cxn>
                <a:cxn ang="0">
                  <a:pos x="14" y="11"/>
                </a:cxn>
                <a:cxn ang="0">
                  <a:pos x="18" y="1"/>
                </a:cxn>
                <a:cxn ang="0">
                  <a:pos x="18" y="1"/>
                </a:cxn>
                <a:cxn ang="0">
                  <a:pos x="18" y="1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9" y="1"/>
                </a:cxn>
                <a:cxn ang="0">
                  <a:pos x="6" y="2"/>
                </a:cxn>
              </a:cxnLst>
              <a:rect l="txL" t="txT" r="txR" b="txB"/>
              <a:pathLst>
                <a:path w="18" h="80">
                  <a:moveTo>
                    <a:pt x="6" y="2"/>
                  </a:moveTo>
                  <a:lnTo>
                    <a:pt x="6" y="3"/>
                  </a:lnTo>
                  <a:lnTo>
                    <a:pt x="5" y="8"/>
                  </a:lnTo>
                  <a:lnTo>
                    <a:pt x="2" y="15"/>
                  </a:lnTo>
                  <a:lnTo>
                    <a:pt x="1" y="24"/>
                  </a:lnTo>
                  <a:lnTo>
                    <a:pt x="0" y="36"/>
                  </a:lnTo>
                  <a:lnTo>
                    <a:pt x="1" y="50"/>
                  </a:lnTo>
                  <a:lnTo>
                    <a:pt x="2" y="65"/>
                  </a:lnTo>
                  <a:lnTo>
                    <a:pt x="5" y="80"/>
                  </a:lnTo>
                  <a:lnTo>
                    <a:pt x="16" y="80"/>
                  </a:lnTo>
                  <a:lnTo>
                    <a:pt x="16" y="78"/>
                  </a:lnTo>
                  <a:lnTo>
                    <a:pt x="15" y="71"/>
                  </a:lnTo>
                  <a:lnTo>
                    <a:pt x="14" y="62"/>
                  </a:lnTo>
                  <a:lnTo>
                    <a:pt x="13" y="50"/>
                  </a:lnTo>
                  <a:lnTo>
                    <a:pt x="12" y="37"/>
                  </a:lnTo>
                  <a:lnTo>
                    <a:pt x="12" y="24"/>
                  </a:lnTo>
                  <a:lnTo>
                    <a:pt x="14" y="11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59B2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17" name="Freeform 37"/>
            <p:cNvSpPr/>
            <p:nvPr/>
          </p:nvSpPr>
          <p:spPr>
            <a:xfrm>
              <a:off x="1176" y="1627"/>
              <a:ext cx="14" cy="69"/>
            </a:xfrm>
            <a:custGeom>
              <a:avLst/>
              <a:gdLst>
                <a:gd name="txL" fmla="*/ 0 w 14"/>
                <a:gd name="txT" fmla="*/ 0 h 69"/>
                <a:gd name="txR" fmla="*/ 14 w 14"/>
                <a:gd name="txB" fmla="*/ 69 h 69"/>
              </a:gdLst>
              <a:ahLst/>
              <a:cxnLst>
                <a:cxn ang="0">
                  <a:pos x="5" y="1"/>
                </a:cxn>
                <a:cxn ang="0">
                  <a:pos x="5" y="2"/>
                </a:cxn>
                <a:cxn ang="0">
                  <a:pos x="4" y="7"/>
                </a:cxn>
                <a:cxn ang="0">
                  <a:pos x="3" y="12"/>
                </a:cxn>
                <a:cxn ang="0">
                  <a:pos x="1" y="21"/>
                </a:cxn>
                <a:cxn ang="0">
                  <a:pos x="0" y="30"/>
                </a:cxn>
                <a:cxn ang="0">
                  <a:pos x="0" y="42"/>
                </a:cxn>
                <a:cxn ang="0">
                  <a:pos x="1" y="54"/>
                </a:cxn>
                <a:cxn ang="0">
                  <a:pos x="4" y="69"/>
                </a:cxn>
                <a:cxn ang="0">
                  <a:pos x="14" y="67"/>
                </a:cxn>
                <a:cxn ang="0">
                  <a:pos x="13" y="66"/>
                </a:cxn>
                <a:cxn ang="0">
                  <a:pos x="13" y="60"/>
                </a:cxn>
                <a:cxn ang="0">
                  <a:pos x="12" y="52"/>
                </a:cxn>
                <a:cxn ang="0">
                  <a:pos x="11" y="42"/>
                </a:cxn>
                <a:cxn ang="0">
                  <a:pos x="10" y="31"/>
                </a:cxn>
                <a:cxn ang="0">
                  <a:pos x="10" y="19"/>
                </a:cxn>
                <a:cxn ang="0">
                  <a:pos x="12" y="9"/>
                </a:cxn>
                <a:cxn ang="0">
                  <a:pos x="14" y="1"/>
                </a:cxn>
                <a:cxn ang="0">
                  <a:pos x="14" y="1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5" y="1"/>
                </a:cxn>
              </a:cxnLst>
              <a:rect l="txL" t="txT" r="txR" b="txB"/>
              <a:pathLst>
                <a:path w="14" h="69">
                  <a:moveTo>
                    <a:pt x="5" y="1"/>
                  </a:moveTo>
                  <a:lnTo>
                    <a:pt x="5" y="2"/>
                  </a:lnTo>
                  <a:lnTo>
                    <a:pt x="4" y="7"/>
                  </a:lnTo>
                  <a:lnTo>
                    <a:pt x="3" y="12"/>
                  </a:lnTo>
                  <a:lnTo>
                    <a:pt x="1" y="21"/>
                  </a:lnTo>
                  <a:lnTo>
                    <a:pt x="0" y="30"/>
                  </a:lnTo>
                  <a:lnTo>
                    <a:pt x="0" y="42"/>
                  </a:lnTo>
                  <a:lnTo>
                    <a:pt x="1" y="54"/>
                  </a:lnTo>
                  <a:lnTo>
                    <a:pt x="4" y="69"/>
                  </a:lnTo>
                  <a:lnTo>
                    <a:pt x="14" y="67"/>
                  </a:lnTo>
                  <a:lnTo>
                    <a:pt x="13" y="66"/>
                  </a:lnTo>
                  <a:lnTo>
                    <a:pt x="13" y="60"/>
                  </a:lnTo>
                  <a:lnTo>
                    <a:pt x="12" y="52"/>
                  </a:lnTo>
                  <a:lnTo>
                    <a:pt x="11" y="42"/>
                  </a:lnTo>
                  <a:lnTo>
                    <a:pt x="10" y="31"/>
                  </a:lnTo>
                  <a:lnTo>
                    <a:pt x="10" y="19"/>
                  </a:lnTo>
                  <a:lnTo>
                    <a:pt x="12" y="9"/>
                  </a:lnTo>
                  <a:lnTo>
                    <a:pt x="14" y="1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72C6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18" name="Freeform 38"/>
            <p:cNvSpPr/>
            <p:nvPr/>
          </p:nvSpPr>
          <p:spPr>
            <a:xfrm>
              <a:off x="1177" y="1632"/>
              <a:ext cx="12" cy="56"/>
            </a:xfrm>
            <a:custGeom>
              <a:avLst/>
              <a:gdLst>
                <a:gd name="txL" fmla="*/ 0 w 12"/>
                <a:gd name="txT" fmla="*/ 0 h 56"/>
                <a:gd name="txR" fmla="*/ 12 w 12"/>
                <a:gd name="txB" fmla="*/ 56 h 56"/>
              </a:gdLst>
              <a:ahLst/>
              <a:cxnLst>
                <a:cxn ang="0">
                  <a:pos x="4" y="2"/>
                </a:cxn>
                <a:cxn ang="0">
                  <a:pos x="3" y="2"/>
                </a:cxn>
                <a:cxn ang="0">
                  <a:pos x="3" y="5"/>
                </a:cxn>
                <a:cxn ang="0">
                  <a:pos x="2" y="11"/>
                </a:cxn>
                <a:cxn ang="0">
                  <a:pos x="0" y="17"/>
                </a:cxn>
                <a:cxn ang="0">
                  <a:pos x="0" y="25"/>
                </a:cxn>
                <a:cxn ang="0">
                  <a:pos x="0" y="35"/>
                </a:cxn>
                <a:cxn ang="0">
                  <a:pos x="2" y="46"/>
                </a:cxn>
                <a:cxn ang="0">
                  <a:pos x="3" y="56"/>
                </a:cxn>
                <a:cxn ang="0">
                  <a:pos x="11" y="56"/>
                </a:cxn>
                <a:cxn ang="0">
                  <a:pos x="11" y="55"/>
                </a:cxn>
                <a:cxn ang="0">
                  <a:pos x="10" y="51"/>
                </a:cxn>
                <a:cxn ang="0">
                  <a:pos x="10" y="44"/>
                </a:cxn>
                <a:cxn ang="0">
                  <a:pos x="9" y="35"/>
                </a:cxn>
                <a:cxn ang="0">
                  <a:pos x="7" y="26"/>
                </a:cxn>
                <a:cxn ang="0">
                  <a:pos x="9" y="17"/>
                </a:cxn>
                <a:cxn ang="0">
                  <a:pos x="10" y="7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6" y="0"/>
                </a:cxn>
                <a:cxn ang="0">
                  <a:pos x="4" y="2"/>
                </a:cxn>
              </a:cxnLst>
              <a:rect l="txL" t="txT" r="txR" b="txB"/>
              <a:pathLst>
                <a:path w="12" h="56">
                  <a:moveTo>
                    <a:pt x="4" y="2"/>
                  </a:moveTo>
                  <a:lnTo>
                    <a:pt x="3" y="2"/>
                  </a:lnTo>
                  <a:lnTo>
                    <a:pt x="3" y="5"/>
                  </a:lnTo>
                  <a:lnTo>
                    <a:pt x="2" y="11"/>
                  </a:lnTo>
                  <a:lnTo>
                    <a:pt x="0" y="17"/>
                  </a:lnTo>
                  <a:lnTo>
                    <a:pt x="0" y="25"/>
                  </a:lnTo>
                  <a:lnTo>
                    <a:pt x="0" y="35"/>
                  </a:lnTo>
                  <a:lnTo>
                    <a:pt x="2" y="46"/>
                  </a:lnTo>
                  <a:lnTo>
                    <a:pt x="3" y="56"/>
                  </a:lnTo>
                  <a:lnTo>
                    <a:pt x="11" y="56"/>
                  </a:lnTo>
                  <a:lnTo>
                    <a:pt x="11" y="55"/>
                  </a:lnTo>
                  <a:lnTo>
                    <a:pt x="10" y="51"/>
                  </a:lnTo>
                  <a:lnTo>
                    <a:pt x="10" y="44"/>
                  </a:lnTo>
                  <a:lnTo>
                    <a:pt x="9" y="35"/>
                  </a:lnTo>
                  <a:lnTo>
                    <a:pt x="7" y="26"/>
                  </a:lnTo>
                  <a:lnTo>
                    <a:pt x="9" y="17"/>
                  </a:lnTo>
                  <a:lnTo>
                    <a:pt x="10" y="7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8CD8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19" name="Freeform 39"/>
            <p:cNvSpPr/>
            <p:nvPr/>
          </p:nvSpPr>
          <p:spPr>
            <a:xfrm>
              <a:off x="1177" y="1637"/>
              <a:ext cx="10" cy="46"/>
            </a:xfrm>
            <a:custGeom>
              <a:avLst/>
              <a:gdLst>
                <a:gd name="txL" fmla="*/ 0 w 10"/>
                <a:gd name="txT" fmla="*/ 0 h 46"/>
                <a:gd name="txR" fmla="*/ 10 w 10"/>
                <a:gd name="txB" fmla="*/ 46 h 46"/>
              </a:gdLst>
              <a:ahLst/>
              <a:cxnLst>
                <a:cxn ang="0">
                  <a:pos x="4" y="1"/>
                </a:cxn>
                <a:cxn ang="0">
                  <a:pos x="3" y="2"/>
                </a:cxn>
                <a:cxn ang="0">
                  <a:pos x="3" y="5"/>
                </a:cxn>
                <a:cxn ang="0">
                  <a:pos x="2" y="8"/>
                </a:cxn>
                <a:cxn ang="0">
                  <a:pos x="2" y="14"/>
                </a:cxn>
                <a:cxn ang="0">
                  <a:pos x="0" y="21"/>
                </a:cxn>
                <a:cxn ang="0">
                  <a:pos x="0" y="28"/>
                </a:cxn>
                <a:cxn ang="0">
                  <a:pos x="2" y="36"/>
                </a:cxn>
                <a:cxn ang="0">
                  <a:pos x="3" y="46"/>
                </a:cxn>
                <a:cxn ang="0">
                  <a:pos x="10" y="46"/>
                </a:cxn>
                <a:cxn ang="0">
                  <a:pos x="10" y="43"/>
                </a:cxn>
                <a:cxn ang="0">
                  <a:pos x="9" y="40"/>
                </a:cxn>
                <a:cxn ang="0">
                  <a:pos x="7" y="35"/>
                </a:cxn>
                <a:cxn ang="0">
                  <a:pos x="7" y="28"/>
                </a:cxn>
                <a:cxn ang="0">
                  <a:pos x="6" y="21"/>
                </a:cxn>
                <a:cxn ang="0">
                  <a:pos x="7" y="14"/>
                </a:cxn>
                <a:cxn ang="0">
                  <a:pos x="7" y="7"/>
                </a:cxn>
                <a:cxn ang="0">
                  <a:pos x="10" y="1"/>
                </a:cxn>
                <a:cxn ang="0">
                  <a:pos x="10" y="1"/>
                </a:cxn>
                <a:cxn ang="0">
                  <a:pos x="10" y="1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7" y="0"/>
                </a:cxn>
                <a:cxn ang="0">
                  <a:pos x="6" y="1"/>
                </a:cxn>
                <a:cxn ang="0">
                  <a:pos x="4" y="1"/>
                </a:cxn>
              </a:cxnLst>
              <a:rect l="txL" t="txT" r="txR" b="txB"/>
              <a:pathLst>
                <a:path w="10" h="46">
                  <a:moveTo>
                    <a:pt x="4" y="1"/>
                  </a:moveTo>
                  <a:lnTo>
                    <a:pt x="3" y="2"/>
                  </a:lnTo>
                  <a:lnTo>
                    <a:pt x="3" y="5"/>
                  </a:lnTo>
                  <a:lnTo>
                    <a:pt x="2" y="8"/>
                  </a:lnTo>
                  <a:lnTo>
                    <a:pt x="2" y="14"/>
                  </a:lnTo>
                  <a:lnTo>
                    <a:pt x="0" y="21"/>
                  </a:lnTo>
                  <a:lnTo>
                    <a:pt x="0" y="28"/>
                  </a:lnTo>
                  <a:lnTo>
                    <a:pt x="2" y="36"/>
                  </a:lnTo>
                  <a:lnTo>
                    <a:pt x="3" y="46"/>
                  </a:lnTo>
                  <a:lnTo>
                    <a:pt x="10" y="46"/>
                  </a:lnTo>
                  <a:lnTo>
                    <a:pt x="10" y="43"/>
                  </a:lnTo>
                  <a:lnTo>
                    <a:pt x="9" y="40"/>
                  </a:lnTo>
                  <a:lnTo>
                    <a:pt x="7" y="35"/>
                  </a:lnTo>
                  <a:lnTo>
                    <a:pt x="7" y="28"/>
                  </a:lnTo>
                  <a:lnTo>
                    <a:pt x="6" y="21"/>
                  </a:lnTo>
                  <a:lnTo>
                    <a:pt x="7" y="14"/>
                  </a:lnTo>
                  <a:lnTo>
                    <a:pt x="7" y="7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A5ED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20" name="Freeform 40"/>
            <p:cNvSpPr/>
            <p:nvPr/>
          </p:nvSpPr>
          <p:spPr>
            <a:xfrm>
              <a:off x="1179" y="1643"/>
              <a:ext cx="7" cy="33"/>
            </a:xfrm>
            <a:custGeom>
              <a:avLst/>
              <a:gdLst>
                <a:gd name="txL" fmla="*/ 0 w 7"/>
                <a:gd name="txT" fmla="*/ 0 h 33"/>
                <a:gd name="txR" fmla="*/ 7 w 7"/>
                <a:gd name="txB" fmla="*/ 33 h 33"/>
              </a:gdLst>
              <a:ahLst/>
              <a:cxnLst>
                <a:cxn ang="0">
                  <a:pos x="2" y="1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5"/>
                </a:cxn>
                <a:cxn ang="0">
                  <a:pos x="0" y="20"/>
                </a:cxn>
                <a:cxn ang="0">
                  <a:pos x="0" y="27"/>
                </a:cxn>
                <a:cxn ang="0">
                  <a:pos x="1" y="33"/>
                </a:cxn>
                <a:cxn ang="0">
                  <a:pos x="5" y="33"/>
                </a:cxn>
                <a:cxn ang="0">
                  <a:pos x="5" y="31"/>
                </a:cxn>
                <a:cxn ang="0">
                  <a:pos x="5" y="29"/>
                </a:cxn>
                <a:cxn ang="0">
                  <a:pos x="4" y="26"/>
                </a:cxn>
                <a:cxn ang="0">
                  <a:pos x="4" y="20"/>
                </a:cxn>
                <a:cxn ang="0">
                  <a:pos x="4" y="15"/>
                </a:cxn>
                <a:cxn ang="0">
                  <a:pos x="4" y="9"/>
                </a:cxn>
                <a:cxn ang="0">
                  <a:pos x="4" y="5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2" y="1"/>
                </a:cxn>
              </a:cxnLst>
              <a:rect l="txL" t="txT" r="txR" b="txB"/>
              <a:pathLst>
                <a:path w="7" h="33">
                  <a:moveTo>
                    <a:pt x="2" y="1"/>
                  </a:moveTo>
                  <a:lnTo>
                    <a:pt x="1" y="1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0" y="27"/>
                  </a:lnTo>
                  <a:lnTo>
                    <a:pt x="1" y="33"/>
                  </a:lnTo>
                  <a:lnTo>
                    <a:pt x="5" y="33"/>
                  </a:lnTo>
                  <a:lnTo>
                    <a:pt x="5" y="31"/>
                  </a:lnTo>
                  <a:lnTo>
                    <a:pt x="5" y="29"/>
                  </a:lnTo>
                  <a:lnTo>
                    <a:pt x="4" y="26"/>
                  </a:lnTo>
                  <a:lnTo>
                    <a:pt x="4" y="20"/>
                  </a:lnTo>
                  <a:lnTo>
                    <a:pt x="4" y="15"/>
                  </a:lnTo>
                  <a:lnTo>
                    <a:pt x="4" y="9"/>
                  </a:lnTo>
                  <a:lnTo>
                    <a:pt x="4" y="5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FFF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21" name="Freeform 41"/>
            <p:cNvSpPr/>
            <p:nvPr/>
          </p:nvSpPr>
          <p:spPr>
            <a:xfrm>
              <a:off x="1274" y="1610"/>
              <a:ext cx="24" cy="90"/>
            </a:xfrm>
            <a:custGeom>
              <a:avLst/>
              <a:gdLst>
                <a:gd name="txL" fmla="*/ 0 w 24"/>
                <a:gd name="txT" fmla="*/ 0 h 90"/>
                <a:gd name="txR" fmla="*/ 24 w 24"/>
                <a:gd name="txB" fmla="*/ 90 h 90"/>
              </a:gdLst>
              <a:ahLst/>
              <a:cxnLst>
                <a:cxn ang="0">
                  <a:pos x="24" y="1"/>
                </a:cxn>
                <a:cxn ang="0">
                  <a:pos x="22" y="1"/>
                </a:cxn>
                <a:cxn ang="0">
                  <a:pos x="21" y="4"/>
                </a:cxn>
                <a:cxn ang="0">
                  <a:pos x="19" y="8"/>
                </a:cxn>
                <a:cxn ang="0">
                  <a:pos x="17" y="17"/>
                </a:cxn>
                <a:cxn ang="0">
                  <a:pos x="15" y="28"/>
                </a:cxn>
                <a:cxn ang="0">
                  <a:pos x="14" y="43"/>
                </a:cxn>
                <a:cxn ang="0">
                  <a:pos x="15" y="64"/>
                </a:cxn>
                <a:cxn ang="0">
                  <a:pos x="18" y="90"/>
                </a:cxn>
                <a:cxn ang="0">
                  <a:pos x="5" y="90"/>
                </a:cxn>
                <a:cxn ang="0">
                  <a:pos x="4" y="88"/>
                </a:cxn>
                <a:cxn ang="0">
                  <a:pos x="3" y="81"/>
                </a:cxn>
                <a:cxn ang="0">
                  <a:pos x="1" y="69"/>
                </a:cxn>
                <a:cxn ang="0">
                  <a:pos x="0" y="56"/>
                </a:cxn>
                <a:cxn ang="0">
                  <a:pos x="0" y="41"/>
                </a:cxn>
                <a:cxn ang="0">
                  <a:pos x="1" y="27"/>
                </a:cxn>
                <a:cxn ang="0">
                  <a:pos x="4" y="13"/>
                </a:cxn>
                <a:cxn ang="0">
                  <a:pos x="7" y="0"/>
                </a:cxn>
                <a:cxn ang="0">
                  <a:pos x="24" y="1"/>
                </a:cxn>
              </a:cxnLst>
              <a:rect l="txL" t="txT" r="txR" b="txB"/>
              <a:pathLst>
                <a:path w="24" h="90">
                  <a:moveTo>
                    <a:pt x="24" y="1"/>
                  </a:moveTo>
                  <a:lnTo>
                    <a:pt x="22" y="1"/>
                  </a:lnTo>
                  <a:lnTo>
                    <a:pt x="21" y="4"/>
                  </a:lnTo>
                  <a:lnTo>
                    <a:pt x="19" y="8"/>
                  </a:lnTo>
                  <a:lnTo>
                    <a:pt x="17" y="17"/>
                  </a:lnTo>
                  <a:lnTo>
                    <a:pt x="15" y="28"/>
                  </a:lnTo>
                  <a:lnTo>
                    <a:pt x="14" y="43"/>
                  </a:lnTo>
                  <a:lnTo>
                    <a:pt x="15" y="64"/>
                  </a:lnTo>
                  <a:lnTo>
                    <a:pt x="18" y="90"/>
                  </a:lnTo>
                  <a:lnTo>
                    <a:pt x="5" y="90"/>
                  </a:lnTo>
                  <a:lnTo>
                    <a:pt x="4" y="88"/>
                  </a:lnTo>
                  <a:lnTo>
                    <a:pt x="3" y="81"/>
                  </a:lnTo>
                  <a:lnTo>
                    <a:pt x="1" y="69"/>
                  </a:lnTo>
                  <a:lnTo>
                    <a:pt x="0" y="56"/>
                  </a:lnTo>
                  <a:lnTo>
                    <a:pt x="0" y="41"/>
                  </a:lnTo>
                  <a:lnTo>
                    <a:pt x="1" y="27"/>
                  </a:lnTo>
                  <a:lnTo>
                    <a:pt x="4" y="13"/>
                  </a:lnTo>
                  <a:lnTo>
                    <a:pt x="7" y="0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59B2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22" name="Freeform 42"/>
            <p:cNvSpPr/>
            <p:nvPr/>
          </p:nvSpPr>
          <p:spPr>
            <a:xfrm>
              <a:off x="1275" y="1617"/>
              <a:ext cx="19" cy="76"/>
            </a:xfrm>
            <a:custGeom>
              <a:avLst/>
              <a:gdLst>
                <a:gd name="txL" fmla="*/ 0 w 19"/>
                <a:gd name="txT" fmla="*/ 0 h 76"/>
                <a:gd name="txR" fmla="*/ 19 w 19"/>
                <a:gd name="txB" fmla="*/ 76 h 76"/>
              </a:gdLst>
              <a:ahLst/>
              <a:cxnLst>
                <a:cxn ang="0">
                  <a:pos x="19" y="0"/>
                </a:cxn>
                <a:cxn ang="0">
                  <a:pos x="19" y="0"/>
                </a:cxn>
                <a:cxn ang="0">
                  <a:pos x="18" y="3"/>
                </a:cxn>
                <a:cxn ang="0">
                  <a:pos x="17" y="7"/>
                </a:cxn>
                <a:cxn ang="0">
                  <a:pos x="14" y="13"/>
                </a:cxn>
                <a:cxn ang="0">
                  <a:pos x="13" y="22"/>
                </a:cxn>
                <a:cxn ang="0">
                  <a:pos x="12" y="36"/>
                </a:cxn>
                <a:cxn ang="0">
                  <a:pos x="13" y="54"/>
                </a:cxn>
                <a:cxn ang="0">
                  <a:pos x="14" y="76"/>
                </a:cxn>
                <a:cxn ang="0">
                  <a:pos x="4" y="76"/>
                </a:cxn>
                <a:cxn ang="0">
                  <a:pos x="4" y="74"/>
                </a:cxn>
                <a:cxn ang="0">
                  <a:pos x="3" y="68"/>
                </a:cxn>
                <a:cxn ang="0">
                  <a:pos x="2" y="59"/>
                </a:cxn>
                <a:cxn ang="0">
                  <a:pos x="0" y="47"/>
                </a:cxn>
                <a:cxn ang="0">
                  <a:pos x="0" y="35"/>
                </a:cxn>
                <a:cxn ang="0">
                  <a:pos x="0" y="22"/>
                </a:cxn>
                <a:cxn ang="0">
                  <a:pos x="3" y="10"/>
                </a:cxn>
                <a:cxn ang="0">
                  <a:pos x="6" y="0"/>
                </a:cxn>
                <a:cxn ang="0">
                  <a:pos x="19" y="0"/>
                </a:cxn>
              </a:cxnLst>
              <a:rect l="txL" t="txT" r="txR" b="txB"/>
              <a:pathLst>
                <a:path w="19" h="76">
                  <a:moveTo>
                    <a:pt x="19" y="0"/>
                  </a:moveTo>
                  <a:lnTo>
                    <a:pt x="19" y="0"/>
                  </a:lnTo>
                  <a:lnTo>
                    <a:pt x="18" y="3"/>
                  </a:lnTo>
                  <a:lnTo>
                    <a:pt x="17" y="7"/>
                  </a:lnTo>
                  <a:lnTo>
                    <a:pt x="14" y="13"/>
                  </a:lnTo>
                  <a:lnTo>
                    <a:pt x="13" y="22"/>
                  </a:lnTo>
                  <a:lnTo>
                    <a:pt x="12" y="36"/>
                  </a:lnTo>
                  <a:lnTo>
                    <a:pt x="13" y="54"/>
                  </a:lnTo>
                  <a:lnTo>
                    <a:pt x="14" y="76"/>
                  </a:lnTo>
                  <a:lnTo>
                    <a:pt x="4" y="76"/>
                  </a:lnTo>
                  <a:lnTo>
                    <a:pt x="4" y="74"/>
                  </a:lnTo>
                  <a:lnTo>
                    <a:pt x="3" y="68"/>
                  </a:lnTo>
                  <a:lnTo>
                    <a:pt x="2" y="59"/>
                  </a:lnTo>
                  <a:lnTo>
                    <a:pt x="0" y="47"/>
                  </a:lnTo>
                  <a:lnTo>
                    <a:pt x="0" y="35"/>
                  </a:lnTo>
                  <a:lnTo>
                    <a:pt x="0" y="22"/>
                  </a:lnTo>
                  <a:lnTo>
                    <a:pt x="3" y="10"/>
                  </a:lnTo>
                  <a:lnTo>
                    <a:pt x="6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72C6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23" name="Freeform 43"/>
            <p:cNvSpPr/>
            <p:nvPr/>
          </p:nvSpPr>
          <p:spPr>
            <a:xfrm>
              <a:off x="1277" y="1623"/>
              <a:ext cx="15" cy="63"/>
            </a:xfrm>
            <a:custGeom>
              <a:avLst/>
              <a:gdLst>
                <a:gd name="txL" fmla="*/ 0 w 15"/>
                <a:gd name="txT" fmla="*/ 0 h 63"/>
                <a:gd name="txR" fmla="*/ 15 w 15"/>
                <a:gd name="txB" fmla="*/ 63 h 63"/>
              </a:gdLst>
              <a:ahLst/>
              <a:cxnLst>
                <a:cxn ang="0">
                  <a:pos x="15" y="0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12" y="6"/>
                </a:cxn>
                <a:cxn ang="0">
                  <a:pos x="11" y="12"/>
                </a:cxn>
                <a:cxn ang="0">
                  <a:pos x="10" y="19"/>
                </a:cxn>
                <a:cxn ang="0">
                  <a:pos x="9" y="30"/>
                </a:cxn>
                <a:cxn ang="0">
                  <a:pos x="10" y="44"/>
                </a:cxn>
                <a:cxn ang="0">
                  <a:pos x="11" y="63"/>
                </a:cxn>
                <a:cxn ang="0">
                  <a:pos x="2" y="63"/>
                </a:cxn>
                <a:cxn ang="0">
                  <a:pos x="2" y="62"/>
                </a:cxn>
                <a:cxn ang="0">
                  <a:pos x="1" y="56"/>
                </a:cxn>
                <a:cxn ang="0">
                  <a:pos x="0" y="49"/>
                </a:cxn>
                <a:cxn ang="0">
                  <a:pos x="0" y="40"/>
                </a:cxn>
                <a:cxn ang="0">
                  <a:pos x="0" y="29"/>
                </a:cxn>
                <a:cxn ang="0">
                  <a:pos x="0" y="19"/>
                </a:cxn>
                <a:cxn ang="0">
                  <a:pos x="1" y="8"/>
                </a:cxn>
                <a:cxn ang="0">
                  <a:pos x="4" y="0"/>
                </a:cxn>
                <a:cxn ang="0">
                  <a:pos x="15" y="0"/>
                </a:cxn>
              </a:cxnLst>
              <a:rect l="txL" t="txT" r="txR" b="txB"/>
              <a:pathLst>
                <a:path w="15" h="63">
                  <a:moveTo>
                    <a:pt x="15" y="0"/>
                  </a:moveTo>
                  <a:lnTo>
                    <a:pt x="15" y="1"/>
                  </a:lnTo>
                  <a:lnTo>
                    <a:pt x="14" y="2"/>
                  </a:lnTo>
                  <a:lnTo>
                    <a:pt x="12" y="6"/>
                  </a:lnTo>
                  <a:lnTo>
                    <a:pt x="11" y="12"/>
                  </a:lnTo>
                  <a:lnTo>
                    <a:pt x="10" y="19"/>
                  </a:lnTo>
                  <a:lnTo>
                    <a:pt x="9" y="30"/>
                  </a:lnTo>
                  <a:lnTo>
                    <a:pt x="10" y="44"/>
                  </a:lnTo>
                  <a:lnTo>
                    <a:pt x="11" y="63"/>
                  </a:lnTo>
                  <a:lnTo>
                    <a:pt x="2" y="63"/>
                  </a:lnTo>
                  <a:lnTo>
                    <a:pt x="2" y="62"/>
                  </a:lnTo>
                  <a:lnTo>
                    <a:pt x="1" y="56"/>
                  </a:lnTo>
                  <a:lnTo>
                    <a:pt x="0" y="49"/>
                  </a:lnTo>
                  <a:lnTo>
                    <a:pt x="0" y="40"/>
                  </a:lnTo>
                  <a:lnTo>
                    <a:pt x="0" y="29"/>
                  </a:lnTo>
                  <a:lnTo>
                    <a:pt x="0" y="19"/>
                  </a:lnTo>
                  <a:lnTo>
                    <a:pt x="1" y="8"/>
                  </a:lnTo>
                  <a:lnTo>
                    <a:pt x="4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8CD8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24" name="Freeform 44"/>
            <p:cNvSpPr/>
            <p:nvPr/>
          </p:nvSpPr>
          <p:spPr>
            <a:xfrm>
              <a:off x="1277" y="1629"/>
              <a:ext cx="12" cy="50"/>
            </a:xfrm>
            <a:custGeom>
              <a:avLst/>
              <a:gdLst>
                <a:gd name="txL" fmla="*/ 0 w 12"/>
                <a:gd name="txT" fmla="*/ 0 h 50"/>
                <a:gd name="txR" fmla="*/ 12 w 12"/>
                <a:gd name="txB" fmla="*/ 50 h 50"/>
              </a:gdLst>
              <a:ahLst/>
              <a:cxnLst>
                <a:cxn ang="0">
                  <a:pos x="12" y="1"/>
                </a:cxn>
                <a:cxn ang="0">
                  <a:pos x="12" y="1"/>
                </a:cxn>
                <a:cxn ang="0">
                  <a:pos x="11" y="2"/>
                </a:cxn>
                <a:cxn ang="0">
                  <a:pos x="10" y="5"/>
                </a:cxn>
                <a:cxn ang="0">
                  <a:pos x="9" y="9"/>
                </a:cxn>
                <a:cxn ang="0">
                  <a:pos x="9" y="15"/>
                </a:cxn>
                <a:cxn ang="0">
                  <a:pos x="8" y="24"/>
                </a:cxn>
                <a:cxn ang="0">
                  <a:pos x="8" y="36"/>
                </a:cxn>
                <a:cxn ang="0">
                  <a:pos x="9" y="50"/>
                </a:cxn>
                <a:cxn ang="0">
                  <a:pos x="2" y="50"/>
                </a:cxn>
                <a:cxn ang="0">
                  <a:pos x="2" y="49"/>
                </a:cxn>
                <a:cxn ang="0">
                  <a:pos x="2" y="45"/>
                </a:cxn>
                <a:cxn ang="0">
                  <a:pos x="1" y="38"/>
                </a:cxn>
                <a:cxn ang="0">
                  <a:pos x="1" y="31"/>
                </a:cxn>
                <a:cxn ang="0">
                  <a:pos x="0" y="23"/>
                </a:cxn>
                <a:cxn ang="0">
                  <a:pos x="1" y="15"/>
                </a:cxn>
                <a:cxn ang="0">
                  <a:pos x="2" y="7"/>
                </a:cxn>
                <a:cxn ang="0">
                  <a:pos x="4" y="0"/>
                </a:cxn>
                <a:cxn ang="0">
                  <a:pos x="12" y="1"/>
                </a:cxn>
              </a:cxnLst>
              <a:rect l="txL" t="txT" r="txR" b="txB"/>
              <a:pathLst>
                <a:path w="12" h="50">
                  <a:moveTo>
                    <a:pt x="12" y="1"/>
                  </a:moveTo>
                  <a:lnTo>
                    <a:pt x="12" y="1"/>
                  </a:lnTo>
                  <a:lnTo>
                    <a:pt x="11" y="2"/>
                  </a:lnTo>
                  <a:lnTo>
                    <a:pt x="10" y="5"/>
                  </a:lnTo>
                  <a:lnTo>
                    <a:pt x="9" y="9"/>
                  </a:lnTo>
                  <a:lnTo>
                    <a:pt x="9" y="15"/>
                  </a:lnTo>
                  <a:lnTo>
                    <a:pt x="8" y="24"/>
                  </a:lnTo>
                  <a:lnTo>
                    <a:pt x="8" y="36"/>
                  </a:lnTo>
                  <a:lnTo>
                    <a:pt x="9" y="50"/>
                  </a:lnTo>
                  <a:lnTo>
                    <a:pt x="2" y="50"/>
                  </a:lnTo>
                  <a:lnTo>
                    <a:pt x="2" y="49"/>
                  </a:lnTo>
                  <a:lnTo>
                    <a:pt x="2" y="45"/>
                  </a:lnTo>
                  <a:lnTo>
                    <a:pt x="1" y="38"/>
                  </a:lnTo>
                  <a:lnTo>
                    <a:pt x="1" y="31"/>
                  </a:lnTo>
                  <a:lnTo>
                    <a:pt x="0" y="23"/>
                  </a:lnTo>
                  <a:lnTo>
                    <a:pt x="1" y="15"/>
                  </a:lnTo>
                  <a:lnTo>
                    <a:pt x="2" y="7"/>
                  </a:lnTo>
                  <a:lnTo>
                    <a:pt x="4" y="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A5ED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25" name="Freeform 45"/>
            <p:cNvSpPr/>
            <p:nvPr/>
          </p:nvSpPr>
          <p:spPr>
            <a:xfrm>
              <a:off x="1278" y="1636"/>
              <a:ext cx="9" cy="36"/>
            </a:xfrm>
            <a:custGeom>
              <a:avLst/>
              <a:gdLst>
                <a:gd name="txL" fmla="*/ 0 w 9"/>
                <a:gd name="txT" fmla="*/ 0 h 36"/>
                <a:gd name="txR" fmla="*/ 9 w 9"/>
                <a:gd name="txB" fmla="*/ 36 h 36"/>
              </a:gdLst>
              <a:ahLst/>
              <a:cxnLst>
                <a:cxn ang="0">
                  <a:pos x="9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8" y="3"/>
                </a:cxn>
                <a:cxn ang="0">
                  <a:pos x="7" y="6"/>
                </a:cxn>
                <a:cxn ang="0">
                  <a:pos x="6" y="10"/>
                </a:cxn>
                <a:cxn ang="0">
                  <a:pos x="6" y="17"/>
                </a:cxn>
                <a:cxn ang="0">
                  <a:pos x="6" y="26"/>
                </a:cxn>
                <a:cxn ang="0">
                  <a:pos x="7" y="36"/>
                </a:cxn>
                <a:cxn ang="0">
                  <a:pos x="2" y="36"/>
                </a:cxn>
                <a:cxn ang="0">
                  <a:pos x="1" y="36"/>
                </a:cxn>
                <a:cxn ang="0">
                  <a:pos x="1" y="33"/>
                </a:cxn>
                <a:cxn ang="0">
                  <a:pos x="1" y="28"/>
                </a:cxn>
                <a:cxn ang="0">
                  <a:pos x="0" y="22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1" y="5"/>
                </a:cxn>
                <a:cxn ang="0">
                  <a:pos x="3" y="0"/>
                </a:cxn>
                <a:cxn ang="0">
                  <a:pos x="9" y="0"/>
                </a:cxn>
              </a:cxnLst>
              <a:rect l="txL" t="txT" r="txR" b="txB"/>
              <a:pathLst>
                <a:path w="9" h="36">
                  <a:moveTo>
                    <a:pt x="9" y="0"/>
                  </a:moveTo>
                  <a:lnTo>
                    <a:pt x="9" y="0"/>
                  </a:lnTo>
                  <a:lnTo>
                    <a:pt x="8" y="1"/>
                  </a:lnTo>
                  <a:lnTo>
                    <a:pt x="8" y="3"/>
                  </a:lnTo>
                  <a:lnTo>
                    <a:pt x="7" y="6"/>
                  </a:lnTo>
                  <a:lnTo>
                    <a:pt x="6" y="10"/>
                  </a:lnTo>
                  <a:lnTo>
                    <a:pt x="6" y="17"/>
                  </a:lnTo>
                  <a:lnTo>
                    <a:pt x="6" y="26"/>
                  </a:lnTo>
                  <a:lnTo>
                    <a:pt x="7" y="36"/>
                  </a:lnTo>
                  <a:lnTo>
                    <a:pt x="2" y="36"/>
                  </a:lnTo>
                  <a:lnTo>
                    <a:pt x="1" y="36"/>
                  </a:lnTo>
                  <a:lnTo>
                    <a:pt x="1" y="33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1" y="5"/>
                  </a:lnTo>
                  <a:lnTo>
                    <a:pt x="3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BFFF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26" name="Rectangle 46"/>
            <p:cNvSpPr/>
            <p:nvPr/>
          </p:nvSpPr>
          <p:spPr>
            <a:xfrm>
              <a:off x="1155" y="1627"/>
              <a:ext cx="4" cy="118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27" name="Freeform 47"/>
            <p:cNvSpPr/>
            <p:nvPr/>
          </p:nvSpPr>
          <p:spPr>
            <a:xfrm>
              <a:off x="1197" y="1624"/>
              <a:ext cx="46" cy="55"/>
            </a:xfrm>
            <a:custGeom>
              <a:avLst/>
              <a:gdLst>
                <a:gd name="txL" fmla="*/ 0 w 46"/>
                <a:gd name="txT" fmla="*/ 0 h 55"/>
                <a:gd name="txR" fmla="*/ 46 w 46"/>
                <a:gd name="txB" fmla="*/ 55 h 55"/>
              </a:gdLst>
              <a:ahLst/>
              <a:cxnLst>
                <a:cxn ang="0">
                  <a:pos x="4" y="6"/>
                </a:cxn>
                <a:cxn ang="0">
                  <a:pos x="4" y="7"/>
                </a:cxn>
                <a:cxn ang="0">
                  <a:pos x="3" y="10"/>
                </a:cxn>
                <a:cxn ang="0">
                  <a:pos x="1" y="14"/>
                </a:cxn>
                <a:cxn ang="0">
                  <a:pos x="0" y="20"/>
                </a:cxn>
                <a:cxn ang="0">
                  <a:pos x="0" y="28"/>
                </a:cxn>
                <a:cxn ang="0">
                  <a:pos x="0" y="36"/>
                </a:cxn>
                <a:cxn ang="0">
                  <a:pos x="0" y="46"/>
                </a:cxn>
                <a:cxn ang="0">
                  <a:pos x="3" y="55"/>
                </a:cxn>
                <a:cxn ang="0">
                  <a:pos x="3" y="54"/>
                </a:cxn>
                <a:cxn ang="0">
                  <a:pos x="3" y="53"/>
                </a:cxn>
                <a:cxn ang="0">
                  <a:pos x="3" y="52"/>
                </a:cxn>
                <a:cxn ang="0">
                  <a:pos x="3" y="49"/>
                </a:cxn>
                <a:cxn ang="0">
                  <a:pos x="3" y="46"/>
                </a:cxn>
                <a:cxn ang="0">
                  <a:pos x="4" y="42"/>
                </a:cxn>
                <a:cxn ang="0">
                  <a:pos x="4" y="39"/>
                </a:cxn>
                <a:cxn ang="0">
                  <a:pos x="5" y="35"/>
                </a:cxn>
                <a:cxn ang="0">
                  <a:pos x="6" y="32"/>
                </a:cxn>
                <a:cxn ang="0">
                  <a:pos x="7" y="28"/>
                </a:cxn>
                <a:cxn ang="0">
                  <a:pos x="8" y="25"/>
                </a:cxn>
                <a:cxn ang="0">
                  <a:pos x="11" y="21"/>
                </a:cxn>
                <a:cxn ang="0">
                  <a:pos x="14" y="19"/>
                </a:cxn>
                <a:cxn ang="0">
                  <a:pos x="17" y="17"/>
                </a:cxn>
                <a:cxn ang="0">
                  <a:pos x="21" y="14"/>
                </a:cxn>
                <a:cxn ang="0">
                  <a:pos x="26" y="14"/>
                </a:cxn>
                <a:cxn ang="0">
                  <a:pos x="26" y="13"/>
                </a:cxn>
                <a:cxn ang="0">
                  <a:pos x="26" y="13"/>
                </a:cxn>
                <a:cxn ang="0">
                  <a:pos x="28" y="12"/>
                </a:cxn>
                <a:cxn ang="0">
                  <a:pos x="29" y="11"/>
                </a:cxn>
                <a:cxn ang="0">
                  <a:pos x="33" y="10"/>
                </a:cxn>
                <a:cxn ang="0">
                  <a:pos x="36" y="7"/>
                </a:cxn>
                <a:cxn ang="0">
                  <a:pos x="41" y="5"/>
                </a:cxn>
                <a:cxn ang="0">
                  <a:pos x="46" y="3"/>
                </a:cxn>
                <a:cxn ang="0">
                  <a:pos x="46" y="3"/>
                </a:cxn>
                <a:cxn ang="0">
                  <a:pos x="45" y="3"/>
                </a:cxn>
                <a:cxn ang="0">
                  <a:pos x="43" y="3"/>
                </a:cxn>
                <a:cxn ang="0">
                  <a:pos x="42" y="1"/>
                </a:cxn>
                <a:cxn ang="0">
                  <a:pos x="40" y="1"/>
                </a:cxn>
                <a:cxn ang="0">
                  <a:pos x="38" y="1"/>
                </a:cxn>
                <a:cxn ang="0">
                  <a:pos x="35" y="1"/>
                </a:cxn>
                <a:cxn ang="0">
                  <a:pos x="32" y="0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2" y="1"/>
                </a:cxn>
                <a:cxn ang="0">
                  <a:pos x="19" y="1"/>
                </a:cxn>
                <a:cxn ang="0">
                  <a:pos x="14" y="1"/>
                </a:cxn>
                <a:cxn ang="0">
                  <a:pos x="11" y="3"/>
                </a:cxn>
                <a:cxn ang="0">
                  <a:pos x="7" y="4"/>
                </a:cxn>
                <a:cxn ang="0">
                  <a:pos x="4" y="6"/>
                </a:cxn>
              </a:cxnLst>
              <a:rect l="txL" t="txT" r="txR" b="txB"/>
              <a:pathLst>
                <a:path w="46" h="55">
                  <a:moveTo>
                    <a:pt x="4" y="6"/>
                  </a:moveTo>
                  <a:lnTo>
                    <a:pt x="4" y="7"/>
                  </a:lnTo>
                  <a:lnTo>
                    <a:pt x="3" y="10"/>
                  </a:lnTo>
                  <a:lnTo>
                    <a:pt x="1" y="14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0" y="36"/>
                  </a:lnTo>
                  <a:lnTo>
                    <a:pt x="0" y="46"/>
                  </a:lnTo>
                  <a:lnTo>
                    <a:pt x="3" y="55"/>
                  </a:lnTo>
                  <a:lnTo>
                    <a:pt x="3" y="54"/>
                  </a:lnTo>
                  <a:lnTo>
                    <a:pt x="3" y="53"/>
                  </a:lnTo>
                  <a:lnTo>
                    <a:pt x="3" y="52"/>
                  </a:lnTo>
                  <a:lnTo>
                    <a:pt x="3" y="49"/>
                  </a:lnTo>
                  <a:lnTo>
                    <a:pt x="3" y="46"/>
                  </a:lnTo>
                  <a:lnTo>
                    <a:pt x="4" y="42"/>
                  </a:lnTo>
                  <a:lnTo>
                    <a:pt x="4" y="39"/>
                  </a:lnTo>
                  <a:lnTo>
                    <a:pt x="5" y="35"/>
                  </a:lnTo>
                  <a:lnTo>
                    <a:pt x="6" y="32"/>
                  </a:lnTo>
                  <a:lnTo>
                    <a:pt x="7" y="28"/>
                  </a:lnTo>
                  <a:lnTo>
                    <a:pt x="8" y="25"/>
                  </a:lnTo>
                  <a:lnTo>
                    <a:pt x="11" y="21"/>
                  </a:lnTo>
                  <a:lnTo>
                    <a:pt x="14" y="19"/>
                  </a:lnTo>
                  <a:lnTo>
                    <a:pt x="17" y="17"/>
                  </a:lnTo>
                  <a:lnTo>
                    <a:pt x="21" y="14"/>
                  </a:lnTo>
                  <a:lnTo>
                    <a:pt x="26" y="14"/>
                  </a:lnTo>
                  <a:lnTo>
                    <a:pt x="26" y="13"/>
                  </a:lnTo>
                  <a:lnTo>
                    <a:pt x="28" y="12"/>
                  </a:lnTo>
                  <a:lnTo>
                    <a:pt x="29" y="11"/>
                  </a:lnTo>
                  <a:lnTo>
                    <a:pt x="33" y="10"/>
                  </a:lnTo>
                  <a:lnTo>
                    <a:pt x="36" y="7"/>
                  </a:lnTo>
                  <a:lnTo>
                    <a:pt x="41" y="5"/>
                  </a:lnTo>
                  <a:lnTo>
                    <a:pt x="46" y="3"/>
                  </a:lnTo>
                  <a:lnTo>
                    <a:pt x="45" y="3"/>
                  </a:lnTo>
                  <a:lnTo>
                    <a:pt x="43" y="3"/>
                  </a:lnTo>
                  <a:lnTo>
                    <a:pt x="42" y="1"/>
                  </a:lnTo>
                  <a:lnTo>
                    <a:pt x="40" y="1"/>
                  </a:lnTo>
                  <a:lnTo>
                    <a:pt x="38" y="1"/>
                  </a:lnTo>
                  <a:lnTo>
                    <a:pt x="35" y="1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2" y="1"/>
                  </a:lnTo>
                  <a:lnTo>
                    <a:pt x="19" y="1"/>
                  </a:lnTo>
                  <a:lnTo>
                    <a:pt x="14" y="1"/>
                  </a:lnTo>
                  <a:lnTo>
                    <a:pt x="11" y="3"/>
                  </a:lnTo>
                  <a:lnTo>
                    <a:pt x="7" y="4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999999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28" name="Freeform 48"/>
            <p:cNvSpPr/>
            <p:nvPr/>
          </p:nvSpPr>
          <p:spPr>
            <a:xfrm>
              <a:off x="1133" y="1665"/>
              <a:ext cx="37" cy="9"/>
            </a:xfrm>
            <a:custGeom>
              <a:avLst/>
              <a:gdLst>
                <a:gd name="txL" fmla="*/ 0 w 37"/>
                <a:gd name="txT" fmla="*/ 0 h 9"/>
                <a:gd name="txR" fmla="*/ 37 w 37"/>
                <a:gd name="txB" fmla="*/ 9 h 9"/>
              </a:gdLst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5" y="2"/>
                </a:cxn>
                <a:cxn ang="0">
                  <a:pos x="7" y="1"/>
                </a:cxn>
                <a:cxn ang="0">
                  <a:pos x="9" y="0"/>
                </a:cxn>
                <a:cxn ang="0">
                  <a:pos x="12" y="0"/>
                </a:cxn>
                <a:cxn ang="0">
                  <a:pos x="15" y="0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7" y="1"/>
                </a:cxn>
                <a:cxn ang="0">
                  <a:pos x="32" y="1"/>
                </a:cxn>
                <a:cxn ang="0">
                  <a:pos x="37" y="4"/>
                </a:cxn>
                <a:cxn ang="0">
                  <a:pos x="37" y="6"/>
                </a:cxn>
                <a:cxn ang="0">
                  <a:pos x="36" y="6"/>
                </a:cxn>
                <a:cxn ang="0">
                  <a:pos x="36" y="5"/>
                </a:cxn>
                <a:cxn ang="0">
                  <a:pos x="34" y="5"/>
                </a:cxn>
                <a:cxn ang="0">
                  <a:pos x="33" y="5"/>
                </a:cxn>
                <a:cxn ang="0">
                  <a:pos x="30" y="4"/>
                </a:cxn>
                <a:cxn ang="0">
                  <a:pos x="28" y="4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9" y="2"/>
                </a:cxn>
                <a:cxn ang="0">
                  <a:pos x="15" y="2"/>
                </a:cxn>
                <a:cxn ang="0">
                  <a:pos x="13" y="2"/>
                </a:cxn>
                <a:cxn ang="0">
                  <a:pos x="9" y="4"/>
                </a:cxn>
                <a:cxn ang="0">
                  <a:pos x="7" y="5"/>
                </a:cxn>
                <a:cxn ang="0">
                  <a:pos x="5" y="6"/>
                </a:cxn>
                <a:cxn ang="0">
                  <a:pos x="2" y="7"/>
                </a:cxn>
                <a:cxn ang="0">
                  <a:pos x="0" y="9"/>
                </a:cxn>
                <a:cxn ang="0">
                  <a:pos x="0" y="6"/>
                </a:cxn>
              </a:cxnLst>
              <a:rect l="txL" t="txT" r="txR" b="txB"/>
              <a:pathLst>
                <a:path w="37" h="9">
                  <a:moveTo>
                    <a:pt x="0" y="6"/>
                  </a:moveTo>
                  <a:lnTo>
                    <a:pt x="0" y="6"/>
                  </a:lnTo>
                  <a:lnTo>
                    <a:pt x="1" y="5"/>
                  </a:lnTo>
                  <a:lnTo>
                    <a:pt x="2" y="4"/>
                  </a:lnTo>
                  <a:lnTo>
                    <a:pt x="4" y="2"/>
                  </a:lnTo>
                  <a:lnTo>
                    <a:pt x="5" y="2"/>
                  </a:lnTo>
                  <a:lnTo>
                    <a:pt x="7" y="1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7" y="1"/>
                  </a:lnTo>
                  <a:lnTo>
                    <a:pt x="32" y="1"/>
                  </a:lnTo>
                  <a:lnTo>
                    <a:pt x="37" y="4"/>
                  </a:lnTo>
                  <a:lnTo>
                    <a:pt x="37" y="6"/>
                  </a:lnTo>
                  <a:lnTo>
                    <a:pt x="36" y="6"/>
                  </a:lnTo>
                  <a:lnTo>
                    <a:pt x="36" y="5"/>
                  </a:lnTo>
                  <a:lnTo>
                    <a:pt x="34" y="5"/>
                  </a:lnTo>
                  <a:lnTo>
                    <a:pt x="33" y="5"/>
                  </a:lnTo>
                  <a:lnTo>
                    <a:pt x="30" y="4"/>
                  </a:lnTo>
                  <a:lnTo>
                    <a:pt x="28" y="4"/>
                  </a:lnTo>
                  <a:lnTo>
                    <a:pt x="25" y="2"/>
                  </a:lnTo>
                  <a:lnTo>
                    <a:pt x="22" y="2"/>
                  </a:lnTo>
                  <a:lnTo>
                    <a:pt x="19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9" y="4"/>
                  </a:lnTo>
                  <a:lnTo>
                    <a:pt x="7" y="5"/>
                  </a:lnTo>
                  <a:lnTo>
                    <a:pt x="5" y="6"/>
                  </a:lnTo>
                  <a:lnTo>
                    <a:pt x="2" y="7"/>
                  </a:lnTo>
                  <a:lnTo>
                    <a:pt x="0" y="9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29" name="Freeform 49"/>
            <p:cNvSpPr/>
            <p:nvPr/>
          </p:nvSpPr>
          <p:spPr>
            <a:xfrm>
              <a:off x="1133" y="1641"/>
              <a:ext cx="37" cy="10"/>
            </a:xfrm>
            <a:custGeom>
              <a:avLst/>
              <a:gdLst>
                <a:gd name="txL" fmla="*/ 0 w 37"/>
                <a:gd name="txT" fmla="*/ 0 h 10"/>
                <a:gd name="txR" fmla="*/ 37 w 37"/>
                <a:gd name="txB" fmla="*/ 10 h 10"/>
              </a:gdLst>
              <a:ahLst/>
              <a:cxnLst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5"/>
                </a:cxn>
                <a:cxn ang="0">
                  <a:pos x="1" y="4"/>
                </a:cxn>
                <a:cxn ang="0">
                  <a:pos x="2" y="3"/>
                </a:cxn>
                <a:cxn ang="0">
                  <a:pos x="4" y="3"/>
                </a:cxn>
                <a:cxn ang="0">
                  <a:pos x="5" y="2"/>
                </a:cxn>
                <a:cxn ang="0">
                  <a:pos x="7" y="1"/>
                </a:cxn>
                <a:cxn ang="0">
                  <a:pos x="9" y="1"/>
                </a:cxn>
                <a:cxn ang="0">
                  <a:pos x="12" y="0"/>
                </a:cxn>
                <a:cxn ang="0">
                  <a:pos x="15" y="0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7" y="1"/>
                </a:cxn>
                <a:cxn ang="0">
                  <a:pos x="32" y="2"/>
                </a:cxn>
                <a:cxn ang="0">
                  <a:pos x="37" y="3"/>
                </a:cxn>
                <a:cxn ang="0">
                  <a:pos x="37" y="5"/>
                </a:cxn>
                <a:cxn ang="0">
                  <a:pos x="36" y="5"/>
                </a:cxn>
                <a:cxn ang="0">
                  <a:pos x="36" y="4"/>
                </a:cxn>
                <a:cxn ang="0">
                  <a:pos x="34" y="4"/>
                </a:cxn>
                <a:cxn ang="0">
                  <a:pos x="33" y="4"/>
                </a:cxn>
                <a:cxn ang="0">
                  <a:pos x="30" y="3"/>
                </a:cxn>
                <a:cxn ang="0">
                  <a:pos x="28" y="3"/>
                </a:cxn>
                <a:cxn ang="0">
                  <a:pos x="25" y="3"/>
                </a:cxn>
                <a:cxn ang="0">
                  <a:pos x="22" y="2"/>
                </a:cxn>
                <a:cxn ang="0">
                  <a:pos x="19" y="2"/>
                </a:cxn>
                <a:cxn ang="0">
                  <a:pos x="15" y="2"/>
                </a:cxn>
                <a:cxn ang="0">
                  <a:pos x="13" y="2"/>
                </a:cxn>
                <a:cxn ang="0">
                  <a:pos x="9" y="3"/>
                </a:cxn>
                <a:cxn ang="0">
                  <a:pos x="7" y="4"/>
                </a:cxn>
                <a:cxn ang="0">
                  <a:pos x="5" y="5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0" y="5"/>
                </a:cxn>
              </a:cxnLst>
              <a:rect l="txL" t="txT" r="txR" b="txB"/>
              <a:pathLst>
                <a:path w="37" h="10">
                  <a:moveTo>
                    <a:pt x="0" y="5"/>
                  </a:moveTo>
                  <a:lnTo>
                    <a:pt x="0" y="5"/>
                  </a:lnTo>
                  <a:lnTo>
                    <a:pt x="1" y="5"/>
                  </a:lnTo>
                  <a:lnTo>
                    <a:pt x="1" y="4"/>
                  </a:lnTo>
                  <a:lnTo>
                    <a:pt x="2" y="3"/>
                  </a:lnTo>
                  <a:lnTo>
                    <a:pt x="4" y="3"/>
                  </a:lnTo>
                  <a:lnTo>
                    <a:pt x="5" y="2"/>
                  </a:lnTo>
                  <a:lnTo>
                    <a:pt x="7" y="1"/>
                  </a:lnTo>
                  <a:lnTo>
                    <a:pt x="9" y="1"/>
                  </a:lnTo>
                  <a:lnTo>
                    <a:pt x="12" y="0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7" y="1"/>
                  </a:lnTo>
                  <a:lnTo>
                    <a:pt x="32" y="2"/>
                  </a:lnTo>
                  <a:lnTo>
                    <a:pt x="37" y="3"/>
                  </a:lnTo>
                  <a:lnTo>
                    <a:pt x="37" y="5"/>
                  </a:lnTo>
                  <a:lnTo>
                    <a:pt x="36" y="5"/>
                  </a:lnTo>
                  <a:lnTo>
                    <a:pt x="36" y="4"/>
                  </a:lnTo>
                  <a:lnTo>
                    <a:pt x="34" y="4"/>
                  </a:lnTo>
                  <a:lnTo>
                    <a:pt x="33" y="4"/>
                  </a:lnTo>
                  <a:lnTo>
                    <a:pt x="30" y="3"/>
                  </a:lnTo>
                  <a:lnTo>
                    <a:pt x="28" y="3"/>
                  </a:lnTo>
                  <a:lnTo>
                    <a:pt x="25" y="3"/>
                  </a:lnTo>
                  <a:lnTo>
                    <a:pt x="22" y="2"/>
                  </a:lnTo>
                  <a:lnTo>
                    <a:pt x="19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9" y="3"/>
                  </a:lnTo>
                  <a:lnTo>
                    <a:pt x="7" y="4"/>
                  </a:lnTo>
                  <a:lnTo>
                    <a:pt x="5" y="5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30" name="Freeform 50"/>
            <p:cNvSpPr/>
            <p:nvPr/>
          </p:nvSpPr>
          <p:spPr>
            <a:xfrm>
              <a:off x="1168" y="1629"/>
              <a:ext cx="61" cy="112"/>
            </a:xfrm>
            <a:custGeom>
              <a:avLst/>
              <a:gdLst>
                <a:gd name="txL" fmla="*/ 0 w 61"/>
                <a:gd name="txT" fmla="*/ 0 h 112"/>
                <a:gd name="txR" fmla="*/ 61 w 61"/>
                <a:gd name="txB" fmla="*/ 112 h 112"/>
              </a:gdLst>
              <a:ahLst/>
              <a:cxnLst>
                <a:cxn ang="0">
                  <a:pos x="0" y="0"/>
                </a:cxn>
                <a:cxn ang="0">
                  <a:pos x="0" y="109"/>
                </a:cxn>
                <a:cxn ang="0">
                  <a:pos x="19" y="112"/>
                </a:cxn>
                <a:cxn ang="0">
                  <a:pos x="18" y="98"/>
                </a:cxn>
                <a:cxn ang="0">
                  <a:pos x="61" y="104"/>
                </a:cxn>
                <a:cxn ang="0">
                  <a:pos x="61" y="98"/>
                </a:cxn>
                <a:cxn ang="0">
                  <a:pos x="30" y="95"/>
                </a:cxn>
                <a:cxn ang="0">
                  <a:pos x="29" y="82"/>
                </a:cxn>
                <a:cxn ang="0">
                  <a:pos x="9" y="82"/>
                </a:cxn>
                <a:cxn ang="0">
                  <a:pos x="8" y="81"/>
                </a:cxn>
                <a:cxn ang="0">
                  <a:pos x="7" y="76"/>
                </a:cxn>
                <a:cxn ang="0">
                  <a:pos x="6" y="69"/>
                </a:cxn>
                <a:cxn ang="0">
                  <a:pos x="4" y="58"/>
                </a:cxn>
                <a:cxn ang="0">
                  <a:pos x="2" y="47"/>
                </a:cxn>
                <a:cxn ang="0">
                  <a:pos x="1" y="34"/>
                </a:cxn>
                <a:cxn ang="0">
                  <a:pos x="2" y="19"/>
                </a:cxn>
                <a:cxn ang="0">
                  <a:pos x="6" y="3"/>
                </a:cxn>
                <a:cxn ang="0">
                  <a:pos x="0" y="0"/>
                </a:cxn>
              </a:cxnLst>
              <a:rect l="txL" t="txT" r="txR" b="txB"/>
              <a:pathLst>
                <a:path w="61" h="112">
                  <a:moveTo>
                    <a:pt x="0" y="0"/>
                  </a:moveTo>
                  <a:lnTo>
                    <a:pt x="0" y="109"/>
                  </a:lnTo>
                  <a:lnTo>
                    <a:pt x="19" y="112"/>
                  </a:lnTo>
                  <a:lnTo>
                    <a:pt x="18" y="98"/>
                  </a:lnTo>
                  <a:lnTo>
                    <a:pt x="61" y="104"/>
                  </a:lnTo>
                  <a:lnTo>
                    <a:pt x="61" y="98"/>
                  </a:lnTo>
                  <a:lnTo>
                    <a:pt x="30" y="95"/>
                  </a:lnTo>
                  <a:lnTo>
                    <a:pt x="29" y="82"/>
                  </a:lnTo>
                  <a:lnTo>
                    <a:pt x="9" y="82"/>
                  </a:lnTo>
                  <a:lnTo>
                    <a:pt x="8" y="81"/>
                  </a:lnTo>
                  <a:lnTo>
                    <a:pt x="7" y="76"/>
                  </a:lnTo>
                  <a:lnTo>
                    <a:pt x="6" y="69"/>
                  </a:lnTo>
                  <a:lnTo>
                    <a:pt x="4" y="58"/>
                  </a:lnTo>
                  <a:lnTo>
                    <a:pt x="2" y="47"/>
                  </a:lnTo>
                  <a:lnTo>
                    <a:pt x="1" y="34"/>
                  </a:lnTo>
                  <a:lnTo>
                    <a:pt x="2" y="19"/>
                  </a:lnTo>
                  <a:lnTo>
                    <a:pt x="6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999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31" name="Freeform 51"/>
            <p:cNvSpPr/>
            <p:nvPr/>
          </p:nvSpPr>
          <p:spPr>
            <a:xfrm>
              <a:off x="1198" y="1603"/>
              <a:ext cx="79" cy="15"/>
            </a:xfrm>
            <a:custGeom>
              <a:avLst/>
              <a:gdLst>
                <a:gd name="txL" fmla="*/ 0 w 79"/>
                <a:gd name="txT" fmla="*/ 0 h 15"/>
                <a:gd name="txR" fmla="*/ 79 w 79"/>
                <a:gd name="txB" fmla="*/ 15 h 15"/>
              </a:gdLst>
              <a:ahLst/>
              <a:cxnLst>
                <a:cxn ang="0">
                  <a:pos x="0" y="15"/>
                </a:cxn>
                <a:cxn ang="0">
                  <a:pos x="0" y="15"/>
                </a:cxn>
                <a:cxn ang="0">
                  <a:pos x="3" y="14"/>
                </a:cxn>
                <a:cxn ang="0">
                  <a:pos x="4" y="14"/>
                </a:cxn>
                <a:cxn ang="0">
                  <a:pos x="7" y="13"/>
                </a:cxn>
                <a:cxn ang="0">
                  <a:pos x="11" y="12"/>
                </a:cxn>
                <a:cxn ang="0">
                  <a:pos x="14" y="11"/>
                </a:cxn>
                <a:cxn ang="0">
                  <a:pos x="19" y="10"/>
                </a:cxn>
                <a:cxn ang="0">
                  <a:pos x="24" y="8"/>
                </a:cxn>
                <a:cxn ang="0">
                  <a:pos x="30" y="8"/>
                </a:cxn>
                <a:cxn ang="0">
                  <a:pos x="35" y="7"/>
                </a:cxn>
                <a:cxn ang="0">
                  <a:pos x="42" y="7"/>
                </a:cxn>
                <a:cxn ang="0">
                  <a:pos x="48" y="6"/>
                </a:cxn>
                <a:cxn ang="0">
                  <a:pos x="55" y="7"/>
                </a:cxn>
                <a:cxn ang="0">
                  <a:pos x="62" y="7"/>
                </a:cxn>
                <a:cxn ang="0">
                  <a:pos x="69" y="8"/>
                </a:cxn>
                <a:cxn ang="0">
                  <a:pos x="76" y="10"/>
                </a:cxn>
                <a:cxn ang="0">
                  <a:pos x="79" y="0"/>
                </a:cxn>
                <a:cxn ang="0">
                  <a:pos x="79" y="0"/>
                </a:cxn>
                <a:cxn ang="0">
                  <a:pos x="76" y="0"/>
                </a:cxn>
                <a:cxn ang="0">
                  <a:pos x="74" y="0"/>
                </a:cxn>
                <a:cxn ang="0">
                  <a:pos x="70" y="0"/>
                </a:cxn>
                <a:cxn ang="0">
                  <a:pos x="66" y="0"/>
                </a:cxn>
                <a:cxn ang="0">
                  <a:pos x="61" y="0"/>
                </a:cxn>
                <a:cxn ang="0">
                  <a:pos x="56" y="0"/>
                </a:cxn>
                <a:cxn ang="0">
                  <a:pos x="51" y="1"/>
                </a:cxn>
                <a:cxn ang="0">
                  <a:pos x="44" y="1"/>
                </a:cxn>
                <a:cxn ang="0">
                  <a:pos x="38" y="1"/>
                </a:cxn>
                <a:cxn ang="0">
                  <a:pos x="31" y="3"/>
                </a:cxn>
                <a:cxn ang="0">
                  <a:pos x="25" y="4"/>
                </a:cxn>
                <a:cxn ang="0">
                  <a:pos x="18" y="5"/>
                </a:cxn>
                <a:cxn ang="0">
                  <a:pos x="12" y="6"/>
                </a:cxn>
                <a:cxn ang="0">
                  <a:pos x="6" y="7"/>
                </a:cxn>
                <a:cxn ang="0">
                  <a:pos x="0" y="8"/>
                </a:cxn>
                <a:cxn ang="0">
                  <a:pos x="0" y="15"/>
                </a:cxn>
              </a:cxnLst>
              <a:rect l="txL" t="txT" r="txR" b="txB"/>
              <a:pathLst>
                <a:path w="79" h="15">
                  <a:moveTo>
                    <a:pt x="0" y="15"/>
                  </a:moveTo>
                  <a:lnTo>
                    <a:pt x="0" y="15"/>
                  </a:lnTo>
                  <a:lnTo>
                    <a:pt x="3" y="14"/>
                  </a:lnTo>
                  <a:lnTo>
                    <a:pt x="4" y="14"/>
                  </a:lnTo>
                  <a:lnTo>
                    <a:pt x="7" y="13"/>
                  </a:lnTo>
                  <a:lnTo>
                    <a:pt x="11" y="12"/>
                  </a:lnTo>
                  <a:lnTo>
                    <a:pt x="14" y="11"/>
                  </a:lnTo>
                  <a:lnTo>
                    <a:pt x="19" y="10"/>
                  </a:lnTo>
                  <a:lnTo>
                    <a:pt x="24" y="8"/>
                  </a:lnTo>
                  <a:lnTo>
                    <a:pt x="30" y="8"/>
                  </a:lnTo>
                  <a:lnTo>
                    <a:pt x="35" y="7"/>
                  </a:lnTo>
                  <a:lnTo>
                    <a:pt x="42" y="7"/>
                  </a:lnTo>
                  <a:lnTo>
                    <a:pt x="48" y="6"/>
                  </a:lnTo>
                  <a:lnTo>
                    <a:pt x="55" y="7"/>
                  </a:lnTo>
                  <a:lnTo>
                    <a:pt x="62" y="7"/>
                  </a:lnTo>
                  <a:lnTo>
                    <a:pt x="69" y="8"/>
                  </a:lnTo>
                  <a:lnTo>
                    <a:pt x="76" y="10"/>
                  </a:lnTo>
                  <a:lnTo>
                    <a:pt x="79" y="0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1" y="0"/>
                  </a:lnTo>
                  <a:lnTo>
                    <a:pt x="56" y="0"/>
                  </a:lnTo>
                  <a:lnTo>
                    <a:pt x="51" y="1"/>
                  </a:lnTo>
                  <a:lnTo>
                    <a:pt x="44" y="1"/>
                  </a:lnTo>
                  <a:lnTo>
                    <a:pt x="38" y="1"/>
                  </a:lnTo>
                  <a:lnTo>
                    <a:pt x="31" y="3"/>
                  </a:lnTo>
                  <a:lnTo>
                    <a:pt x="25" y="4"/>
                  </a:lnTo>
                  <a:lnTo>
                    <a:pt x="18" y="5"/>
                  </a:lnTo>
                  <a:lnTo>
                    <a:pt x="12" y="6"/>
                  </a:lnTo>
                  <a:lnTo>
                    <a:pt x="6" y="7"/>
                  </a:lnTo>
                  <a:lnTo>
                    <a:pt x="0" y="8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32" name="Freeform 52"/>
            <p:cNvSpPr/>
            <p:nvPr/>
          </p:nvSpPr>
          <p:spPr>
            <a:xfrm>
              <a:off x="1153" y="1743"/>
              <a:ext cx="132" cy="45"/>
            </a:xfrm>
            <a:custGeom>
              <a:avLst/>
              <a:gdLst>
                <a:gd name="txL" fmla="*/ 0 w 132"/>
                <a:gd name="txT" fmla="*/ 0 h 45"/>
                <a:gd name="txR" fmla="*/ 132 w 132"/>
                <a:gd name="txB" fmla="*/ 45 h 45"/>
              </a:gdLst>
              <a:ahLst/>
              <a:cxnLst>
                <a:cxn ang="0">
                  <a:pos x="55" y="44"/>
                </a:cxn>
                <a:cxn ang="0">
                  <a:pos x="56" y="44"/>
                </a:cxn>
                <a:cxn ang="0">
                  <a:pos x="56" y="42"/>
                </a:cxn>
                <a:cxn ang="0">
                  <a:pos x="57" y="42"/>
                </a:cxn>
                <a:cxn ang="0">
                  <a:pos x="59" y="41"/>
                </a:cxn>
                <a:cxn ang="0">
                  <a:pos x="61" y="41"/>
                </a:cxn>
                <a:cxn ang="0">
                  <a:pos x="63" y="40"/>
                </a:cxn>
                <a:cxn ang="0">
                  <a:pos x="65" y="39"/>
                </a:cxn>
                <a:cxn ang="0">
                  <a:pos x="68" y="38"/>
                </a:cxn>
                <a:cxn ang="0">
                  <a:pos x="71" y="37"/>
                </a:cxn>
                <a:cxn ang="0">
                  <a:pos x="73" y="34"/>
                </a:cxn>
                <a:cxn ang="0">
                  <a:pos x="76" y="33"/>
                </a:cxn>
                <a:cxn ang="0">
                  <a:pos x="78" y="32"/>
                </a:cxn>
                <a:cxn ang="0">
                  <a:pos x="80" y="30"/>
                </a:cxn>
                <a:cxn ang="0">
                  <a:pos x="82" y="28"/>
                </a:cxn>
                <a:cxn ang="0">
                  <a:pos x="84" y="26"/>
                </a:cxn>
                <a:cxn ang="0">
                  <a:pos x="85" y="24"/>
                </a:cxn>
                <a:cxn ang="0">
                  <a:pos x="0" y="3"/>
                </a:cxn>
                <a:cxn ang="0">
                  <a:pos x="6" y="0"/>
                </a:cxn>
                <a:cxn ang="0">
                  <a:pos x="132" y="32"/>
                </a:cxn>
                <a:cxn ang="0">
                  <a:pos x="126" y="34"/>
                </a:cxn>
                <a:cxn ang="0">
                  <a:pos x="90" y="25"/>
                </a:cxn>
                <a:cxn ang="0">
                  <a:pos x="90" y="25"/>
                </a:cxn>
                <a:cxn ang="0">
                  <a:pos x="90" y="26"/>
                </a:cxn>
                <a:cxn ang="0">
                  <a:pos x="89" y="26"/>
                </a:cxn>
                <a:cxn ang="0">
                  <a:pos x="89" y="27"/>
                </a:cxn>
                <a:cxn ang="0">
                  <a:pos x="87" y="28"/>
                </a:cxn>
                <a:cxn ang="0">
                  <a:pos x="86" y="30"/>
                </a:cxn>
                <a:cxn ang="0">
                  <a:pos x="85" y="31"/>
                </a:cxn>
                <a:cxn ang="0">
                  <a:pos x="83" y="32"/>
                </a:cxn>
                <a:cxn ang="0">
                  <a:pos x="80" y="33"/>
                </a:cxn>
                <a:cxn ang="0">
                  <a:pos x="78" y="35"/>
                </a:cxn>
                <a:cxn ang="0">
                  <a:pos x="76" y="37"/>
                </a:cxn>
                <a:cxn ang="0">
                  <a:pos x="72" y="38"/>
                </a:cxn>
                <a:cxn ang="0">
                  <a:pos x="70" y="40"/>
                </a:cxn>
                <a:cxn ang="0">
                  <a:pos x="65" y="41"/>
                </a:cxn>
                <a:cxn ang="0">
                  <a:pos x="62" y="44"/>
                </a:cxn>
                <a:cxn ang="0">
                  <a:pos x="57" y="45"/>
                </a:cxn>
                <a:cxn ang="0">
                  <a:pos x="55" y="44"/>
                </a:cxn>
              </a:cxnLst>
              <a:rect l="txL" t="txT" r="txR" b="txB"/>
              <a:pathLst>
                <a:path w="132" h="45">
                  <a:moveTo>
                    <a:pt x="55" y="44"/>
                  </a:moveTo>
                  <a:lnTo>
                    <a:pt x="56" y="44"/>
                  </a:lnTo>
                  <a:lnTo>
                    <a:pt x="56" y="42"/>
                  </a:lnTo>
                  <a:lnTo>
                    <a:pt x="57" y="42"/>
                  </a:lnTo>
                  <a:lnTo>
                    <a:pt x="59" y="41"/>
                  </a:lnTo>
                  <a:lnTo>
                    <a:pt x="61" y="41"/>
                  </a:lnTo>
                  <a:lnTo>
                    <a:pt x="63" y="40"/>
                  </a:lnTo>
                  <a:lnTo>
                    <a:pt x="65" y="39"/>
                  </a:lnTo>
                  <a:lnTo>
                    <a:pt x="68" y="38"/>
                  </a:lnTo>
                  <a:lnTo>
                    <a:pt x="71" y="37"/>
                  </a:lnTo>
                  <a:lnTo>
                    <a:pt x="73" y="34"/>
                  </a:lnTo>
                  <a:lnTo>
                    <a:pt x="76" y="33"/>
                  </a:lnTo>
                  <a:lnTo>
                    <a:pt x="78" y="32"/>
                  </a:lnTo>
                  <a:lnTo>
                    <a:pt x="80" y="30"/>
                  </a:lnTo>
                  <a:lnTo>
                    <a:pt x="82" y="28"/>
                  </a:lnTo>
                  <a:lnTo>
                    <a:pt x="84" y="26"/>
                  </a:lnTo>
                  <a:lnTo>
                    <a:pt x="85" y="24"/>
                  </a:lnTo>
                  <a:lnTo>
                    <a:pt x="0" y="3"/>
                  </a:lnTo>
                  <a:lnTo>
                    <a:pt x="6" y="0"/>
                  </a:lnTo>
                  <a:lnTo>
                    <a:pt x="132" y="32"/>
                  </a:lnTo>
                  <a:lnTo>
                    <a:pt x="126" y="34"/>
                  </a:lnTo>
                  <a:lnTo>
                    <a:pt x="90" y="25"/>
                  </a:lnTo>
                  <a:lnTo>
                    <a:pt x="90" y="26"/>
                  </a:lnTo>
                  <a:lnTo>
                    <a:pt x="89" y="26"/>
                  </a:lnTo>
                  <a:lnTo>
                    <a:pt x="89" y="27"/>
                  </a:lnTo>
                  <a:lnTo>
                    <a:pt x="87" y="28"/>
                  </a:lnTo>
                  <a:lnTo>
                    <a:pt x="86" y="30"/>
                  </a:lnTo>
                  <a:lnTo>
                    <a:pt x="85" y="31"/>
                  </a:lnTo>
                  <a:lnTo>
                    <a:pt x="83" y="32"/>
                  </a:lnTo>
                  <a:lnTo>
                    <a:pt x="80" y="33"/>
                  </a:lnTo>
                  <a:lnTo>
                    <a:pt x="78" y="35"/>
                  </a:lnTo>
                  <a:lnTo>
                    <a:pt x="76" y="37"/>
                  </a:lnTo>
                  <a:lnTo>
                    <a:pt x="72" y="38"/>
                  </a:lnTo>
                  <a:lnTo>
                    <a:pt x="70" y="40"/>
                  </a:lnTo>
                  <a:lnTo>
                    <a:pt x="65" y="41"/>
                  </a:lnTo>
                  <a:lnTo>
                    <a:pt x="62" y="44"/>
                  </a:lnTo>
                  <a:lnTo>
                    <a:pt x="57" y="45"/>
                  </a:lnTo>
                  <a:lnTo>
                    <a:pt x="55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33" name="Freeform 53"/>
            <p:cNvSpPr/>
            <p:nvPr/>
          </p:nvSpPr>
          <p:spPr>
            <a:xfrm>
              <a:off x="1125" y="1755"/>
              <a:ext cx="135" cy="40"/>
            </a:xfrm>
            <a:custGeom>
              <a:avLst/>
              <a:gdLst>
                <a:gd name="txL" fmla="*/ 0 w 135"/>
                <a:gd name="txT" fmla="*/ 0 h 40"/>
                <a:gd name="txR" fmla="*/ 135 w 135"/>
                <a:gd name="txB" fmla="*/ 40 h 40"/>
              </a:gdLst>
              <a:ahLst/>
              <a:cxnLst>
                <a:cxn ang="0">
                  <a:pos x="0" y="0"/>
                </a:cxn>
                <a:cxn ang="0">
                  <a:pos x="132" y="40"/>
                </a:cxn>
                <a:cxn ang="0">
                  <a:pos x="135" y="40"/>
                </a:cxn>
                <a:cxn ang="0">
                  <a:pos x="5" y="0"/>
                </a:cxn>
                <a:cxn ang="0">
                  <a:pos x="0" y="0"/>
                </a:cxn>
              </a:cxnLst>
              <a:rect l="txL" t="txT" r="txR" b="txB"/>
              <a:pathLst>
                <a:path w="135" h="40">
                  <a:moveTo>
                    <a:pt x="0" y="0"/>
                  </a:moveTo>
                  <a:lnTo>
                    <a:pt x="132" y="40"/>
                  </a:lnTo>
                  <a:lnTo>
                    <a:pt x="135" y="4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34" name="Freeform 54"/>
            <p:cNvSpPr/>
            <p:nvPr/>
          </p:nvSpPr>
          <p:spPr>
            <a:xfrm>
              <a:off x="1148" y="1750"/>
              <a:ext cx="132" cy="35"/>
            </a:xfrm>
            <a:custGeom>
              <a:avLst/>
              <a:gdLst>
                <a:gd name="txL" fmla="*/ 0 w 132"/>
                <a:gd name="txT" fmla="*/ 0 h 35"/>
                <a:gd name="txR" fmla="*/ 132 w 132"/>
                <a:gd name="txB" fmla="*/ 35 h 35"/>
              </a:gdLst>
              <a:ahLst/>
              <a:cxnLst>
                <a:cxn ang="0">
                  <a:pos x="0" y="0"/>
                </a:cxn>
                <a:cxn ang="0">
                  <a:pos x="130" y="35"/>
                </a:cxn>
                <a:cxn ang="0">
                  <a:pos x="132" y="35"/>
                </a:cxn>
                <a:cxn ang="0">
                  <a:pos x="4" y="0"/>
                </a:cxn>
                <a:cxn ang="0">
                  <a:pos x="0" y="0"/>
                </a:cxn>
              </a:cxnLst>
              <a:rect l="txL" t="txT" r="txR" b="txB"/>
              <a:pathLst>
                <a:path w="132" h="35">
                  <a:moveTo>
                    <a:pt x="0" y="0"/>
                  </a:moveTo>
                  <a:lnTo>
                    <a:pt x="130" y="35"/>
                  </a:lnTo>
                  <a:lnTo>
                    <a:pt x="132" y="35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35" name="Freeform 55"/>
            <p:cNvSpPr/>
            <p:nvPr/>
          </p:nvSpPr>
          <p:spPr>
            <a:xfrm>
              <a:off x="1138" y="1752"/>
              <a:ext cx="133" cy="38"/>
            </a:xfrm>
            <a:custGeom>
              <a:avLst/>
              <a:gdLst>
                <a:gd name="txL" fmla="*/ 0 w 133"/>
                <a:gd name="txT" fmla="*/ 0 h 38"/>
                <a:gd name="txR" fmla="*/ 133 w 133"/>
                <a:gd name="txB" fmla="*/ 38 h 38"/>
              </a:gdLst>
              <a:ahLst/>
              <a:cxnLst>
                <a:cxn ang="0">
                  <a:pos x="0" y="0"/>
                </a:cxn>
                <a:cxn ang="0">
                  <a:pos x="130" y="38"/>
                </a:cxn>
                <a:cxn ang="0">
                  <a:pos x="133" y="38"/>
                </a:cxn>
                <a:cxn ang="0">
                  <a:pos x="3" y="0"/>
                </a:cxn>
                <a:cxn ang="0">
                  <a:pos x="0" y="0"/>
                </a:cxn>
              </a:cxnLst>
              <a:rect l="txL" t="txT" r="txR" b="txB"/>
              <a:pathLst>
                <a:path w="133" h="38">
                  <a:moveTo>
                    <a:pt x="0" y="0"/>
                  </a:moveTo>
                  <a:lnTo>
                    <a:pt x="130" y="38"/>
                  </a:lnTo>
                  <a:lnTo>
                    <a:pt x="133" y="38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36" name="Freeform 56"/>
            <p:cNvSpPr/>
            <p:nvPr/>
          </p:nvSpPr>
          <p:spPr>
            <a:xfrm>
              <a:off x="1623" y="1435"/>
              <a:ext cx="326" cy="65"/>
            </a:xfrm>
            <a:custGeom>
              <a:avLst/>
              <a:gdLst>
                <a:gd name="txL" fmla="*/ 0 w 326"/>
                <a:gd name="txT" fmla="*/ 0 h 65"/>
                <a:gd name="txR" fmla="*/ 326 w 326"/>
                <a:gd name="txB" fmla="*/ 65 h 65"/>
              </a:gdLst>
              <a:ahLst/>
              <a:cxnLst>
                <a:cxn ang="0">
                  <a:pos x="146" y="0"/>
                </a:cxn>
                <a:cxn ang="0">
                  <a:pos x="115" y="1"/>
                </a:cxn>
                <a:cxn ang="0">
                  <a:pos x="85" y="3"/>
                </a:cxn>
                <a:cxn ang="0">
                  <a:pos x="60" y="7"/>
                </a:cxn>
                <a:cxn ang="0">
                  <a:pos x="38" y="12"/>
                </a:cxn>
                <a:cxn ang="0">
                  <a:pos x="28" y="14"/>
                </a:cxn>
                <a:cxn ang="0">
                  <a:pos x="20" y="17"/>
                </a:cxn>
                <a:cxn ang="0">
                  <a:pos x="13" y="20"/>
                </a:cxn>
                <a:cxn ang="0">
                  <a:pos x="7" y="23"/>
                </a:cxn>
                <a:cxn ang="0">
                  <a:pos x="4" y="26"/>
                </a:cxn>
                <a:cxn ang="0">
                  <a:pos x="0" y="29"/>
                </a:cxn>
                <a:cxn ang="0">
                  <a:pos x="0" y="33"/>
                </a:cxn>
                <a:cxn ang="0">
                  <a:pos x="0" y="36"/>
                </a:cxn>
                <a:cxn ang="0">
                  <a:pos x="4" y="40"/>
                </a:cxn>
                <a:cxn ang="0">
                  <a:pos x="7" y="43"/>
                </a:cxn>
                <a:cxn ang="0">
                  <a:pos x="13" y="46"/>
                </a:cxn>
                <a:cxn ang="0">
                  <a:pos x="20" y="49"/>
                </a:cxn>
                <a:cxn ang="0">
                  <a:pos x="28" y="51"/>
                </a:cxn>
                <a:cxn ang="0">
                  <a:pos x="38" y="54"/>
                </a:cxn>
                <a:cxn ang="0">
                  <a:pos x="60" y="58"/>
                </a:cxn>
                <a:cxn ang="0">
                  <a:pos x="85" y="62"/>
                </a:cxn>
                <a:cxn ang="0">
                  <a:pos x="115" y="64"/>
                </a:cxn>
                <a:cxn ang="0">
                  <a:pos x="146" y="65"/>
                </a:cxn>
                <a:cxn ang="0">
                  <a:pos x="180" y="65"/>
                </a:cxn>
                <a:cxn ang="0">
                  <a:pos x="211" y="64"/>
                </a:cxn>
                <a:cxn ang="0">
                  <a:pos x="241" y="62"/>
                </a:cxn>
                <a:cxn ang="0">
                  <a:pos x="266" y="58"/>
                </a:cxn>
                <a:cxn ang="0">
                  <a:pos x="288" y="54"/>
                </a:cxn>
                <a:cxn ang="0">
                  <a:pos x="298" y="51"/>
                </a:cxn>
                <a:cxn ang="0">
                  <a:pos x="306" y="49"/>
                </a:cxn>
                <a:cxn ang="0">
                  <a:pos x="313" y="46"/>
                </a:cxn>
                <a:cxn ang="0">
                  <a:pos x="319" y="43"/>
                </a:cxn>
                <a:cxn ang="0">
                  <a:pos x="322" y="40"/>
                </a:cxn>
                <a:cxn ang="0">
                  <a:pos x="325" y="36"/>
                </a:cxn>
                <a:cxn ang="0">
                  <a:pos x="326" y="33"/>
                </a:cxn>
                <a:cxn ang="0">
                  <a:pos x="325" y="29"/>
                </a:cxn>
                <a:cxn ang="0">
                  <a:pos x="322" y="26"/>
                </a:cxn>
                <a:cxn ang="0">
                  <a:pos x="319" y="23"/>
                </a:cxn>
                <a:cxn ang="0">
                  <a:pos x="313" y="20"/>
                </a:cxn>
                <a:cxn ang="0">
                  <a:pos x="306" y="17"/>
                </a:cxn>
                <a:cxn ang="0">
                  <a:pos x="298" y="14"/>
                </a:cxn>
                <a:cxn ang="0">
                  <a:pos x="288" y="12"/>
                </a:cxn>
                <a:cxn ang="0">
                  <a:pos x="266" y="7"/>
                </a:cxn>
                <a:cxn ang="0">
                  <a:pos x="241" y="3"/>
                </a:cxn>
                <a:cxn ang="0">
                  <a:pos x="211" y="1"/>
                </a:cxn>
                <a:cxn ang="0">
                  <a:pos x="180" y="0"/>
                </a:cxn>
              </a:cxnLst>
              <a:rect l="txL" t="txT" r="txR" b="txB"/>
              <a:pathLst>
                <a:path w="326" h="65">
                  <a:moveTo>
                    <a:pt x="162" y="0"/>
                  </a:moveTo>
                  <a:lnTo>
                    <a:pt x="146" y="0"/>
                  </a:lnTo>
                  <a:lnTo>
                    <a:pt x="130" y="0"/>
                  </a:lnTo>
                  <a:lnTo>
                    <a:pt x="115" y="1"/>
                  </a:lnTo>
                  <a:lnTo>
                    <a:pt x="99" y="2"/>
                  </a:lnTo>
                  <a:lnTo>
                    <a:pt x="85" y="3"/>
                  </a:lnTo>
                  <a:lnTo>
                    <a:pt x="71" y="6"/>
                  </a:lnTo>
                  <a:lnTo>
                    <a:pt x="60" y="7"/>
                  </a:lnTo>
                  <a:lnTo>
                    <a:pt x="48" y="9"/>
                  </a:lnTo>
                  <a:lnTo>
                    <a:pt x="38" y="12"/>
                  </a:lnTo>
                  <a:lnTo>
                    <a:pt x="32" y="13"/>
                  </a:lnTo>
                  <a:lnTo>
                    <a:pt x="28" y="14"/>
                  </a:lnTo>
                  <a:lnTo>
                    <a:pt x="24" y="15"/>
                  </a:lnTo>
                  <a:lnTo>
                    <a:pt x="20" y="17"/>
                  </a:lnTo>
                  <a:lnTo>
                    <a:pt x="15" y="19"/>
                  </a:lnTo>
                  <a:lnTo>
                    <a:pt x="13" y="20"/>
                  </a:lnTo>
                  <a:lnTo>
                    <a:pt x="10" y="21"/>
                  </a:lnTo>
                  <a:lnTo>
                    <a:pt x="7" y="23"/>
                  </a:lnTo>
                  <a:lnTo>
                    <a:pt x="5" y="24"/>
                  </a:lnTo>
                  <a:lnTo>
                    <a:pt x="4" y="26"/>
                  </a:lnTo>
                  <a:lnTo>
                    <a:pt x="1" y="28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0" y="35"/>
                  </a:lnTo>
                  <a:lnTo>
                    <a:pt x="0" y="36"/>
                  </a:lnTo>
                  <a:lnTo>
                    <a:pt x="1" y="37"/>
                  </a:lnTo>
                  <a:lnTo>
                    <a:pt x="4" y="40"/>
                  </a:lnTo>
                  <a:lnTo>
                    <a:pt x="5" y="41"/>
                  </a:lnTo>
                  <a:lnTo>
                    <a:pt x="7" y="43"/>
                  </a:lnTo>
                  <a:lnTo>
                    <a:pt x="10" y="44"/>
                  </a:lnTo>
                  <a:lnTo>
                    <a:pt x="13" y="46"/>
                  </a:lnTo>
                  <a:lnTo>
                    <a:pt x="15" y="47"/>
                  </a:lnTo>
                  <a:lnTo>
                    <a:pt x="20" y="49"/>
                  </a:lnTo>
                  <a:lnTo>
                    <a:pt x="24" y="50"/>
                  </a:lnTo>
                  <a:lnTo>
                    <a:pt x="28" y="51"/>
                  </a:lnTo>
                  <a:lnTo>
                    <a:pt x="32" y="53"/>
                  </a:lnTo>
                  <a:lnTo>
                    <a:pt x="38" y="54"/>
                  </a:lnTo>
                  <a:lnTo>
                    <a:pt x="48" y="56"/>
                  </a:lnTo>
                  <a:lnTo>
                    <a:pt x="60" y="58"/>
                  </a:lnTo>
                  <a:lnTo>
                    <a:pt x="71" y="61"/>
                  </a:lnTo>
                  <a:lnTo>
                    <a:pt x="85" y="62"/>
                  </a:lnTo>
                  <a:lnTo>
                    <a:pt x="99" y="63"/>
                  </a:lnTo>
                  <a:lnTo>
                    <a:pt x="115" y="64"/>
                  </a:lnTo>
                  <a:lnTo>
                    <a:pt x="130" y="65"/>
                  </a:lnTo>
                  <a:lnTo>
                    <a:pt x="146" y="65"/>
                  </a:lnTo>
                  <a:lnTo>
                    <a:pt x="162" y="65"/>
                  </a:lnTo>
                  <a:lnTo>
                    <a:pt x="180" y="65"/>
                  </a:lnTo>
                  <a:lnTo>
                    <a:pt x="195" y="65"/>
                  </a:lnTo>
                  <a:lnTo>
                    <a:pt x="211" y="64"/>
                  </a:lnTo>
                  <a:lnTo>
                    <a:pt x="227" y="63"/>
                  </a:lnTo>
                  <a:lnTo>
                    <a:pt x="241" y="62"/>
                  </a:lnTo>
                  <a:lnTo>
                    <a:pt x="253" y="61"/>
                  </a:lnTo>
                  <a:lnTo>
                    <a:pt x="266" y="58"/>
                  </a:lnTo>
                  <a:lnTo>
                    <a:pt x="278" y="56"/>
                  </a:lnTo>
                  <a:lnTo>
                    <a:pt x="288" y="54"/>
                  </a:lnTo>
                  <a:lnTo>
                    <a:pt x="293" y="53"/>
                  </a:lnTo>
                  <a:lnTo>
                    <a:pt x="298" y="51"/>
                  </a:lnTo>
                  <a:lnTo>
                    <a:pt x="302" y="50"/>
                  </a:lnTo>
                  <a:lnTo>
                    <a:pt x="306" y="49"/>
                  </a:lnTo>
                  <a:lnTo>
                    <a:pt x="309" y="47"/>
                  </a:lnTo>
                  <a:lnTo>
                    <a:pt x="313" y="46"/>
                  </a:lnTo>
                  <a:lnTo>
                    <a:pt x="315" y="44"/>
                  </a:lnTo>
                  <a:lnTo>
                    <a:pt x="319" y="43"/>
                  </a:lnTo>
                  <a:lnTo>
                    <a:pt x="321" y="41"/>
                  </a:lnTo>
                  <a:lnTo>
                    <a:pt x="322" y="40"/>
                  </a:lnTo>
                  <a:lnTo>
                    <a:pt x="324" y="37"/>
                  </a:lnTo>
                  <a:lnTo>
                    <a:pt x="325" y="36"/>
                  </a:lnTo>
                  <a:lnTo>
                    <a:pt x="326" y="35"/>
                  </a:lnTo>
                  <a:lnTo>
                    <a:pt x="326" y="33"/>
                  </a:lnTo>
                  <a:lnTo>
                    <a:pt x="326" y="31"/>
                  </a:lnTo>
                  <a:lnTo>
                    <a:pt x="325" y="29"/>
                  </a:lnTo>
                  <a:lnTo>
                    <a:pt x="324" y="28"/>
                  </a:lnTo>
                  <a:lnTo>
                    <a:pt x="322" y="26"/>
                  </a:lnTo>
                  <a:lnTo>
                    <a:pt x="321" y="24"/>
                  </a:lnTo>
                  <a:lnTo>
                    <a:pt x="319" y="23"/>
                  </a:lnTo>
                  <a:lnTo>
                    <a:pt x="315" y="21"/>
                  </a:lnTo>
                  <a:lnTo>
                    <a:pt x="313" y="20"/>
                  </a:lnTo>
                  <a:lnTo>
                    <a:pt x="309" y="19"/>
                  </a:lnTo>
                  <a:lnTo>
                    <a:pt x="306" y="17"/>
                  </a:lnTo>
                  <a:lnTo>
                    <a:pt x="302" y="15"/>
                  </a:lnTo>
                  <a:lnTo>
                    <a:pt x="298" y="14"/>
                  </a:lnTo>
                  <a:lnTo>
                    <a:pt x="293" y="13"/>
                  </a:lnTo>
                  <a:lnTo>
                    <a:pt x="288" y="12"/>
                  </a:lnTo>
                  <a:lnTo>
                    <a:pt x="278" y="9"/>
                  </a:lnTo>
                  <a:lnTo>
                    <a:pt x="266" y="7"/>
                  </a:lnTo>
                  <a:lnTo>
                    <a:pt x="253" y="6"/>
                  </a:lnTo>
                  <a:lnTo>
                    <a:pt x="241" y="3"/>
                  </a:lnTo>
                  <a:lnTo>
                    <a:pt x="227" y="2"/>
                  </a:lnTo>
                  <a:lnTo>
                    <a:pt x="211" y="1"/>
                  </a:lnTo>
                  <a:lnTo>
                    <a:pt x="195" y="0"/>
                  </a:lnTo>
                  <a:lnTo>
                    <a:pt x="180" y="0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CCCC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37" name="Freeform 57"/>
            <p:cNvSpPr/>
            <p:nvPr/>
          </p:nvSpPr>
          <p:spPr>
            <a:xfrm>
              <a:off x="1623" y="1435"/>
              <a:ext cx="326" cy="65"/>
            </a:xfrm>
            <a:custGeom>
              <a:avLst/>
              <a:gdLst>
                <a:gd name="txL" fmla="*/ 0 w 326"/>
                <a:gd name="txT" fmla="*/ 0 h 65"/>
                <a:gd name="txR" fmla="*/ 326 w 326"/>
                <a:gd name="txB" fmla="*/ 65 h 65"/>
              </a:gdLst>
              <a:ahLst/>
              <a:cxnLst>
                <a:cxn ang="0">
                  <a:pos x="146" y="0"/>
                </a:cxn>
                <a:cxn ang="0">
                  <a:pos x="115" y="1"/>
                </a:cxn>
                <a:cxn ang="0">
                  <a:pos x="85" y="3"/>
                </a:cxn>
                <a:cxn ang="0">
                  <a:pos x="60" y="7"/>
                </a:cxn>
                <a:cxn ang="0">
                  <a:pos x="38" y="12"/>
                </a:cxn>
                <a:cxn ang="0">
                  <a:pos x="28" y="14"/>
                </a:cxn>
                <a:cxn ang="0">
                  <a:pos x="20" y="17"/>
                </a:cxn>
                <a:cxn ang="0">
                  <a:pos x="13" y="20"/>
                </a:cxn>
                <a:cxn ang="0">
                  <a:pos x="7" y="23"/>
                </a:cxn>
                <a:cxn ang="0">
                  <a:pos x="4" y="26"/>
                </a:cxn>
                <a:cxn ang="0">
                  <a:pos x="0" y="29"/>
                </a:cxn>
                <a:cxn ang="0">
                  <a:pos x="0" y="33"/>
                </a:cxn>
                <a:cxn ang="0">
                  <a:pos x="0" y="36"/>
                </a:cxn>
                <a:cxn ang="0">
                  <a:pos x="4" y="40"/>
                </a:cxn>
                <a:cxn ang="0">
                  <a:pos x="7" y="43"/>
                </a:cxn>
                <a:cxn ang="0">
                  <a:pos x="13" y="46"/>
                </a:cxn>
                <a:cxn ang="0">
                  <a:pos x="20" y="49"/>
                </a:cxn>
                <a:cxn ang="0">
                  <a:pos x="28" y="51"/>
                </a:cxn>
                <a:cxn ang="0">
                  <a:pos x="38" y="54"/>
                </a:cxn>
                <a:cxn ang="0">
                  <a:pos x="60" y="58"/>
                </a:cxn>
                <a:cxn ang="0">
                  <a:pos x="85" y="62"/>
                </a:cxn>
                <a:cxn ang="0">
                  <a:pos x="115" y="64"/>
                </a:cxn>
                <a:cxn ang="0">
                  <a:pos x="146" y="65"/>
                </a:cxn>
                <a:cxn ang="0">
                  <a:pos x="180" y="65"/>
                </a:cxn>
                <a:cxn ang="0">
                  <a:pos x="211" y="64"/>
                </a:cxn>
                <a:cxn ang="0">
                  <a:pos x="241" y="62"/>
                </a:cxn>
                <a:cxn ang="0">
                  <a:pos x="266" y="58"/>
                </a:cxn>
                <a:cxn ang="0">
                  <a:pos x="288" y="54"/>
                </a:cxn>
                <a:cxn ang="0">
                  <a:pos x="298" y="51"/>
                </a:cxn>
                <a:cxn ang="0">
                  <a:pos x="306" y="49"/>
                </a:cxn>
                <a:cxn ang="0">
                  <a:pos x="313" y="46"/>
                </a:cxn>
                <a:cxn ang="0">
                  <a:pos x="319" y="43"/>
                </a:cxn>
                <a:cxn ang="0">
                  <a:pos x="322" y="40"/>
                </a:cxn>
                <a:cxn ang="0">
                  <a:pos x="325" y="36"/>
                </a:cxn>
                <a:cxn ang="0">
                  <a:pos x="326" y="33"/>
                </a:cxn>
                <a:cxn ang="0">
                  <a:pos x="325" y="29"/>
                </a:cxn>
                <a:cxn ang="0">
                  <a:pos x="322" y="26"/>
                </a:cxn>
                <a:cxn ang="0">
                  <a:pos x="319" y="23"/>
                </a:cxn>
                <a:cxn ang="0">
                  <a:pos x="313" y="20"/>
                </a:cxn>
                <a:cxn ang="0">
                  <a:pos x="306" y="17"/>
                </a:cxn>
                <a:cxn ang="0">
                  <a:pos x="298" y="14"/>
                </a:cxn>
                <a:cxn ang="0">
                  <a:pos x="288" y="12"/>
                </a:cxn>
                <a:cxn ang="0">
                  <a:pos x="266" y="7"/>
                </a:cxn>
                <a:cxn ang="0">
                  <a:pos x="241" y="3"/>
                </a:cxn>
                <a:cxn ang="0">
                  <a:pos x="211" y="1"/>
                </a:cxn>
                <a:cxn ang="0">
                  <a:pos x="180" y="0"/>
                </a:cxn>
              </a:cxnLst>
              <a:rect l="txL" t="txT" r="txR" b="txB"/>
              <a:pathLst>
                <a:path w="326" h="65">
                  <a:moveTo>
                    <a:pt x="162" y="0"/>
                  </a:moveTo>
                  <a:lnTo>
                    <a:pt x="146" y="0"/>
                  </a:lnTo>
                  <a:lnTo>
                    <a:pt x="130" y="0"/>
                  </a:lnTo>
                  <a:lnTo>
                    <a:pt x="115" y="1"/>
                  </a:lnTo>
                  <a:lnTo>
                    <a:pt x="99" y="2"/>
                  </a:lnTo>
                  <a:lnTo>
                    <a:pt x="85" y="3"/>
                  </a:lnTo>
                  <a:lnTo>
                    <a:pt x="71" y="6"/>
                  </a:lnTo>
                  <a:lnTo>
                    <a:pt x="60" y="7"/>
                  </a:lnTo>
                  <a:lnTo>
                    <a:pt x="48" y="9"/>
                  </a:lnTo>
                  <a:lnTo>
                    <a:pt x="38" y="12"/>
                  </a:lnTo>
                  <a:lnTo>
                    <a:pt x="32" y="13"/>
                  </a:lnTo>
                  <a:lnTo>
                    <a:pt x="28" y="14"/>
                  </a:lnTo>
                  <a:lnTo>
                    <a:pt x="24" y="15"/>
                  </a:lnTo>
                  <a:lnTo>
                    <a:pt x="20" y="17"/>
                  </a:lnTo>
                  <a:lnTo>
                    <a:pt x="15" y="19"/>
                  </a:lnTo>
                  <a:lnTo>
                    <a:pt x="13" y="20"/>
                  </a:lnTo>
                  <a:lnTo>
                    <a:pt x="10" y="21"/>
                  </a:lnTo>
                  <a:lnTo>
                    <a:pt x="7" y="23"/>
                  </a:lnTo>
                  <a:lnTo>
                    <a:pt x="5" y="24"/>
                  </a:lnTo>
                  <a:lnTo>
                    <a:pt x="4" y="26"/>
                  </a:lnTo>
                  <a:lnTo>
                    <a:pt x="1" y="28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0" y="35"/>
                  </a:lnTo>
                  <a:lnTo>
                    <a:pt x="0" y="36"/>
                  </a:lnTo>
                  <a:lnTo>
                    <a:pt x="1" y="37"/>
                  </a:lnTo>
                  <a:lnTo>
                    <a:pt x="4" y="40"/>
                  </a:lnTo>
                  <a:lnTo>
                    <a:pt x="5" y="41"/>
                  </a:lnTo>
                  <a:lnTo>
                    <a:pt x="7" y="43"/>
                  </a:lnTo>
                  <a:lnTo>
                    <a:pt x="10" y="44"/>
                  </a:lnTo>
                  <a:lnTo>
                    <a:pt x="13" y="46"/>
                  </a:lnTo>
                  <a:lnTo>
                    <a:pt x="15" y="47"/>
                  </a:lnTo>
                  <a:lnTo>
                    <a:pt x="20" y="49"/>
                  </a:lnTo>
                  <a:lnTo>
                    <a:pt x="24" y="50"/>
                  </a:lnTo>
                  <a:lnTo>
                    <a:pt x="28" y="51"/>
                  </a:lnTo>
                  <a:lnTo>
                    <a:pt x="32" y="53"/>
                  </a:lnTo>
                  <a:lnTo>
                    <a:pt x="38" y="54"/>
                  </a:lnTo>
                  <a:lnTo>
                    <a:pt x="48" y="56"/>
                  </a:lnTo>
                  <a:lnTo>
                    <a:pt x="60" y="58"/>
                  </a:lnTo>
                  <a:lnTo>
                    <a:pt x="71" y="61"/>
                  </a:lnTo>
                  <a:lnTo>
                    <a:pt x="85" y="62"/>
                  </a:lnTo>
                  <a:lnTo>
                    <a:pt x="99" y="63"/>
                  </a:lnTo>
                  <a:lnTo>
                    <a:pt x="115" y="64"/>
                  </a:lnTo>
                  <a:lnTo>
                    <a:pt x="130" y="65"/>
                  </a:lnTo>
                  <a:lnTo>
                    <a:pt x="146" y="65"/>
                  </a:lnTo>
                  <a:lnTo>
                    <a:pt x="162" y="65"/>
                  </a:lnTo>
                  <a:lnTo>
                    <a:pt x="180" y="65"/>
                  </a:lnTo>
                  <a:lnTo>
                    <a:pt x="195" y="65"/>
                  </a:lnTo>
                  <a:lnTo>
                    <a:pt x="211" y="64"/>
                  </a:lnTo>
                  <a:lnTo>
                    <a:pt x="227" y="63"/>
                  </a:lnTo>
                  <a:lnTo>
                    <a:pt x="241" y="62"/>
                  </a:lnTo>
                  <a:lnTo>
                    <a:pt x="253" y="61"/>
                  </a:lnTo>
                  <a:lnTo>
                    <a:pt x="266" y="58"/>
                  </a:lnTo>
                  <a:lnTo>
                    <a:pt x="278" y="56"/>
                  </a:lnTo>
                  <a:lnTo>
                    <a:pt x="288" y="54"/>
                  </a:lnTo>
                  <a:lnTo>
                    <a:pt x="293" y="53"/>
                  </a:lnTo>
                  <a:lnTo>
                    <a:pt x="298" y="51"/>
                  </a:lnTo>
                  <a:lnTo>
                    <a:pt x="302" y="50"/>
                  </a:lnTo>
                  <a:lnTo>
                    <a:pt x="306" y="49"/>
                  </a:lnTo>
                  <a:lnTo>
                    <a:pt x="309" y="47"/>
                  </a:lnTo>
                  <a:lnTo>
                    <a:pt x="313" y="46"/>
                  </a:lnTo>
                  <a:lnTo>
                    <a:pt x="315" y="44"/>
                  </a:lnTo>
                  <a:lnTo>
                    <a:pt x="319" y="43"/>
                  </a:lnTo>
                  <a:lnTo>
                    <a:pt x="321" y="41"/>
                  </a:lnTo>
                  <a:lnTo>
                    <a:pt x="322" y="40"/>
                  </a:lnTo>
                  <a:lnTo>
                    <a:pt x="324" y="37"/>
                  </a:lnTo>
                  <a:lnTo>
                    <a:pt x="325" y="36"/>
                  </a:lnTo>
                  <a:lnTo>
                    <a:pt x="326" y="35"/>
                  </a:lnTo>
                  <a:lnTo>
                    <a:pt x="326" y="33"/>
                  </a:lnTo>
                  <a:lnTo>
                    <a:pt x="326" y="31"/>
                  </a:lnTo>
                  <a:lnTo>
                    <a:pt x="325" y="29"/>
                  </a:lnTo>
                  <a:lnTo>
                    <a:pt x="324" y="28"/>
                  </a:lnTo>
                  <a:lnTo>
                    <a:pt x="322" y="26"/>
                  </a:lnTo>
                  <a:lnTo>
                    <a:pt x="321" y="24"/>
                  </a:lnTo>
                  <a:lnTo>
                    <a:pt x="319" y="23"/>
                  </a:lnTo>
                  <a:lnTo>
                    <a:pt x="315" y="21"/>
                  </a:lnTo>
                  <a:lnTo>
                    <a:pt x="313" y="20"/>
                  </a:lnTo>
                  <a:lnTo>
                    <a:pt x="309" y="19"/>
                  </a:lnTo>
                  <a:lnTo>
                    <a:pt x="306" y="17"/>
                  </a:lnTo>
                  <a:lnTo>
                    <a:pt x="302" y="15"/>
                  </a:lnTo>
                  <a:lnTo>
                    <a:pt x="298" y="14"/>
                  </a:lnTo>
                  <a:lnTo>
                    <a:pt x="293" y="13"/>
                  </a:lnTo>
                  <a:lnTo>
                    <a:pt x="288" y="12"/>
                  </a:lnTo>
                  <a:lnTo>
                    <a:pt x="278" y="9"/>
                  </a:lnTo>
                  <a:lnTo>
                    <a:pt x="266" y="7"/>
                  </a:lnTo>
                  <a:lnTo>
                    <a:pt x="253" y="6"/>
                  </a:lnTo>
                  <a:lnTo>
                    <a:pt x="241" y="3"/>
                  </a:lnTo>
                  <a:lnTo>
                    <a:pt x="227" y="2"/>
                  </a:lnTo>
                  <a:lnTo>
                    <a:pt x="211" y="1"/>
                  </a:lnTo>
                  <a:lnTo>
                    <a:pt x="195" y="0"/>
                  </a:lnTo>
                  <a:lnTo>
                    <a:pt x="180" y="0"/>
                  </a:lnTo>
                  <a:lnTo>
                    <a:pt x="162" y="0"/>
                  </a:lnTo>
                </a:path>
              </a:pathLst>
            </a:custGeom>
            <a:noFill/>
            <a:ln w="142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38" name="Line 58"/>
            <p:cNvSpPr/>
            <p:nvPr/>
          </p:nvSpPr>
          <p:spPr>
            <a:xfrm>
              <a:off x="1623" y="1429"/>
              <a:ext cx="1" cy="41"/>
            </a:xfrm>
            <a:prstGeom prst="line">
              <a:avLst/>
            </a:prstGeom>
            <a:ln w="14288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739" name="Line 59"/>
            <p:cNvSpPr/>
            <p:nvPr/>
          </p:nvSpPr>
          <p:spPr>
            <a:xfrm>
              <a:off x="1949" y="1429"/>
              <a:ext cx="1" cy="41"/>
            </a:xfrm>
            <a:prstGeom prst="line">
              <a:avLst/>
            </a:prstGeom>
            <a:ln w="14288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740" name="Rectangle 60"/>
            <p:cNvSpPr/>
            <p:nvPr/>
          </p:nvSpPr>
          <p:spPr>
            <a:xfrm>
              <a:off x="1623" y="1429"/>
              <a:ext cx="322" cy="40"/>
            </a:xfrm>
            <a:prstGeom prst="rect">
              <a:avLst/>
            </a:prstGeom>
            <a:solidFill>
              <a:srgbClr val="CCCC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41" name="Rectangle 61"/>
            <p:cNvSpPr/>
            <p:nvPr/>
          </p:nvSpPr>
          <p:spPr>
            <a:xfrm>
              <a:off x="1809" y="1446"/>
              <a:ext cx="25" cy="1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sz="1300" dirty="0">
                  <a:solidFill>
                    <a:srgbClr val="000000"/>
                  </a:solidFill>
                  <a:latin typeface="Helvetica" charset="0"/>
                </a:rPr>
                <a:t> </a:t>
              </a:r>
              <a:endParaRPr sz="2400" dirty="0">
                <a:latin typeface="Helvetica" charset="0"/>
              </a:endParaRPr>
            </a:p>
          </p:txBody>
        </p:sp>
        <p:sp>
          <p:nvSpPr>
            <p:cNvPr id="28742" name="Freeform 62"/>
            <p:cNvSpPr/>
            <p:nvPr/>
          </p:nvSpPr>
          <p:spPr>
            <a:xfrm>
              <a:off x="1620" y="1381"/>
              <a:ext cx="325" cy="77"/>
            </a:xfrm>
            <a:custGeom>
              <a:avLst/>
              <a:gdLst>
                <a:gd name="txL" fmla="*/ 0 w 325"/>
                <a:gd name="txT" fmla="*/ 0 h 77"/>
                <a:gd name="txR" fmla="*/ 325 w 325"/>
                <a:gd name="txB" fmla="*/ 77 h 77"/>
              </a:gdLst>
              <a:ahLst/>
              <a:cxnLst>
                <a:cxn ang="0">
                  <a:pos x="147" y="0"/>
                </a:cxn>
                <a:cxn ang="0">
                  <a:pos x="114" y="1"/>
                </a:cxn>
                <a:cxn ang="0">
                  <a:pos x="85" y="5"/>
                </a:cxn>
                <a:cxn ang="0">
                  <a:pos x="59" y="10"/>
                </a:cxn>
                <a:cxn ang="0">
                  <a:pos x="37" y="14"/>
                </a:cxn>
                <a:cxn ang="0">
                  <a:pos x="28" y="18"/>
                </a:cxn>
                <a:cxn ang="0">
                  <a:pos x="20" y="20"/>
                </a:cxn>
                <a:cxn ang="0">
                  <a:pos x="13" y="24"/>
                </a:cxn>
                <a:cxn ang="0">
                  <a:pos x="8" y="27"/>
                </a:cxn>
                <a:cxn ang="0">
                  <a:pos x="3" y="31"/>
                </a:cxn>
                <a:cxn ang="0">
                  <a:pos x="1" y="35"/>
                </a:cxn>
                <a:cxn ang="0">
                  <a:pos x="0" y="39"/>
                </a:cxn>
                <a:cxn ang="0">
                  <a:pos x="1" y="42"/>
                </a:cxn>
                <a:cxn ang="0">
                  <a:pos x="3" y="47"/>
                </a:cxn>
                <a:cxn ang="0">
                  <a:pos x="8" y="50"/>
                </a:cxn>
                <a:cxn ang="0">
                  <a:pos x="13" y="54"/>
                </a:cxn>
                <a:cxn ang="0">
                  <a:pos x="20" y="57"/>
                </a:cxn>
                <a:cxn ang="0">
                  <a:pos x="28" y="61"/>
                </a:cxn>
                <a:cxn ang="0">
                  <a:pos x="37" y="63"/>
                </a:cxn>
                <a:cxn ang="0">
                  <a:pos x="59" y="69"/>
                </a:cxn>
                <a:cxn ang="0">
                  <a:pos x="85" y="73"/>
                </a:cxn>
                <a:cxn ang="0">
                  <a:pos x="114" y="76"/>
                </a:cxn>
                <a:cxn ang="0">
                  <a:pos x="146" y="77"/>
                </a:cxn>
                <a:cxn ang="0">
                  <a:pos x="179" y="77"/>
                </a:cxn>
                <a:cxn ang="0">
                  <a:pos x="211" y="76"/>
                </a:cxn>
                <a:cxn ang="0">
                  <a:pos x="240" y="73"/>
                </a:cxn>
                <a:cxn ang="0">
                  <a:pos x="267" y="69"/>
                </a:cxn>
                <a:cxn ang="0">
                  <a:pos x="289" y="63"/>
                </a:cxn>
                <a:cxn ang="0">
                  <a:pos x="298" y="61"/>
                </a:cxn>
                <a:cxn ang="0">
                  <a:pos x="307" y="57"/>
                </a:cxn>
                <a:cxn ang="0">
                  <a:pos x="312" y="54"/>
                </a:cxn>
                <a:cxn ang="0">
                  <a:pos x="318" y="50"/>
                </a:cxn>
                <a:cxn ang="0">
                  <a:pos x="323" y="47"/>
                </a:cxn>
                <a:cxn ang="0">
                  <a:pos x="325" y="42"/>
                </a:cxn>
                <a:cxn ang="0">
                  <a:pos x="325" y="39"/>
                </a:cxn>
                <a:cxn ang="0">
                  <a:pos x="325" y="35"/>
                </a:cxn>
                <a:cxn ang="0">
                  <a:pos x="323" y="31"/>
                </a:cxn>
                <a:cxn ang="0">
                  <a:pos x="318" y="27"/>
                </a:cxn>
                <a:cxn ang="0">
                  <a:pos x="312" y="24"/>
                </a:cxn>
                <a:cxn ang="0">
                  <a:pos x="307" y="20"/>
                </a:cxn>
                <a:cxn ang="0">
                  <a:pos x="298" y="18"/>
                </a:cxn>
                <a:cxn ang="0">
                  <a:pos x="289" y="14"/>
                </a:cxn>
                <a:cxn ang="0">
                  <a:pos x="267" y="10"/>
                </a:cxn>
                <a:cxn ang="0">
                  <a:pos x="240" y="5"/>
                </a:cxn>
                <a:cxn ang="0">
                  <a:pos x="211" y="1"/>
                </a:cxn>
                <a:cxn ang="0">
                  <a:pos x="179" y="0"/>
                </a:cxn>
              </a:cxnLst>
              <a:rect l="txL" t="txT" r="txR" b="txB"/>
              <a:pathLst>
                <a:path w="325" h="77">
                  <a:moveTo>
                    <a:pt x="163" y="0"/>
                  </a:moveTo>
                  <a:lnTo>
                    <a:pt x="147" y="0"/>
                  </a:lnTo>
                  <a:lnTo>
                    <a:pt x="130" y="1"/>
                  </a:lnTo>
                  <a:lnTo>
                    <a:pt x="114" y="1"/>
                  </a:lnTo>
                  <a:lnTo>
                    <a:pt x="99" y="4"/>
                  </a:lnTo>
                  <a:lnTo>
                    <a:pt x="85" y="5"/>
                  </a:lnTo>
                  <a:lnTo>
                    <a:pt x="72" y="7"/>
                  </a:lnTo>
                  <a:lnTo>
                    <a:pt x="59" y="10"/>
                  </a:lnTo>
                  <a:lnTo>
                    <a:pt x="48" y="12"/>
                  </a:lnTo>
                  <a:lnTo>
                    <a:pt x="37" y="14"/>
                  </a:lnTo>
                  <a:lnTo>
                    <a:pt x="32" y="15"/>
                  </a:lnTo>
                  <a:lnTo>
                    <a:pt x="28" y="18"/>
                  </a:lnTo>
                  <a:lnTo>
                    <a:pt x="23" y="19"/>
                  </a:lnTo>
                  <a:lnTo>
                    <a:pt x="20" y="20"/>
                  </a:lnTo>
                  <a:lnTo>
                    <a:pt x="16" y="22"/>
                  </a:lnTo>
                  <a:lnTo>
                    <a:pt x="13" y="24"/>
                  </a:lnTo>
                  <a:lnTo>
                    <a:pt x="10" y="26"/>
                  </a:lnTo>
                  <a:lnTo>
                    <a:pt x="8" y="27"/>
                  </a:lnTo>
                  <a:lnTo>
                    <a:pt x="6" y="29"/>
                  </a:lnTo>
                  <a:lnTo>
                    <a:pt x="3" y="31"/>
                  </a:lnTo>
                  <a:lnTo>
                    <a:pt x="2" y="33"/>
                  </a:lnTo>
                  <a:lnTo>
                    <a:pt x="1" y="35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0" y="41"/>
                  </a:lnTo>
                  <a:lnTo>
                    <a:pt x="1" y="42"/>
                  </a:lnTo>
                  <a:lnTo>
                    <a:pt x="2" y="45"/>
                  </a:lnTo>
                  <a:lnTo>
                    <a:pt x="3" y="47"/>
                  </a:lnTo>
                  <a:lnTo>
                    <a:pt x="6" y="48"/>
                  </a:lnTo>
                  <a:lnTo>
                    <a:pt x="8" y="50"/>
                  </a:lnTo>
                  <a:lnTo>
                    <a:pt x="10" y="52"/>
                  </a:lnTo>
                  <a:lnTo>
                    <a:pt x="13" y="54"/>
                  </a:lnTo>
                  <a:lnTo>
                    <a:pt x="16" y="55"/>
                  </a:lnTo>
                  <a:lnTo>
                    <a:pt x="20" y="57"/>
                  </a:lnTo>
                  <a:lnTo>
                    <a:pt x="23" y="59"/>
                  </a:lnTo>
                  <a:lnTo>
                    <a:pt x="28" y="61"/>
                  </a:lnTo>
                  <a:lnTo>
                    <a:pt x="32" y="62"/>
                  </a:lnTo>
                  <a:lnTo>
                    <a:pt x="37" y="63"/>
                  </a:lnTo>
                  <a:lnTo>
                    <a:pt x="48" y="67"/>
                  </a:lnTo>
                  <a:lnTo>
                    <a:pt x="59" y="69"/>
                  </a:lnTo>
                  <a:lnTo>
                    <a:pt x="72" y="71"/>
                  </a:lnTo>
                  <a:lnTo>
                    <a:pt x="85" y="73"/>
                  </a:lnTo>
                  <a:lnTo>
                    <a:pt x="99" y="75"/>
                  </a:lnTo>
                  <a:lnTo>
                    <a:pt x="114" y="76"/>
                  </a:lnTo>
                  <a:lnTo>
                    <a:pt x="130" y="77"/>
                  </a:lnTo>
                  <a:lnTo>
                    <a:pt x="146" y="77"/>
                  </a:lnTo>
                  <a:lnTo>
                    <a:pt x="163" y="77"/>
                  </a:lnTo>
                  <a:lnTo>
                    <a:pt x="179" y="77"/>
                  </a:lnTo>
                  <a:lnTo>
                    <a:pt x="196" y="77"/>
                  </a:lnTo>
                  <a:lnTo>
                    <a:pt x="211" y="76"/>
                  </a:lnTo>
                  <a:lnTo>
                    <a:pt x="226" y="75"/>
                  </a:lnTo>
                  <a:lnTo>
                    <a:pt x="240" y="73"/>
                  </a:lnTo>
                  <a:lnTo>
                    <a:pt x="254" y="71"/>
                  </a:lnTo>
                  <a:lnTo>
                    <a:pt x="267" y="69"/>
                  </a:lnTo>
                  <a:lnTo>
                    <a:pt x="279" y="67"/>
                  </a:lnTo>
                  <a:lnTo>
                    <a:pt x="289" y="63"/>
                  </a:lnTo>
                  <a:lnTo>
                    <a:pt x="294" y="62"/>
                  </a:lnTo>
                  <a:lnTo>
                    <a:pt x="298" y="61"/>
                  </a:lnTo>
                  <a:lnTo>
                    <a:pt x="302" y="59"/>
                  </a:lnTo>
                  <a:lnTo>
                    <a:pt x="307" y="57"/>
                  </a:lnTo>
                  <a:lnTo>
                    <a:pt x="310" y="55"/>
                  </a:lnTo>
                  <a:lnTo>
                    <a:pt x="312" y="54"/>
                  </a:lnTo>
                  <a:lnTo>
                    <a:pt x="316" y="52"/>
                  </a:lnTo>
                  <a:lnTo>
                    <a:pt x="318" y="50"/>
                  </a:lnTo>
                  <a:lnTo>
                    <a:pt x="321" y="48"/>
                  </a:lnTo>
                  <a:lnTo>
                    <a:pt x="323" y="47"/>
                  </a:lnTo>
                  <a:lnTo>
                    <a:pt x="324" y="45"/>
                  </a:lnTo>
                  <a:lnTo>
                    <a:pt x="325" y="42"/>
                  </a:lnTo>
                  <a:lnTo>
                    <a:pt x="325" y="41"/>
                  </a:lnTo>
                  <a:lnTo>
                    <a:pt x="325" y="39"/>
                  </a:lnTo>
                  <a:lnTo>
                    <a:pt x="325" y="36"/>
                  </a:lnTo>
                  <a:lnTo>
                    <a:pt x="325" y="35"/>
                  </a:lnTo>
                  <a:lnTo>
                    <a:pt x="324" y="33"/>
                  </a:lnTo>
                  <a:lnTo>
                    <a:pt x="323" y="31"/>
                  </a:lnTo>
                  <a:lnTo>
                    <a:pt x="321" y="29"/>
                  </a:lnTo>
                  <a:lnTo>
                    <a:pt x="318" y="27"/>
                  </a:lnTo>
                  <a:lnTo>
                    <a:pt x="316" y="26"/>
                  </a:lnTo>
                  <a:lnTo>
                    <a:pt x="312" y="24"/>
                  </a:lnTo>
                  <a:lnTo>
                    <a:pt x="310" y="22"/>
                  </a:lnTo>
                  <a:lnTo>
                    <a:pt x="307" y="20"/>
                  </a:lnTo>
                  <a:lnTo>
                    <a:pt x="302" y="19"/>
                  </a:lnTo>
                  <a:lnTo>
                    <a:pt x="298" y="18"/>
                  </a:lnTo>
                  <a:lnTo>
                    <a:pt x="294" y="15"/>
                  </a:lnTo>
                  <a:lnTo>
                    <a:pt x="289" y="14"/>
                  </a:lnTo>
                  <a:lnTo>
                    <a:pt x="279" y="12"/>
                  </a:lnTo>
                  <a:lnTo>
                    <a:pt x="267" y="10"/>
                  </a:lnTo>
                  <a:lnTo>
                    <a:pt x="254" y="7"/>
                  </a:lnTo>
                  <a:lnTo>
                    <a:pt x="240" y="5"/>
                  </a:lnTo>
                  <a:lnTo>
                    <a:pt x="226" y="4"/>
                  </a:lnTo>
                  <a:lnTo>
                    <a:pt x="211" y="1"/>
                  </a:lnTo>
                  <a:lnTo>
                    <a:pt x="196" y="1"/>
                  </a:lnTo>
                  <a:lnTo>
                    <a:pt x="179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CCCC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43" name="Freeform 63"/>
            <p:cNvSpPr/>
            <p:nvPr/>
          </p:nvSpPr>
          <p:spPr>
            <a:xfrm>
              <a:off x="1620" y="1381"/>
              <a:ext cx="325" cy="77"/>
            </a:xfrm>
            <a:custGeom>
              <a:avLst/>
              <a:gdLst>
                <a:gd name="txL" fmla="*/ 0 w 325"/>
                <a:gd name="txT" fmla="*/ 0 h 77"/>
                <a:gd name="txR" fmla="*/ 325 w 325"/>
                <a:gd name="txB" fmla="*/ 77 h 77"/>
              </a:gdLst>
              <a:ahLst/>
              <a:cxnLst>
                <a:cxn ang="0">
                  <a:pos x="147" y="0"/>
                </a:cxn>
                <a:cxn ang="0">
                  <a:pos x="114" y="1"/>
                </a:cxn>
                <a:cxn ang="0">
                  <a:pos x="85" y="5"/>
                </a:cxn>
                <a:cxn ang="0">
                  <a:pos x="59" y="10"/>
                </a:cxn>
                <a:cxn ang="0">
                  <a:pos x="37" y="14"/>
                </a:cxn>
                <a:cxn ang="0">
                  <a:pos x="28" y="18"/>
                </a:cxn>
                <a:cxn ang="0">
                  <a:pos x="20" y="20"/>
                </a:cxn>
                <a:cxn ang="0">
                  <a:pos x="13" y="24"/>
                </a:cxn>
                <a:cxn ang="0">
                  <a:pos x="8" y="27"/>
                </a:cxn>
                <a:cxn ang="0">
                  <a:pos x="3" y="31"/>
                </a:cxn>
                <a:cxn ang="0">
                  <a:pos x="1" y="35"/>
                </a:cxn>
                <a:cxn ang="0">
                  <a:pos x="0" y="39"/>
                </a:cxn>
                <a:cxn ang="0">
                  <a:pos x="1" y="42"/>
                </a:cxn>
                <a:cxn ang="0">
                  <a:pos x="3" y="47"/>
                </a:cxn>
                <a:cxn ang="0">
                  <a:pos x="8" y="50"/>
                </a:cxn>
                <a:cxn ang="0">
                  <a:pos x="13" y="54"/>
                </a:cxn>
                <a:cxn ang="0">
                  <a:pos x="20" y="57"/>
                </a:cxn>
                <a:cxn ang="0">
                  <a:pos x="28" y="61"/>
                </a:cxn>
                <a:cxn ang="0">
                  <a:pos x="37" y="63"/>
                </a:cxn>
                <a:cxn ang="0">
                  <a:pos x="59" y="69"/>
                </a:cxn>
                <a:cxn ang="0">
                  <a:pos x="85" y="73"/>
                </a:cxn>
                <a:cxn ang="0">
                  <a:pos x="114" y="76"/>
                </a:cxn>
                <a:cxn ang="0">
                  <a:pos x="146" y="77"/>
                </a:cxn>
                <a:cxn ang="0">
                  <a:pos x="179" y="77"/>
                </a:cxn>
                <a:cxn ang="0">
                  <a:pos x="211" y="76"/>
                </a:cxn>
                <a:cxn ang="0">
                  <a:pos x="240" y="73"/>
                </a:cxn>
                <a:cxn ang="0">
                  <a:pos x="267" y="69"/>
                </a:cxn>
                <a:cxn ang="0">
                  <a:pos x="289" y="63"/>
                </a:cxn>
                <a:cxn ang="0">
                  <a:pos x="298" y="61"/>
                </a:cxn>
                <a:cxn ang="0">
                  <a:pos x="307" y="57"/>
                </a:cxn>
                <a:cxn ang="0">
                  <a:pos x="312" y="54"/>
                </a:cxn>
                <a:cxn ang="0">
                  <a:pos x="318" y="50"/>
                </a:cxn>
                <a:cxn ang="0">
                  <a:pos x="323" y="47"/>
                </a:cxn>
                <a:cxn ang="0">
                  <a:pos x="325" y="42"/>
                </a:cxn>
                <a:cxn ang="0">
                  <a:pos x="325" y="39"/>
                </a:cxn>
                <a:cxn ang="0">
                  <a:pos x="325" y="35"/>
                </a:cxn>
                <a:cxn ang="0">
                  <a:pos x="323" y="31"/>
                </a:cxn>
                <a:cxn ang="0">
                  <a:pos x="318" y="27"/>
                </a:cxn>
                <a:cxn ang="0">
                  <a:pos x="312" y="24"/>
                </a:cxn>
                <a:cxn ang="0">
                  <a:pos x="307" y="20"/>
                </a:cxn>
                <a:cxn ang="0">
                  <a:pos x="298" y="18"/>
                </a:cxn>
                <a:cxn ang="0">
                  <a:pos x="289" y="14"/>
                </a:cxn>
                <a:cxn ang="0">
                  <a:pos x="267" y="10"/>
                </a:cxn>
                <a:cxn ang="0">
                  <a:pos x="240" y="5"/>
                </a:cxn>
                <a:cxn ang="0">
                  <a:pos x="211" y="1"/>
                </a:cxn>
                <a:cxn ang="0">
                  <a:pos x="179" y="0"/>
                </a:cxn>
              </a:cxnLst>
              <a:rect l="txL" t="txT" r="txR" b="txB"/>
              <a:pathLst>
                <a:path w="325" h="77">
                  <a:moveTo>
                    <a:pt x="163" y="0"/>
                  </a:moveTo>
                  <a:lnTo>
                    <a:pt x="147" y="0"/>
                  </a:lnTo>
                  <a:lnTo>
                    <a:pt x="130" y="1"/>
                  </a:lnTo>
                  <a:lnTo>
                    <a:pt x="114" y="1"/>
                  </a:lnTo>
                  <a:lnTo>
                    <a:pt x="99" y="4"/>
                  </a:lnTo>
                  <a:lnTo>
                    <a:pt x="85" y="5"/>
                  </a:lnTo>
                  <a:lnTo>
                    <a:pt x="72" y="7"/>
                  </a:lnTo>
                  <a:lnTo>
                    <a:pt x="59" y="10"/>
                  </a:lnTo>
                  <a:lnTo>
                    <a:pt x="48" y="12"/>
                  </a:lnTo>
                  <a:lnTo>
                    <a:pt x="37" y="14"/>
                  </a:lnTo>
                  <a:lnTo>
                    <a:pt x="32" y="15"/>
                  </a:lnTo>
                  <a:lnTo>
                    <a:pt x="28" y="18"/>
                  </a:lnTo>
                  <a:lnTo>
                    <a:pt x="23" y="19"/>
                  </a:lnTo>
                  <a:lnTo>
                    <a:pt x="20" y="20"/>
                  </a:lnTo>
                  <a:lnTo>
                    <a:pt x="16" y="22"/>
                  </a:lnTo>
                  <a:lnTo>
                    <a:pt x="13" y="24"/>
                  </a:lnTo>
                  <a:lnTo>
                    <a:pt x="10" y="26"/>
                  </a:lnTo>
                  <a:lnTo>
                    <a:pt x="8" y="27"/>
                  </a:lnTo>
                  <a:lnTo>
                    <a:pt x="6" y="29"/>
                  </a:lnTo>
                  <a:lnTo>
                    <a:pt x="3" y="31"/>
                  </a:lnTo>
                  <a:lnTo>
                    <a:pt x="2" y="33"/>
                  </a:lnTo>
                  <a:lnTo>
                    <a:pt x="1" y="35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0" y="41"/>
                  </a:lnTo>
                  <a:lnTo>
                    <a:pt x="1" y="42"/>
                  </a:lnTo>
                  <a:lnTo>
                    <a:pt x="2" y="45"/>
                  </a:lnTo>
                  <a:lnTo>
                    <a:pt x="3" y="47"/>
                  </a:lnTo>
                  <a:lnTo>
                    <a:pt x="6" y="48"/>
                  </a:lnTo>
                  <a:lnTo>
                    <a:pt x="8" y="50"/>
                  </a:lnTo>
                  <a:lnTo>
                    <a:pt x="10" y="52"/>
                  </a:lnTo>
                  <a:lnTo>
                    <a:pt x="13" y="54"/>
                  </a:lnTo>
                  <a:lnTo>
                    <a:pt x="16" y="55"/>
                  </a:lnTo>
                  <a:lnTo>
                    <a:pt x="20" y="57"/>
                  </a:lnTo>
                  <a:lnTo>
                    <a:pt x="23" y="59"/>
                  </a:lnTo>
                  <a:lnTo>
                    <a:pt x="28" y="61"/>
                  </a:lnTo>
                  <a:lnTo>
                    <a:pt x="32" y="62"/>
                  </a:lnTo>
                  <a:lnTo>
                    <a:pt x="37" y="63"/>
                  </a:lnTo>
                  <a:lnTo>
                    <a:pt x="48" y="67"/>
                  </a:lnTo>
                  <a:lnTo>
                    <a:pt x="59" y="69"/>
                  </a:lnTo>
                  <a:lnTo>
                    <a:pt x="72" y="71"/>
                  </a:lnTo>
                  <a:lnTo>
                    <a:pt x="85" y="73"/>
                  </a:lnTo>
                  <a:lnTo>
                    <a:pt x="99" y="75"/>
                  </a:lnTo>
                  <a:lnTo>
                    <a:pt x="114" y="76"/>
                  </a:lnTo>
                  <a:lnTo>
                    <a:pt x="130" y="77"/>
                  </a:lnTo>
                  <a:lnTo>
                    <a:pt x="146" y="77"/>
                  </a:lnTo>
                  <a:lnTo>
                    <a:pt x="163" y="77"/>
                  </a:lnTo>
                  <a:lnTo>
                    <a:pt x="179" y="77"/>
                  </a:lnTo>
                  <a:lnTo>
                    <a:pt x="196" y="77"/>
                  </a:lnTo>
                  <a:lnTo>
                    <a:pt x="211" y="76"/>
                  </a:lnTo>
                  <a:lnTo>
                    <a:pt x="226" y="75"/>
                  </a:lnTo>
                  <a:lnTo>
                    <a:pt x="240" y="73"/>
                  </a:lnTo>
                  <a:lnTo>
                    <a:pt x="254" y="71"/>
                  </a:lnTo>
                  <a:lnTo>
                    <a:pt x="267" y="69"/>
                  </a:lnTo>
                  <a:lnTo>
                    <a:pt x="279" y="67"/>
                  </a:lnTo>
                  <a:lnTo>
                    <a:pt x="289" y="63"/>
                  </a:lnTo>
                  <a:lnTo>
                    <a:pt x="294" y="62"/>
                  </a:lnTo>
                  <a:lnTo>
                    <a:pt x="298" y="61"/>
                  </a:lnTo>
                  <a:lnTo>
                    <a:pt x="302" y="59"/>
                  </a:lnTo>
                  <a:lnTo>
                    <a:pt x="307" y="57"/>
                  </a:lnTo>
                  <a:lnTo>
                    <a:pt x="310" y="55"/>
                  </a:lnTo>
                  <a:lnTo>
                    <a:pt x="312" y="54"/>
                  </a:lnTo>
                  <a:lnTo>
                    <a:pt x="316" y="52"/>
                  </a:lnTo>
                  <a:lnTo>
                    <a:pt x="318" y="50"/>
                  </a:lnTo>
                  <a:lnTo>
                    <a:pt x="321" y="48"/>
                  </a:lnTo>
                  <a:lnTo>
                    <a:pt x="323" y="47"/>
                  </a:lnTo>
                  <a:lnTo>
                    <a:pt x="324" y="45"/>
                  </a:lnTo>
                  <a:lnTo>
                    <a:pt x="325" y="42"/>
                  </a:lnTo>
                  <a:lnTo>
                    <a:pt x="325" y="41"/>
                  </a:lnTo>
                  <a:lnTo>
                    <a:pt x="325" y="39"/>
                  </a:lnTo>
                  <a:lnTo>
                    <a:pt x="325" y="36"/>
                  </a:lnTo>
                  <a:lnTo>
                    <a:pt x="325" y="35"/>
                  </a:lnTo>
                  <a:lnTo>
                    <a:pt x="324" y="33"/>
                  </a:lnTo>
                  <a:lnTo>
                    <a:pt x="323" y="31"/>
                  </a:lnTo>
                  <a:lnTo>
                    <a:pt x="321" y="29"/>
                  </a:lnTo>
                  <a:lnTo>
                    <a:pt x="318" y="27"/>
                  </a:lnTo>
                  <a:lnTo>
                    <a:pt x="316" y="26"/>
                  </a:lnTo>
                  <a:lnTo>
                    <a:pt x="312" y="24"/>
                  </a:lnTo>
                  <a:lnTo>
                    <a:pt x="310" y="22"/>
                  </a:lnTo>
                  <a:lnTo>
                    <a:pt x="307" y="20"/>
                  </a:lnTo>
                  <a:lnTo>
                    <a:pt x="302" y="19"/>
                  </a:lnTo>
                  <a:lnTo>
                    <a:pt x="298" y="18"/>
                  </a:lnTo>
                  <a:lnTo>
                    <a:pt x="294" y="15"/>
                  </a:lnTo>
                  <a:lnTo>
                    <a:pt x="289" y="14"/>
                  </a:lnTo>
                  <a:lnTo>
                    <a:pt x="279" y="12"/>
                  </a:lnTo>
                  <a:lnTo>
                    <a:pt x="267" y="10"/>
                  </a:lnTo>
                  <a:lnTo>
                    <a:pt x="254" y="7"/>
                  </a:lnTo>
                  <a:lnTo>
                    <a:pt x="240" y="5"/>
                  </a:lnTo>
                  <a:lnTo>
                    <a:pt x="226" y="4"/>
                  </a:lnTo>
                  <a:lnTo>
                    <a:pt x="211" y="1"/>
                  </a:lnTo>
                  <a:lnTo>
                    <a:pt x="196" y="1"/>
                  </a:lnTo>
                  <a:lnTo>
                    <a:pt x="179" y="0"/>
                  </a:lnTo>
                  <a:lnTo>
                    <a:pt x="163" y="0"/>
                  </a:lnTo>
                </a:path>
              </a:pathLst>
            </a:custGeom>
            <a:noFill/>
            <a:ln w="142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44" name="Line 64"/>
            <p:cNvSpPr/>
            <p:nvPr/>
          </p:nvSpPr>
          <p:spPr>
            <a:xfrm>
              <a:off x="1698" y="1399"/>
              <a:ext cx="58" cy="1"/>
            </a:xfrm>
            <a:prstGeom prst="line">
              <a:avLst/>
            </a:prstGeom>
            <a:ln w="349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745" name="Line 65"/>
            <p:cNvSpPr/>
            <p:nvPr/>
          </p:nvSpPr>
          <p:spPr>
            <a:xfrm>
              <a:off x="1809" y="1443"/>
              <a:ext cx="51" cy="1"/>
            </a:xfrm>
            <a:prstGeom prst="line">
              <a:avLst/>
            </a:prstGeom>
            <a:ln w="349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746" name="Line 66"/>
            <p:cNvSpPr/>
            <p:nvPr/>
          </p:nvSpPr>
          <p:spPr>
            <a:xfrm>
              <a:off x="1752" y="1399"/>
              <a:ext cx="59" cy="44"/>
            </a:xfrm>
            <a:prstGeom prst="line">
              <a:avLst/>
            </a:prstGeom>
            <a:ln w="349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747" name="Line 67"/>
            <p:cNvSpPr/>
            <p:nvPr/>
          </p:nvSpPr>
          <p:spPr>
            <a:xfrm>
              <a:off x="1698" y="1442"/>
              <a:ext cx="58" cy="1"/>
            </a:xfrm>
            <a:prstGeom prst="line">
              <a:avLst/>
            </a:prstGeom>
            <a:ln w="349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748" name="Line 68"/>
            <p:cNvSpPr/>
            <p:nvPr/>
          </p:nvSpPr>
          <p:spPr>
            <a:xfrm>
              <a:off x="1809" y="1398"/>
              <a:ext cx="51" cy="1"/>
            </a:xfrm>
            <a:prstGeom prst="line">
              <a:avLst/>
            </a:prstGeom>
            <a:ln w="349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749" name="Line 69"/>
            <p:cNvSpPr/>
            <p:nvPr/>
          </p:nvSpPr>
          <p:spPr>
            <a:xfrm flipV="1">
              <a:off x="1752" y="1398"/>
              <a:ext cx="59" cy="44"/>
            </a:xfrm>
            <a:prstGeom prst="line">
              <a:avLst/>
            </a:prstGeom>
            <a:ln w="349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750" name="Freeform 70"/>
            <p:cNvSpPr/>
            <p:nvPr/>
          </p:nvSpPr>
          <p:spPr>
            <a:xfrm>
              <a:off x="2332" y="1541"/>
              <a:ext cx="403" cy="77"/>
            </a:xfrm>
            <a:custGeom>
              <a:avLst/>
              <a:gdLst>
                <a:gd name="txL" fmla="*/ 0 w 403"/>
                <a:gd name="txT" fmla="*/ 0 h 77"/>
                <a:gd name="txR" fmla="*/ 403 w 403"/>
                <a:gd name="txB" fmla="*/ 77 h 77"/>
              </a:gdLst>
              <a:ahLst/>
              <a:cxnLst>
                <a:cxn ang="0">
                  <a:pos x="181" y="0"/>
                </a:cxn>
                <a:cxn ang="0">
                  <a:pos x="142" y="1"/>
                </a:cxn>
                <a:cxn ang="0">
                  <a:pos x="106" y="5"/>
                </a:cxn>
                <a:cxn ang="0">
                  <a:pos x="81" y="7"/>
                </a:cxn>
                <a:cxn ang="0">
                  <a:pos x="66" y="10"/>
                </a:cxn>
                <a:cxn ang="0">
                  <a:pos x="52" y="13"/>
                </a:cxn>
                <a:cxn ang="0">
                  <a:pos x="40" y="15"/>
                </a:cxn>
                <a:cxn ang="0">
                  <a:pos x="29" y="19"/>
                </a:cxn>
                <a:cxn ang="0">
                  <a:pos x="19" y="22"/>
                </a:cxn>
                <a:cxn ang="0">
                  <a:pos x="12" y="26"/>
                </a:cxn>
                <a:cxn ang="0">
                  <a:pos x="7" y="29"/>
                </a:cxn>
                <a:cxn ang="0">
                  <a:pos x="2" y="33"/>
                </a:cxn>
                <a:cxn ang="0">
                  <a:pos x="0" y="36"/>
                </a:cxn>
                <a:cxn ang="0">
                  <a:pos x="0" y="41"/>
                </a:cxn>
                <a:cxn ang="0">
                  <a:pos x="2" y="45"/>
                </a:cxn>
                <a:cxn ang="0">
                  <a:pos x="7" y="48"/>
                </a:cxn>
                <a:cxn ang="0">
                  <a:pos x="12" y="52"/>
                </a:cxn>
                <a:cxn ang="0">
                  <a:pos x="19" y="55"/>
                </a:cxn>
                <a:cxn ang="0">
                  <a:pos x="29" y="59"/>
                </a:cxn>
                <a:cxn ang="0">
                  <a:pos x="40" y="62"/>
                </a:cxn>
                <a:cxn ang="0">
                  <a:pos x="52" y="65"/>
                </a:cxn>
                <a:cxn ang="0">
                  <a:pos x="66" y="68"/>
                </a:cxn>
                <a:cxn ang="0">
                  <a:pos x="81" y="70"/>
                </a:cxn>
                <a:cxn ang="0">
                  <a:pos x="106" y="73"/>
                </a:cxn>
                <a:cxn ang="0">
                  <a:pos x="142" y="76"/>
                </a:cxn>
                <a:cxn ang="0">
                  <a:pos x="181" y="77"/>
                </a:cxn>
                <a:cxn ang="0">
                  <a:pos x="223" y="77"/>
                </a:cxn>
                <a:cxn ang="0">
                  <a:pos x="261" y="76"/>
                </a:cxn>
                <a:cxn ang="0">
                  <a:pos x="297" y="73"/>
                </a:cxn>
                <a:cxn ang="0">
                  <a:pos x="322" y="70"/>
                </a:cxn>
                <a:cxn ang="0">
                  <a:pos x="337" y="68"/>
                </a:cxn>
                <a:cxn ang="0">
                  <a:pos x="351" y="65"/>
                </a:cxn>
                <a:cxn ang="0">
                  <a:pos x="363" y="62"/>
                </a:cxn>
                <a:cxn ang="0">
                  <a:pos x="374" y="59"/>
                </a:cxn>
                <a:cxn ang="0">
                  <a:pos x="384" y="55"/>
                </a:cxn>
                <a:cxn ang="0">
                  <a:pos x="391" y="52"/>
                </a:cxn>
                <a:cxn ang="0">
                  <a:pos x="396" y="48"/>
                </a:cxn>
                <a:cxn ang="0">
                  <a:pos x="401" y="45"/>
                </a:cxn>
                <a:cxn ang="0">
                  <a:pos x="402" y="41"/>
                </a:cxn>
                <a:cxn ang="0">
                  <a:pos x="402" y="36"/>
                </a:cxn>
                <a:cxn ang="0">
                  <a:pos x="401" y="33"/>
                </a:cxn>
                <a:cxn ang="0">
                  <a:pos x="396" y="29"/>
                </a:cxn>
                <a:cxn ang="0">
                  <a:pos x="391" y="26"/>
                </a:cxn>
                <a:cxn ang="0">
                  <a:pos x="384" y="22"/>
                </a:cxn>
                <a:cxn ang="0">
                  <a:pos x="374" y="19"/>
                </a:cxn>
                <a:cxn ang="0">
                  <a:pos x="363" y="15"/>
                </a:cxn>
                <a:cxn ang="0">
                  <a:pos x="351" y="13"/>
                </a:cxn>
                <a:cxn ang="0">
                  <a:pos x="337" y="10"/>
                </a:cxn>
                <a:cxn ang="0">
                  <a:pos x="322" y="7"/>
                </a:cxn>
                <a:cxn ang="0">
                  <a:pos x="297" y="5"/>
                </a:cxn>
                <a:cxn ang="0">
                  <a:pos x="261" y="1"/>
                </a:cxn>
                <a:cxn ang="0">
                  <a:pos x="223" y="0"/>
                </a:cxn>
              </a:cxnLst>
              <a:rect l="txL" t="txT" r="txR" b="txB"/>
              <a:pathLst>
                <a:path w="403" h="77">
                  <a:moveTo>
                    <a:pt x="202" y="0"/>
                  </a:moveTo>
                  <a:lnTo>
                    <a:pt x="181" y="0"/>
                  </a:lnTo>
                  <a:lnTo>
                    <a:pt x="161" y="0"/>
                  </a:lnTo>
                  <a:lnTo>
                    <a:pt x="142" y="1"/>
                  </a:lnTo>
                  <a:lnTo>
                    <a:pt x="123" y="3"/>
                  </a:lnTo>
                  <a:lnTo>
                    <a:pt x="106" y="5"/>
                  </a:lnTo>
                  <a:lnTo>
                    <a:pt x="88" y="6"/>
                  </a:lnTo>
                  <a:lnTo>
                    <a:pt x="81" y="7"/>
                  </a:lnTo>
                  <a:lnTo>
                    <a:pt x="73" y="8"/>
                  </a:lnTo>
                  <a:lnTo>
                    <a:pt x="66" y="10"/>
                  </a:lnTo>
                  <a:lnTo>
                    <a:pt x="59" y="11"/>
                  </a:lnTo>
                  <a:lnTo>
                    <a:pt x="52" y="13"/>
                  </a:lnTo>
                  <a:lnTo>
                    <a:pt x="46" y="14"/>
                  </a:lnTo>
                  <a:lnTo>
                    <a:pt x="40" y="15"/>
                  </a:lnTo>
                  <a:lnTo>
                    <a:pt x="35" y="17"/>
                  </a:lnTo>
                  <a:lnTo>
                    <a:pt x="29" y="19"/>
                  </a:lnTo>
                  <a:lnTo>
                    <a:pt x="24" y="20"/>
                  </a:lnTo>
                  <a:lnTo>
                    <a:pt x="19" y="22"/>
                  </a:lnTo>
                  <a:lnTo>
                    <a:pt x="16" y="24"/>
                  </a:lnTo>
                  <a:lnTo>
                    <a:pt x="12" y="26"/>
                  </a:lnTo>
                  <a:lnTo>
                    <a:pt x="9" y="27"/>
                  </a:lnTo>
                  <a:lnTo>
                    <a:pt x="7" y="29"/>
                  </a:lnTo>
                  <a:lnTo>
                    <a:pt x="4" y="31"/>
                  </a:lnTo>
                  <a:lnTo>
                    <a:pt x="2" y="33"/>
                  </a:lnTo>
                  <a:lnTo>
                    <a:pt x="1" y="35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0" y="41"/>
                  </a:lnTo>
                  <a:lnTo>
                    <a:pt x="1" y="42"/>
                  </a:lnTo>
                  <a:lnTo>
                    <a:pt x="2" y="45"/>
                  </a:lnTo>
                  <a:lnTo>
                    <a:pt x="4" y="47"/>
                  </a:lnTo>
                  <a:lnTo>
                    <a:pt x="7" y="48"/>
                  </a:lnTo>
                  <a:lnTo>
                    <a:pt x="9" y="51"/>
                  </a:lnTo>
                  <a:lnTo>
                    <a:pt x="12" y="52"/>
                  </a:lnTo>
                  <a:lnTo>
                    <a:pt x="16" y="54"/>
                  </a:lnTo>
                  <a:lnTo>
                    <a:pt x="19" y="55"/>
                  </a:lnTo>
                  <a:lnTo>
                    <a:pt x="24" y="58"/>
                  </a:lnTo>
                  <a:lnTo>
                    <a:pt x="29" y="59"/>
                  </a:lnTo>
                  <a:lnTo>
                    <a:pt x="35" y="61"/>
                  </a:lnTo>
                  <a:lnTo>
                    <a:pt x="40" y="62"/>
                  </a:lnTo>
                  <a:lnTo>
                    <a:pt x="46" y="63"/>
                  </a:lnTo>
                  <a:lnTo>
                    <a:pt x="52" y="65"/>
                  </a:lnTo>
                  <a:lnTo>
                    <a:pt x="59" y="67"/>
                  </a:lnTo>
                  <a:lnTo>
                    <a:pt x="66" y="68"/>
                  </a:lnTo>
                  <a:lnTo>
                    <a:pt x="73" y="69"/>
                  </a:lnTo>
                  <a:lnTo>
                    <a:pt x="81" y="70"/>
                  </a:lnTo>
                  <a:lnTo>
                    <a:pt x="88" y="72"/>
                  </a:lnTo>
                  <a:lnTo>
                    <a:pt x="106" y="73"/>
                  </a:lnTo>
                  <a:lnTo>
                    <a:pt x="123" y="75"/>
                  </a:lnTo>
                  <a:lnTo>
                    <a:pt x="142" y="76"/>
                  </a:lnTo>
                  <a:lnTo>
                    <a:pt x="161" y="77"/>
                  </a:lnTo>
                  <a:lnTo>
                    <a:pt x="181" y="77"/>
                  </a:lnTo>
                  <a:lnTo>
                    <a:pt x="202" y="77"/>
                  </a:lnTo>
                  <a:lnTo>
                    <a:pt x="223" y="77"/>
                  </a:lnTo>
                  <a:lnTo>
                    <a:pt x="242" y="77"/>
                  </a:lnTo>
                  <a:lnTo>
                    <a:pt x="261" y="76"/>
                  </a:lnTo>
                  <a:lnTo>
                    <a:pt x="280" y="75"/>
                  </a:lnTo>
                  <a:lnTo>
                    <a:pt x="297" y="73"/>
                  </a:lnTo>
                  <a:lnTo>
                    <a:pt x="315" y="72"/>
                  </a:lnTo>
                  <a:lnTo>
                    <a:pt x="322" y="70"/>
                  </a:lnTo>
                  <a:lnTo>
                    <a:pt x="330" y="69"/>
                  </a:lnTo>
                  <a:lnTo>
                    <a:pt x="337" y="68"/>
                  </a:lnTo>
                  <a:lnTo>
                    <a:pt x="344" y="67"/>
                  </a:lnTo>
                  <a:lnTo>
                    <a:pt x="351" y="65"/>
                  </a:lnTo>
                  <a:lnTo>
                    <a:pt x="357" y="63"/>
                  </a:lnTo>
                  <a:lnTo>
                    <a:pt x="363" y="62"/>
                  </a:lnTo>
                  <a:lnTo>
                    <a:pt x="368" y="61"/>
                  </a:lnTo>
                  <a:lnTo>
                    <a:pt x="374" y="59"/>
                  </a:lnTo>
                  <a:lnTo>
                    <a:pt x="379" y="58"/>
                  </a:lnTo>
                  <a:lnTo>
                    <a:pt x="384" y="55"/>
                  </a:lnTo>
                  <a:lnTo>
                    <a:pt x="387" y="54"/>
                  </a:lnTo>
                  <a:lnTo>
                    <a:pt x="391" y="52"/>
                  </a:lnTo>
                  <a:lnTo>
                    <a:pt x="394" y="51"/>
                  </a:lnTo>
                  <a:lnTo>
                    <a:pt x="396" y="48"/>
                  </a:lnTo>
                  <a:lnTo>
                    <a:pt x="399" y="47"/>
                  </a:lnTo>
                  <a:lnTo>
                    <a:pt x="401" y="45"/>
                  </a:lnTo>
                  <a:lnTo>
                    <a:pt x="402" y="42"/>
                  </a:lnTo>
                  <a:lnTo>
                    <a:pt x="402" y="41"/>
                  </a:lnTo>
                  <a:lnTo>
                    <a:pt x="403" y="39"/>
                  </a:lnTo>
                  <a:lnTo>
                    <a:pt x="402" y="36"/>
                  </a:lnTo>
                  <a:lnTo>
                    <a:pt x="402" y="35"/>
                  </a:lnTo>
                  <a:lnTo>
                    <a:pt x="401" y="33"/>
                  </a:lnTo>
                  <a:lnTo>
                    <a:pt x="399" y="31"/>
                  </a:lnTo>
                  <a:lnTo>
                    <a:pt x="396" y="29"/>
                  </a:lnTo>
                  <a:lnTo>
                    <a:pt x="394" y="27"/>
                  </a:lnTo>
                  <a:lnTo>
                    <a:pt x="391" y="26"/>
                  </a:lnTo>
                  <a:lnTo>
                    <a:pt x="387" y="24"/>
                  </a:lnTo>
                  <a:lnTo>
                    <a:pt x="384" y="22"/>
                  </a:lnTo>
                  <a:lnTo>
                    <a:pt x="379" y="20"/>
                  </a:lnTo>
                  <a:lnTo>
                    <a:pt x="374" y="19"/>
                  </a:lnTo>
                  <a:lnTo>
                    <a:pt x="368" y="17"/>
                  </a:lnTo>
                  <a:lnTo>
                    <a:pt x="363" y="15"/>
                  </a:lnTo>
                  <a:lnTo>
                    <a:pt x="357" y="14"/>
                  </a:lnTo>
                  <a:lnTo>
                    <a:pt x="351" y="13"/>
                  </a:lnTo>
                  <a:lnTo>
                    <a:pt x="344" y="11"/>
                  </a:lnTo>
                  <a:lnTo>
                    <a:pt x="337" y="10"/>
                  </a:lnTo>
                  <a:lnTo>
                    <a:pt x="330" y="8"/>
                  </a:lnTo>
                  <a:lnTo>
                    <a:pt x="322" y="7"/>
                  </a:lnTo>
                  <a:lnTo>
                    <a:pt x="315" y="6"/>
                  </a:lnTo>
                  <a:lnTo>
                    <a:pt x="297" y="5"/>
                  </a:lnTo>
                  <a:lnTo>
                    <a:pt x="280" y="3"/>
                  </a:lnTo>
                  <a:lnTo>
                    <a:pt x="261" y="1"/>
                  </a:lnTo>
                  <a:lnTo>
                    <a:pt x="242" y="0"/>
                  </a:lnTo>
                  <a:lnTo>
                    <a:pt x="223" y="0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CCCC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51" name="Freeform 71"/>
            <p:cNvSpPr/>
            <p:nvPr/>
          </p:nvSpPr>
          <p:spPr>
            <a:xfrm>
              <a:off x="2332" y="1541"/>
              <a:ext cx="403" cy="77"/>
            </a:xfrm>
            <a:custGeom>
              <a:avLst/>
              <a:gdLst>
                <a:gd name="txL" fmla="*/ 0 w 403"/>
                <a:gd name="txT" fmla="*/ 0 h 77"/>
                <a:gd name="txR" fmla="*/ 403 w 403"/>
                <a:gd name="txB" fmla="*/ 77 h 77"/>
              </a:gdLst>
              <a:ahLst/>
              <a:cxnLst>
                <a:cxn ang="0">
                  <a:pos x="181" y="0"/>
                </a:cxn>
                <a:cxn ang="0">
                  <a:pos x="142" y="1"/>
                </a:cxn>
                <a:cxn ang="0">
                  <a:pos x="106" y="5"/>
                </a:cxn>
                <a:cxn ang="0">
                  <a:pos x="81" y="7"/>
                </a:cxn>
                <a:cxn ang="0">
                  <a:pos x="66" y="10"/>
                </a:cxn>
                <a:cxn ang="0">
                  <a:pos x="52" y="13"/>
                </a:cxn>
                <a:cxn ang="0">
                  <a:pos x="40" y="15"/>
                </a:cxn>
                <a:cxn ang="0">
                  <a:pos x="29" y="19"/>
                </a:cxn>
                <a:cxn ang="0">
                  <a:pos x="19" y="22"/>
                </a:cxn>
                <a:cxn ang="0">
                  <a:pos x="12" y="26"/>
                </a:cxn>
                <a:cxn ang="0">
                  <a:pos x="7" y="29"/>
                </a:cxn>
                <a:cxn ang="0">
                  <a:pos x="2" y="33"/>
                </a:cxn>
                <a:cxn ang="0">
                  <a:pos x="0" y="36"/>
                </a:cxn>
                <a:cxn ang="0">
                  <a:pos x="0" y="41"/>
                </a:cxn>
                <a:cxn ang="0">
                  <a:pos x="2" y="45"/>
                </a:cxn>
                <a:cxn ang="0">
                  <a:pos x="7" y="48"/>
                </a:cxn>
                <a:cxn ang="0">
                  <a:pos x="12" y="52"/>
                </a:cxn>
                <a:cxn ang="0">
                  <a:pos x="19" y="55"/>
                </a:cxn>
                <a:cxn ang="0">
                  <a:pos x="29" y="59"/>
                </a:cxn>
                <a:cxn ang="0">
                  <a:pos x="40" y="62"/>
                </a:cxn>
                <a:cxn ang="0">
                  <a:pos x="52" y="65"/>
                </a:cxn>
                <a:cxn ang="0">
                  <a:pos x="66" y="68"/>
                </a:cxn>
                <a:cxn ang="0">
                  <a:pos x="81" y="70"/>
                </a:cxn>
                <a:cxn ang="0">
                  <a:pos x="106" y="73"/>
                </a:cxn>
                <a:cxn ang="0">
                  <a:pos x="142" y="76"/>
                </a:cxn>
                <a:cxn ang="0">
                  <a:pos x="181" y="77"/>
                </a:cxn>
                <a:cxn ang="0">
                  <a:pos x="223" y="77"/>
                </a:cxn>
                <a:cxn ang="0">
                  <a:pos x="261" y="76"/>
                </a:cxn>
                <a:cxn ang="0">
                  <a:pos x="297" y="73"/>
                </a:cxn>
                <a:cxn ang="0">
                  <a:pos x="322" y="70"/>
                </a:cxn>
                <a:cxn ang="0">
                  <a:pos x="337" y="68"/>
                </a:cxn>
                <a:cxn ang="0">
                  <a:pos x="351" y="65"/>
                </a:cxn>
                <a:cxn ang="0">
                  <a:pos x="363" y="62"/>
                </a:cxn>
                <a:cxn ang="0">
                  <a:pos x="374" y="59"/>
                </a:cxn>
                <a:cxn ang="0">
                  <a:pos x="384" y="55"/>
                </a:cxn>
                <a:cxn ang="0">
                  <a:pos x="391" y="52"/>
                </a:cxn>
                <a:cxn ang="0">
                  <a:pos x="396" y="48"/>
                </a:cxn>
                <a:cxn ang="0">
                  <a:pos x="401" y="45"/>
                </a:cxn>
                <a:cxn ang="0">
                  <a:pos x="402" y="41"/>
                </a:cxn>
                <a:cxn ang="0">
                  <a:pos x="402" y="36"/>
                </a:cxn>
                <a:cxn ang="0">
                  <a:pos x="401" y="33"/>
                </a:cxn>
                <a:cxn ang="0">
                  <a:pos x="396" y="29"/>
                </a:cxn>
                <a:cxn ang="0">
                  <a:pos x="391" y="26"/>
                </a:cxn>
                <a:cxn ang="0">
                  <a:pos x="384" y="22"/>
                </a:cxn>
                <a:cxn ang="0">
                  <a:pos x="374" y="19"/>
                </a:cxn>
                <a:cxn ang="0">
                  <a:pos x="363" y="15"/>
                </a:cxn>
                <a:cxn ang="0">
                  <a:pos x="351" y="13"/>
                </a:cxn>
                <a:cxn ang="0">
                  <a:pos x="337" y="10"/>
                </a:cxn>
                <a:cxn ang="0">
                  <a:pos x="322" y="7"/>
                </a:cxn>
                <a:cxn ang="0">
                  <a:pos x="297" y="5"/>
                </a:cxn>
                <a:cxn ang="0">
                  <a:pos x="261" y="1"/>
                </a:cxn>
                <a:cxn ang="0">
                  <a:pos x="223" y="0"/>
                </a:cxn>
              </a:cxnLst>
              <a:rect l="txL" t="txT" r="txR" b="txB"/>
              <a:pathLst>
                <a:path w="403" h="77">
                  <a:moveTo>
                    <a:pt x="202" y="0"/>
                  </a:moveTo>
                  <a:lnTo>
                    <a:pt x="181" y="0"/>
                  </a:lnTo>
                  <a:lnTo>
                    <a:pt x="161" y="0"/>
                  </a:lnTo>
                  <a:lnTo>
                    <a:pt x="142" y="1"/>
                  </a:lnTo>
                  <a:lnTo>
                    <a:pt x="123" y="3"/>
                  </a:lnTo>
                  <a:lnTo>
                    <a:pt x="106" y="5"/>
                  </a:lnTo>
                  <a:lnTo>
                    <a:pt x="88" y="6"/>
                  </a:lnTo>
                  <a:lnTo>
                    <a:pt x="81" y="7"/>
                  </a:lnTo>
                  <a:lnTo>
                    <a:pt x="73" y="8"/>
                  </a:lnTo>
                  <a:lnTo>
                    <a:pt x="66" y="10"/>
                  </a:lnTo>
                  <a:lnTo>
                    <a:pt x="59" y="11"/>
                  </a:lnTo>
                  <a:lnTo>
                    <a:pt x="52" y="13"/>
                  </a:lnTo>
                  <a:lnTo>
                    <a:pt x="46" y="14"/>
                  </a:lnTo>
                  <a:lnTo>
                    <a:pt x="40" y="15"/>
                  </a:lnTo>
                  <a:lnTo>
                    <a:pt x="35" y="17"/>
                  </a:lnTo>
                  <a:lnTo>
                    <a:pt x="29" y="19"/>
                  </a:lnTo>
                  <a:lnTo>
                    <a:pt x="24" y="20"/>
                  </a:lnTo>
                  <a:lnTo>
                    <a:pt x="19" y="22"/>
                  </a:lnTo>
                  <a:lnTo>
                    <a:pt x="16" y="24"/>
                  </a:lnTo>
                  <a:lnTo>
                    <a:pt x="12" y="26"/>
                  </a:lnTo>
                  <a:lnTo>
                    <a:pt x="9" y="27"/>
                  </a:lnTo>
                  <a:lnTo>
                    <a:pt x="7" y="29"/>
                  </a:lnTo>
                  <a:lnTo>
                    <a:pt x="4" y="31"/>
                  </a:lnTo>
                  <a:lnTo>
                    <a:pt x="2" y="33"/>
                  </a:lnTo>
                  <a:lnTo>
                    <a:pt x="1" y="35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0" y="41"/>
                  </a:lnTo>
                  <a:lnTo>
                    <a:pt x="1" y="42"/>
                  </a:lnTo>
                  <a:lnTo>
                    <a:pt x="2" y="45"/>
                  </a:lnTo>
                  <a:lnTo>
                    <a:pt x="4" y="47"/>
                  </a:lnTo>
                  <a:lnTo>
                    <a:pt x="7" y="48"/>
                  </a:lnTo>
                  <a:lnTo>
                    <a:pt x="9" y="51"/>
                  </a:lnTo>
                  <a:lnTo>
                    <a:pt x="12" y="52"/>
                  </a:lnTo>
                  <a:lnTo>
                    <a:pt x="16" y="54"/>
                  </a:lnTo>
                  <a:lnTo>
                    <a:pt x="19" y="55"/>
                  </a:lnTo>
                  <a:lnTo>
                    <a:pt x="24" y="58"/>
                  </a:lnTo>
                  <a:lnTo>
                    <a:pt x="29" y="59"/>
                  </a:lnTo>
                  <a:lnTo>
                    <a:pt x="35" y="61"/>
                  </a:lnTo>
                  <a:lnTo>
                    <a:pt x="40" y="62"/>
                  </a:lnTo>
                  <a:lnTo>
                    <a:pt x="46" y="63"/>
                  </a:lnTo>
                  <a:lnTo>
                    <a:pt x="52" y="65"/>
                  </a:lnTo>
                  <a:lnTo>
                    <a:pt x="59" y="67"/>
                  </a:lnTo>
                  <a:lnTo>
                    <a:pt x="66" y="68"/>
                  </a:lnTo>
                  <a:lnTo>
                    <a:pt x="73" y="69"/>
                  </a:lnTo>
                  <a:lnTo>
                    <a:pt x="81" y="70"/>
                  </a:lnTo>
                  <a:lnTo>
                    <a:pt x="88" y="72"/>
                  </a:lnTo>
                  <a:lnTo>
                    <a:pt x="106" y="73"/>
                  </a:lnTo>
                  <a:lnTo>
                    <a:pt x="123" y="75"/>
                  </a:lnTo>
                  <a:lnTo>
                    <a:pt x="142" y="76"/>
                  </a:lnTo>
                  <a:lnTo>
                    <a:pt x="161" y="77"/>
                  </a:lnTo>
                  <a:lnTo>
                    <a:pt x="181" y="77"/>
                  </a:lnTo>
                  <a:lnTo>
                    <a:pt x="202" y="77"/>
                  </a:lnTo>
                  <a:lnTo>
                    <a:pt x="223" y="77"/>
                  </a:lnTo>
                  <a:lnTo>
                    <a:pt x="242" y="77"/>
                  </a:lnTo>
                  <a:lnTo>
                    <a:pt x="261" y="76"/>
                  </a:lnTo>
                  <a:lnTo>
                    <a:pt x="280" y="75"/>
                  </a:lnTo>
                  <a:lnTo>
                    <a:pt x="297" y="73"/>
                  </a:lnTo>
                  <a:lnTo>
                    <a:pt x="315" y="72"/>
                  </a:lnTo>
                  <a:lnTo>
                    <a:pt x="322" y="70"/>
                  </a:lnTo>
                  <a:lnTo>
                    <a:pt x="330" y="69"/>
                  </a:lnTo>
                  <a:lnTo>
                    <a:pt x="337" y="68"/>
                  </a:lnTo>
                  <a:lnTo>
                    <a:pt x="344" y="67"/>
                  </a:lnTo>
                  <a:lnTo>
                    <a:pt x="351" y="65"/>
                  </a:lnTo>
                  <a:lnTo>
                    <a:pt x="357" y="63"/>
                  </a:lnTo>
                  <a:lnTo>
                    <a:pt x="363" y="62"/>
                  </a:lnTo>
                  <a:lnTo>
                    <a:pt x="368" y="61"/>
                  </a:lnTo>
                  <a:lnTo>
                    <a:pt x="374" y="59"/>
                  </a:lnTo>
                  <a:lnTo>
                    <a:pt x="379" y="58"/>
                  </a:lnTo>
                  <a:lnTo>
                    <a:pt x="384" y="55"/>
                  </a:lnTo>
                  <a:lnTo>
                    <a:pt x="387" y="54"/>
                  </a:lnTo>
                  <a:lnTo>
                    <a:pt x="391" y="52"/>
                  </a:lnTo>
                  <a:lnTo>
                    <a:pt x="394" y="51"/>
                  </a:lnTo>
                  <a:lnTo>
                    <a:pt x="396" y="48"/>
                  </a:lnTo>
                  <a:lnTo>
                    <a:pt x="399" y="47"/>
                  </a:lnTo>
                  <a:lnTo>
                    <a:pt x="401" y="45"/>
                  </a:lnTo>
                  <a:lnTo>
                    <a:pt x="402" y="42"/>
                  </a:lnTo>
                  <a:lnTo>
                    <a:pt x="402" y="41"/>
                  </a:lnTo>
                  <a:lnTo>
                    <a:pt x="403" y="39"/>
                  </a:lnTo>
                  <a:lnTo>
                    <a:pt x="402" y="36"/>
                  </a:lnTo>
                  <a:lnTo>
                    <a:pt x="402" y="35"/>
                  </a:lnTo>
                  <a:lnTo>
                    <a:pt x="401" y="33"/>
                  </a:lnTo>
                  <a:lnTo>
                    <a:pt x="399" y="31"/>
                  </a:lnTo>
                  <a:lnTo>
                    <a:pt x="396" y="29"/>
                  </a:lnTo>
                  <a:lnTo>
                    <a:pt x="394" y="27"/>
                  </a:lnTo>
                  <a:lnTo>
                    <a:pt x="391" y="26"/>
                  </a:lnTo>
                  <a:lnTo>
                    <a:pt x="387" y="24"/>
                  </a:lnTo>
                  <a:lnTo>
                    <a:pt x="384" y="22"/>
                  </a:lnTo>
                  <a:lnTo>
                    <a:pt x="379" y="20"/>
                  </a:lnTo>
                  <a:lnTo>
                    <a:pt x="374" y="19"/>
                  </a:lnTo>
                  <a:lnTo>
                    <a:pt x="368" y="17"/>
                  </a:lnTo>
                  <a:lnTo>
                    <a:pt x="363" y="15"/>
                  </a:lnTo>
                  <a:lnTo>
                    <a:pt x="357" y="14"/>
                  </a:lnTo>
                  <a:lnTo>
                    <a:pt x="351" y="13"/>
                  </a:lnTo>
                  <a:lnTo>
                    <a:pt x="344" y="11"/>
                  </a:lnTo>
                  <a:lnTo>
                    <a:pt x="337" y="10"/>
                  </a:lnTo>
                  <a:lnTo>
                    <a:pt x="330" y="8"/>
                  </a:lnTo>
                  <a:lnTo>
                    <a:pt x="322" y="7"/>
                  </a:lnTo>
                  <a:lnTo>
                    <a:pt x="315" y="6"/>
                  </a:lnTo>
                  <a:lnTo>
                    <a:pt x="297" y="5"/>
                  </a:lnTo>
                  <a:lnTo>
                    <a:pt x="280" y="3"/>
                  </a:lnTo>
                  <a:lnTo>
                    <a:pt x="261" y="1"/>
                  </a:lnTo>
                  <a:lnTo>
                    <a:pt x="242" y="0"/>
                  </a:lnTo>
                  <a:lnTo>
                    <a:pt x="223" y="0"/>
                  </a:lnTo>
                  <a:lnTo>
                    <a:pt x="202" y="0"/>
                  </a:lnTo>
                </a:path>
              </a:pathLst>
            </a:custGeom>
            <a:noFill/>
            <a:ln w="142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52" name="Line 72"/>
            <p:cNvSpPr/>
            <p:nvPr/>
          </p:nvSpPr>
          <p:spPr>
            <a:xfrm>
              <a:off x="2332" y="1534"/>
              <a:ext cx="1" cy="48"/>
            </a:xfrm>
            <a:prstGeom prst="line">
              <a:avLst/>
            </a:prstGeom>
            <a:ln w="14288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753" name="Line 73"/>
            <p:cNvSpPr/>
            <p:nvPr/>
          </p:nvSpPr>
          <p:spPr>
            <a:xfrm>
              <a:off x="2735" y="1534"/>
              <a:ext cx="1" cy="48"/>
            </a:xfrm>
            <a:prstGeom prst="line">
              <a:avLst/>
            </a:prstGeom>
            <a:ln w="14288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754" name="Rectangle 74"/>
            <p:cNvSpPr/>
            <p:nvPr/>
          </p:nvSpPr>
          <p:spPr>
            <a:xfrm>
              <a:off x="2332" y="1534"/>
              <a:ext cx="400" cy="48"/>
            </a:xfrm>
            <a:prstGeom prst="rect">
              <a:avLst/>
            </a:prstGeom>
            <a:solidFill>
              <a:srgbClr val="CCCC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55" name="Rectangle 75"/>
            <p:cNvSpPr/>
            <p:nvPr/>
          </p:nvSpPr>
          <p:spPr>
            <a:xfrm>
              <a:off x="2556" y="1552"/>
              <a:ext cx="25" cy="1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sz="1300" dirty="0">
                  <a:solidFill>
                    <a:srgbClr val="000000"/>
                  </a:solidFill>
                  <a:latin typeface="Helvetica" charset="0"/>
                </a:rPr>
                <a:t> </a:t>
              </a:r>
              <a:endParaRPr sz="2400" dirty="0">
                <a:latin typeface="Helvetica" charset="0"/>
              </a:endParaRPr>
            </a:p>
          </p:txBody>
        </p:sp>
        <p:sp>
          <p:nvSpPr>
            <p:cNvPr id="28756" name="Freeform 76"/>
            <p:cNvSpPr/>
            <p:nvPr/>
          </p:nvSpPr>
          <p:spPr>
            <a:xfrm>
              <a:off x="2328" y="1478"/>
              <a:ext cx="404" cy="91"/>
            </a:xfrm>
            <a:custGeom>
              <a:avLst/>
              <a:gdLst>
                <a:gd name="txL" fmla="*/ 0 w 404"/>
                <a:gd name="txT" fmla="*/ 0 h 91"/>
                <a:gd name="txR" fmla="*/ 404 w 404"/>
                <a:gd name="txB" fmla="*/ 91 h 91"/>
              </a:gdLst>
              <a:ahLst/>
              <a:cxnLst>
                <a:cxn ang="0">
                  <a:pos x="181" y="0"/>
                </a:cxn>
                <a:cxn ang="0">
                  <a:pos x="143" y="3"/>
                </a:cxn>
                <a:cxn ang="0">
                  <a:pos x="106" y="6"/>
                </a:cxn>
                <a:cxn ang="0">
                  <a:pos x="82" y="10"/>
                </a:cxn>
                <a:cxn ang="0">
                  <a:pos x="67" y="12"/>
                </a:cxn>
                <a:cxn ang="0">
                  <a:pos x="53" y="15"/>
                </a:cxn>
                <a:cxn ang="0">
                  <a:pos x="41" y="19"/>
                </a:cxn>
                <a:cxn ang="0">
                  <a:pos x="29" y="22"/>
                </a:cxn>
                <a:cxn ang="0">
                  <a:pos x="20" y="26"/>
                </a:cxn>
                <a:cxn ang="0">
                  <a:pos x="13" y="29"/>
                </a:cxn>
                <a:cxn ang="0">
                  <a:pos x="7" y="34"/>
                </a:cxn>
                <a:cxn ang="0">
                  <a:pos x="2" y="39"/>
                </a:cxn>
                <a:cxn ang="0">
                  <a:pos x="0" y="43"/>
                </a:cxn>
                <a:cxn ang="0">
                  <a:pos x="0" y="48"/>
                </a:cxn>
                <a:cxn ang="0">
                  <a:pos x="2" y="53"/>
                </a:cxn>
                <a:cxn ang="0">
                  <a:pos x="7" y="57"/>
                </a:cxn>
                <a:cxn ang="0">
                  <a:pos x="13" y="61"/>
                </a:cxn>
                <a:cxn ang="0">
                  <a:pos x="20" y="66"/>
                </a:cxn>
                <a:cxn ang="0">
                  <a:pos x="29" y="69"/>
                </a:cxn>
                <a:cxn ang="0">
                  <a:pos x="41" y="73"/>
                </a:cxn>
                <a:cxn ang="0">
                  <a:pos x="53" y="76"/>
                </a:cxn>
                <a:cxn ang="0">
                  <a:pos x="67" y="80"/>
                </a:cxn>
                <a:cxn ang="0">
                  <a:pos x="82" y="82"/>
                </a:cxn>
                <a:cxn ang="0">
                  <a:pos x="106" y="85"/>
                </a:cxn>
                <a:cxn ang="0">
                  <a:pos x="143" y="89"/>
                </a:cxn>
                <a:cxn ang="0">
                  <a:pos x="181" y="91"/>
                </a:cxn>
                <a:cxn ang="0">
                  <a:pos x="223" y="91"/>
                </a:cxn>
                <a:cxn ang="0">
                  <a:pos x="262" y="89"/>
                </a:cxn>
                <a:cxn ang="0">
                  <a:pos x="298" y="85"/>
                </a:cxn>
                <a:cxn ang="0">
                  <a:pos x="322" y="82"/>
                </a:cxn>
                <a:cxn ang="0">
                  <a:pos x="337" y="80"/>
                </a:cxn>
                <a:cxn ang="0">
                  <a:pos x="351" y="76"/>
                </a:cxn>
                <a:cxn ang="0">
                  <a:pos x="363" y="73"/>
                </a:cxn>
                <a:cxn ang="0">
                  <a:pos x="375" y="69"/>
                </a:cxn>
                <a:cxn ang="0">
                  <a:pos x="384" y="66"/>
                </a:cxn>
                <a:cxn ang="0">
                  <a:pos x="391" y="61"/>
                </a:cxn>
                <a:cxn ang="0">
                  <a:pos x="397" y="57"/>
                </a:cxn>
                <a:cxn ang="0">
                  <a:pos x="402" y="53"/>
                </a:cxn>
                <a:cxn ang="0">
                  <a:pos x="404" y="48"/>
                </a:cxn>
                <a:cxn ang="0">
                  <a:pos x="404" y="43"/>
                </a:cxn>
                <a:cxn ang="0">
                  <a:pos x="402" y="39"/>
                </a:cxn>
                <a:cxn ang="0">
                  <a:pos x="397" y="34"/>
                </a:cxn>
                <a:cxn ang="0">
                  <a:pos x="391" y="29"/>
                </a:cxn>
                <a:cxn ang="0">
                  <a:pos x="384" y="26"/>
                </a:cxn>
                <a:cxn ang="0">
                  <a:pos x="375" y="22"/>
                </a:cxn>
                <a:cxn ang="0">
                  <a:pos x="363" y="19"/>
                </a:cxn>
                <a:cxn ang="0">
                  <a:pos x="351" y="15"/>
                </a:cxn>
                <a:cxn ang="0">
                  <a:pos x="337" y="12"/>
                </a:cxn>
                <a:cxn ang="0">
                  <a:pos x="322" y="10"/>
                </a:cxn>
                <a:cxn ang="0">
                  <a:pos x="298" y="6"/>
                </a:cxn>
                <a:cxn ang="0">
                  <a:pos x="262" y="3"/>
                </a:cxn>
                <a:cxn ang="0">
                  <a:pos x="223" y="0"/>
                </a:cxn>
              </a:cxnLst>
              <a:rect l="txL" t="txT" r="txR" b="txB"/>
              <a:pathLst>
                <a:path w="404" h="91">
                  <a:moveTo>
                    <a:pt x="202" y="0"/>
                  </a:moveTo>
                  <a:lnTo>
                    <a:pt x="181" y="0"/>
                  </a:lnTo>
                  <a:lnTo>
                    <a:pt x="161" y="1"/>
                  </a:lnTo>
                  <a:lnTo>
                    <a:pt x="143" y="3"/>
                  </a:lnTo>
                  <a:lnTo>
                    <a:pt x="124" y="4"/>
                  </a:lnTo>
                  <a:lnTo>
                    <a:pt x="106" y="6"/>
                  </a:lnTo>
                  <a:lnTo>
                    <a:pt x="89" y="8"/>
                  </a:lnTo>
                  <a:lnTo>
                    <a:pt x="82" y="10"/>
                  </a:lnTo>
                  <a:lnTo>
                    <a:pt x="74" y="11"/>
                  </a:lnTo>
                  <a:lnTo>
                    <a:pt x="67" y="12"/>
                  </a:lnTo>
                  <a:lnTo>
                    <a:pt x="60" y="13"/>
                  </a:lnTo>
                  <a:lnTo>
                    <a:pt x="53" y="15"/>
                  </a:lnTo>
                  <a:lnTo>
                    <a:pt x="47" y="17"/>
                  </a:lnTo>
                  <a:lnTo>
                    <a:pt x="41" y="19"/>
                  </a:lnTo>
                  <a:lnTo>
                    <a:pt x="35" y="20"/>
                  </a:lnTo>
                  <a:lnTo>
                    <a:pt x="29" y="22"/>
                  </a:lnTo>
                  <a:lnTo>
                    <a:pt x="25" y="24"/>
                  </a:lnTo>
                  <a:lnTo>
                    <a:pt x="20" y="26"/>
                  </a:lnTo>
                  <a:lnTo>
                    <a:pt x="16" y="28"/>
                  </a:lnTo>
                  <a:lnTo>
                    <a:pt x="13" y="29"/>
                  </a:lnTo>
                  <a:lnTo>
                    <a:pt x="9" y="32"/>
                  </a:lnTo>
                  <a:lnTo>
                    <a:pt x="7" y="34"/>
                  </a:lnTo>
                  <a:lnTo>
                    <a:pt x="5" y="36"/>
                  </a:lnTo>
                  <a:lnTo>
                    <a:pt x="2" y="39"/>
                  </a:lnTo>
                  <a:lnTo>
                    <a:pt x="1" y="41"/>
                  </a:lnTo>
                  <a:lnTo>
                    <a:pt x="0" y="43"/>
                  </a:lnTo>
                  <a:lnTo>
                    <a:pt x="0" y="46"/>
                  </a:lnTo>
                  <a:lnTo>
                    <a:pt x="0" y="48"/>
                  </a:lnTo>
                  <a:lnTo>
                    <a:pt x="1" y="50"/>
                  </a:lnTo>
                  <a:lnTo>
                    <a:pt x="2" y="53"/>
                  </a:lnTo>
                  <a:lnTo>
                    <a:pt x="5" y="55"/>
                  </a:lnTo>
                  <a:lnTo>
                    <a:pt x="7" y="57"/>
                  </a:lnTo>
                  <a:lnTo>
                    <a:pt x="9" y="59"/>
                  </a:lnTo>
                  <a:lnTo>
                    <a:pt x="13" y="61"/>
                  </a:lnTo>
                  <a:lnTo>
                    <a:pt x="16" y="63"/>
                  </a:lnTo>
                  <a:lnTo>
                    <a:pt x="20" y="66"/>
                  </a:lnTo>
                  <a:lnTo>
                    <a:pt x="25" y="67"/>
                  </a:lnTo>
                  <a:lnTo>
                    <a:pt x="29" y="69"/>
                  </a:lnTo>
                  <a:lnTo>
                    <a:pt x="35" y="71"/>
                  </a:lnTo>
                  <a:lnTo>
                    <a:pt x="41" y="73"/>
                  </a:lnTo>
                  <a:lnTo>
                    <a:pt x="47" y="75"/>
                  </a:lnTo>
                  <a:lnTo>
                    <a:pt x="53" y="76"/>
                  </a:lnTo>
                  <a:lnTo>
                    <a:pt x="60" y="77"/>
                  </a:lnTo>
                  <a:lnTo>
                    <a:pt x="67" y="80"/>
                  </a:lnTo>
                  <a:lnTo>
                    <a:pt x="74" y="81"/>
                  </a:lnTo>
                  <a:lnTo>
                    <a:pt x="82" y="82"/>
                  </a:lnTo>
                  <a:lnTo>
                    <a:pt x="89" y="83"/>
                  </a:lnTo>
                  <a:lnTo>
                    <a:pt x="106" y="85"/>
                  </a:lnTo>
                  <a:lnTo>
                    <a:pt x="124" y="88"/>
                  </a:lnTo>
                  <a:lnTo>
                    <a:pt x="143" y="89"/>
                  </a:lnTo>
                  <a:lnTo>
                    <a:pt x="161" y="90"/>
                  </a:lnTo>
                  <a:lnTo>
                    <a:pt x="181" y="91"/>
                  </a:lnTo>
                  <a:lnTo>
                    <a:pt x="202" y="91"/>
                  </a:lnTo>
                  <a:lnTo>
                    <a:pt x="223" y="91"/>
                  </a:lnTo>
                  <a:lnTo>
                    <a:pt x="243" y="90"/>
                  </a:lnTo>
                  <a:lnTo>
                    <a:pt x="262" y="89"/>
                  </a:lnTo>
                  <a:lnTo>
                    <a:pt x="280" y="88"/>
                  </a:lnTo>
                  <a:lnTo>
                    <a:pt x="298" y="85"/>
                  </a:lnTo>
                  <a:lnTo>
                    <a:pt x="315" y="83"/>
                  </a:lnTo>
                  <a:lnTo>
                    <a:pt x="322" y="82"/>
                  </a:lnTo>
                  <a:lnTo>
                    <a:pt x="330" y="81"/>
                  </a:lnTo>
                  <a:lnTo>
                    <a:pt x="337" y="80"/>
                  </a:lnTo>
                  <a:lnTo>
                    <a:pt x="344" y="77"/>
                  </a:lnTo>
                  <a:lnTo>
                    <a:pt x="351" y="76"/>
                  </a:lnTo>
                  <a:lnTo>
                    <a:pt x="357" y="75"/>
                  </a:lnTo>
                  <a:lnTo>
                    <a:pt x="363" y="73"/>
                  </a:lnTo>
                  <a:lnTo>
                    <a:pt x="369" y="71"/>
                  </a:lnTo>
                  <a:lnTo>
                    <a:pt x="375" y="69"/>
                  </a:lnTo>
                  <a:lnTo>
                    <a:pt x="379" y="67"/>
                  </a:lnTo>
                  <a:lnTo>
                    <a:pt x="384" y="66"/>
                  </a:lnTo>
                  <a:lnTo>
                    <a:pt x="388" y="63"/>
                  </a:lnTo>
                  <a:lnTo>
                    <a:pt x="391" y="61"/>
                  </a:lnTo>
                  <a:lnTo>
                    <a:pt x="395" y="59"/>
                  </a:lnTo>
                  <a:lnTo>
                    <a:pt x="397" y="57"/>
                  </a:lnTo>
                  <a:lnTo>
                    <a:pt x="399" y="55"/>
                  </a:lnTo>
                  <a:lnTo>
                    <a:pt x="402" y="53"/>
                  </a:lnTo>
                  <a:lnTo>
                    <a:pt x="403" y="50"/>
                  </a:lnTo>
                  <a:lnTo>
                    <a:pt x="404" y="48"/>
                  </a:lnTo>
                  <a:lnTo>
                    <a:pt x="404" y="46"/>
                  </a:lnTo>
                  <a:lnTo>
                    <a:pt x="404" y="43"/>
                  </a:lnTo>
                  <a:lnTo>
                    <a:pt x="403" y="41"/>
                  </a:lnTo>
                  <a:lnTo>
                    <a:pt x="402" y="39"/>
                  </a:lnTo>
                  <a:lnTo>
                    <a:pt x="399" y="36"/>
                  </a:lnTo>
                  <a:lnTo>
                    <a:pt x="397" y="34"/>
                  </a:lnTo>
                  <a:lnTo>
                    <a:pt x="395" y="32"/>
                  </a:lnTo>
                  <a:lnTo>
                    <a:pt x="391" y="29"/>
                  </a:lnTo>
                  <a:lnTo>
                    <a:pt x="388" y="28"/>
                  </a:lnTo>
                  <a:lnTo>
                    <a:pt x="384" y="26"/>
                  </a:lnTo>
                  <a:lnTo>
                    <a:pt x="379" y="24"/>
                  </a:lnTo>
                  <a:lnTo>
                    <a:pt x="375" y="22"/>
                  </a:lnTo>
                  <a:lnTo>
                    <a:pt x="369" y="20"/>
                  </a:lnTo>
                  <a:lnTo>
                    <a:pt x="363" y="19"/>
                  </a:lnTo>
                  <a:lnTo>
                    <a:pt x="357" y="17"/>
                  </a:lnTo>
                  <a:lnTo>
                    <a:pt x="351" y="15"/>
                  </a:lnTo>
                  <a:lnTo>
                    <a:pt x="344" y="13"/>
                  </a:lnTo>
                  <a:lnTo>
                    <a:pt x="337" y="12"/>
                  </a:lnTo>
                  <a:lnTo>
                    <a:pt x="330" y="11"/>
                  </a:lnTo>
                  <a:lnTo>
                    <a:pt x="322" y="10"/>
                  </a:lnTo>
                  <a:lnTo>
                    <a:pt x="315" y="8"/>
                  </a:lnTo>
                  <a:lnTo>
                    <a:pt x="298" y="6"/>
                  </a:lnTo>
                  <a:lnTo>
                    <a:pt x="280" y="4"/>
                  </a:lnTo>
                  <a:lnTo>
                    <a:pt x="262" y="3"/>
                  </a:lnTo>
                  <a:lnTo>
                    <a:pt x="243" y="1"/>
                  </a:lnTo>
                  <a:lnTo>
                    <a:pt x="223" y="0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CCCC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57" name="Freeform 77"/>
            <p:cNvSpPr/>
            <p:nvPr/>
          </p:nvSpPr>
          <p:spPr>
            <a:xfrm>
              <a:off x="2328" y="1478"/>
              <a:ext cx="404" cy="91"/>
            </a:xfrm>
            <a:custGeom>
              <a:avLst/>
              <a:gdLst>
                <a:gd name="txL" fmla="*/ 0 w 404"/>
                <a:gd name="txT" fmla="*/ 0 h 91"/>
                <a:gd name="txR" fmla="*/ 404 w 404"/>
                <a:gd name="txB" fmla="*/ 91 h 91"/>
              </a:gdLst>
              <a:ahLst/>
              <a:cxnLst>
                <a:cxn ang="0">
                  <a:pos x="181" y="0"/>
                </a:cxn>
                <a:cxn ang="0">
                  <a:pos x="143" y="3"/>
                </a:cxn>
                <a:cxn ang="0">
                  <a:pos x="106" y="6"/>
                </a:cxn>
                <a:cxn ang="0">
                  <a:pos x="82" y="10"/>
                </a:cxn>
                <a:cxn ang="0">
                  <a:pos x="67" y="12"/>
                </a:cxn>
                <a:cxn ang="0">
                  <a:pos x="53" y="15"/>
                </a:cxn>
                <a:cxn ang="0">
                  <a:pos x="41" y="19"/>
                </a:cxn>
                <a:cxn ang="0">
                  <a:pos x="29" y="22"/>
                </a:cxn>
                <a:cxn ang="0">
                  <a:pos x="20" y="26"/>
                </a:cxn>
                <a:cxn ang="0">
                  <a:pos x="13" y="29"/>
                </a:cxn>
                <a:cxn ang="0">
                  <a:pos x="7" y="34"/>
                </a:cxn>
                <a:cxn ang="0">
                  <a:pos x="2" y="39"/>
                </a:cxn>
                <a:cxn ang="0">
                  <a:pos x="0" y="43"/>
                </a:cxn>
                <a:cxn ang="0">
                  <a:pos x="0" y="48"/>
                </a:cxn>
                <a:cxn ang="0">
                  <a:pos x="2" y="53"/>
                </a:cxn>
                <a:cxn ang="0">
                  <a:pos x="7" y="57"/>
                </a:cxn>
                <a:cxn ang="0">
                  <a:pos x="13" y="61"/>
                </a:cxn>
                <a:cxn ang="0">
                  <a:pos x="20" y="66"/>
                </a:cxn>
                <a:cxn ang="0">
                  <a:pos x="29" y="69"/>
                </a:cxn>
                <a:cxn ang="0">
                  <a:pos x="41" y="73"/>
                </a:cxn>
                <a:cxn ang="0">
                  <a:pos x="53" y="76"/>
                </a:cxn>
                <a:cxn ang="0">
                  <a:pos x="67" y="80"/>
                </a:cxn>
                <a:cxn ang="0">
                  <a:pos x="82" y="82"/>
                </a:cxn>
                <a:cxn ang="0">
                  <a:pos x="106" y="85"/>
                </a:cxn>
                <a:cxn ang="0">
                  <a:pos x="143" y="89"/>
                </a:cxn>
                <a:cxn ang="0">
                  <a:pos x="181" y="91"/>
                </a:cxn>
                <a:cxn ang="0">
                  <a:pos x="223" y="91"/>
                </a:cxn>
                <a:cxn ang="0">
                  <a:pos x="262" y="89"/>
                </a:cxn>
                <a:cxn ang="0">
                  <a:pos x="298" y="85"/>
                </a:cxn>
                <a:cxn ang="0">
                  <a:pos x="322" y="82"/>
                </a:cxn>
                <a:cxn ang="0">
                  <a:pos x="337" y="80"/>
                </a:cxn>
                <a:cxn ang="0">
                  <a:pos x="351" y="76"/>
                </a:cxn>
                <a:cxn ang="0">
                  <a:pos x="363" y="73"/>
                </a:cxn>
                <a:cxn ang="0">
                  <a:pos x="375" y="69"/>
                </a:cxn>
                <a:cxn ang="0">
                  <a:pos x="384" y="66"/>
                </a:cxn>
                <a:cxn ang="0">
                  <a:pos x="391" y="61"/>
                </a:cxn>
                <a:cxn ang="0">
                  <a:pos x="397" y="57"/>
                </a:cxn>
                <a:cxn ang="0">
                  <a:pos x="402" y="53"/>
                </a:cxn>
                <a:cxn ang="0">
                  <a:pos x="404" y="48"/>
                </a:cxn>
                <a:cxn ang="0">
                  <a:pos x="404" y="43"/>
                </a:cxn>
                <a:cxn ang="0">
                  <a:pos x="402" y="39"/>
                </a:cxn>
                <a:cxn ang="0">
                  <a:pos x="397" y="34"/>
                </a:cxn>
                <a:cxn ang="0">
                  <a:pos x="391" y="29"/>
                </a:cxn>
                <a:cxn ang="0">
                  <a:pos x="384" y="26"/>
                </a:cxn>
                <a:cxn ang="0">
                  <a:pos x="375" y="22"/>
                </a:cxn>
                <a:cxn ang="0">
                  <a:pos x="363" y="19"/>
                </a:cxn>
                <a:cxn ang="0">
                  <a:pos x="351" y="15"/>
                </a:cxn>
                <a:cxn ang="0">
                  <a:pos x="337" y="12"/>
                </a:cxn>
                <a:cxn ang="0">
                  <a:pos x="322" y="10"/>
                </a:cxn>
                <a:cxn ang="0">
                  <a:pos x="298" y="6"/>
                </a:cxn>
                <a:cxn ang="0">
                  <a:pos x="262" y="3"/>
                </a:cxn>
                <a:cxn ang="0">
                  <a:pos x="223" y="0"/>
                </a:cxn>
              </a:cxnLst>
              <a:rect l="txL" t="txT" r="txR" b="txB"/>
              <a:pathLst>
                <a:path w="404" h="91">
                  <a:moveTo>
                    <a:pt x="202" y="0"/>
                  </a:moveTo>
                  <a:lnTo>
                    <a:pt x="181" y="0"/>
                  </a:lnTo>
                  <a:lnTo>
                    <a:pt x="161" y="1"/>
                  </a:lnTo>
                  <a:lnTo>
                    <a:pt x="143" y="3"/>
                  </a:lnTo>
                  <a:lnTo>
                    <a:pt x="124" y="4"/>
                  </a:lnTo>
                  <a:lnTo>
                    <a:pt x="106" y="6"/>
                  </a:lnTo>
                  <a:lnTo>
                    <a:pt x="89" y="8"/>
                  </a:lnTo>
                  <a:lnTo>
                    <a:pt x="82" y="10"/>
                  </a:lnTo>
                  <a:lnTo>
                    <a:pt x="74" y="11"/>
                  </a:lnTo>
                  <a:lnTo>
                    <a:pt x="67" y="12"/>
                  </a:lnTo>
                  <a:lnTo>
                    <a:pt x="60" y="13"/>
                  </a:lnTo>
                  <a:lnTo>
                    <a:pt x="53" y="15"/>
                  </a:lnTo>
                  <a:lnTo>
                    <a:pt x="47" y="17"/>
                  </a:lnTo>
                  <a:lnTo>
                    <a:pt x="41" y="19"/>
                  </a:lnTo>
                  <a:lnTo>
                    <a:pt x="35" y="20"/>
                  </a:lnTo>
                  <a:lnTo>
                    <a:pt x="29" y="22"/>
                  </a:lnTo>
                  <a:lnTo>
                    <a:pt x="25" y="24"/>
                  </a:lnTo>
                  <a:lnTo>
                    <a:pt x="20" y="26"/>
                  </a:lnTo>
                  <a:lnTo>
                    <a:pt x="16" y="28"/>
                  </a:lnTo>
                  <a:lnTo>
                    <a:pt x="13" y="29"/>
                  </a:lnTo>
                  <a:lnTo>
                    <a:pt x="9" y="32"/>
                  </a:lnTo>
                  <a:lnTo>
                    <a:pt x="7" y="34"/>
                  </a:lnTo>
                  <a:lnTo>
                    <a:pt x="5" y="36"/>
                  </a:lnTo>
                  <a:lnTo>
                    <a:pt x="2" y="39"/>
                  </a:lnTo>
                  <a:lnTo>
                    <a:pt x="1" y="41"/>
                  </a:lnTo>
                  <a:lnTo>
                    <a:pt x="0" y="43"/>
                  </a:lnTo>
                  <a:lnTo>
                    <a:pt x="0" y="46"/>
                  </a:lnTo>
                  <a:lnTo>
                    <a:pt x="0" y="48"/>
                  </a:lnTo>
                  <a:lnTo>
                    <a:pt x="1" y="50"/>
                  </a:lnTo>
                  <a:lnTo>
                    <a:pt x="2" y="53"/>
                  </a:lnTo>
                  <a:lnTo>
                    <a:pt x="5" y="55"/>
                  </a:lnTo>
                  <a:lnTo>
                    <a:pt x="7" y="57"/>
                  </a:lnTo>
                  <a:lnTo>
                    <a:pt x="9" y="59"/>
                  </a:lnTo>
                  <a:lnTo>
                    <a:pt x="13" y="61"/>
                  </a:lnTo>
                  <a:lnTo>
                    <a:pt x="16" y="63"/>
                  </a:lnTo>
                  <a:lnTo>
                    <a:pt x="20" y="66"/>
                  </a:lnTo>
                  <a:lnTo>
                    <a:pt x="25" y="67"/>
                  </a:lnTo>
                  <a:lnTo>
                    <a:pt x="29" y="69"/>
                  </a:lnTo>
                  <a:lnTo>
                    <a:pt x="35" y="71"/>
                  </a:lnTo>
                  <a:lnTo>
                    <a:pt x="41" y="73"/>
                  </a:lnTo>
                  <a:lnTo>
                    <a:pt x="47" y="75"/>
                  </a:lnTo>
                  <a:lnTo>
                    <a:pt x="53" y="76"/>
                  </a:lnTo>
                  <a:lnTo>
                    <a:pt x="60" y="77"/>
                  </a:lnTo>
                  <a:lnTo>
                    <a:pt x="67" y="80"/>
                  </a:lnTo>
                  <a:lnTo>
                    <a:pt x="74" y="81"/>
                  </a:lnTo>
                  <a:lnTo>
                    <a:pt x="82" y="82"/>
                  </a:lnTo>
                  <a:lnTo>
                    <a:pt x="89" y="83"/>
                  </a:lnTo>
                  <a:lnTo>
                    <a:pt x="106" y="85"/>
                  </a:lnTo>
                  <a:lnTo>
                    <a:pt x="124" y="88"/>
                  </a:lnTo>
                  <a:lnTo>
                    <a:pt x="143" y="89"/>
                  </a:lnTo>
                  <a:lnTo>
                    <a:pt x="161" y="90"/>
                  </a:lnTo>
                  <a:lnTo>
                    <a:pt x="181" y="91"/>
                  </a:lnTo>
                  <a:lnTo>
                    <a:pt x="202" y="91"/>
                  </a:lnTo>
                  <a:lnTo>
                    <a:pt x="223" y="91"/>
                  </a:lnTo>
                  <a:lnTo>
                    <a:pt x="243" y="90"/>
                  </a:lnTo>
                  <a:lnTo>
                    <a:pt x="262" y="89"/>
                  </a:lnTo>
                  <a:lnTo>
                    <a:pt x="280" y="88"/>
                  </a:lnTo>
                  <a:lnTo>
                    <a:pt x="298" y="85"/>
                  </a:lnTo>
                  <a:lnTo>
                    <a:pt x="315" y="83"/>
                  </a:lnTo>
                  <a:lnTo>
                    <a:pt x="322" y="82"/>
                  </a:lnTo>
                  <a:lnTo>
                    <a:pt x="330" y="81"/>
                  </a:lnTo>
                  <a:lnTo>
                    <a:pt x="337" y="80"/>
                  </a:lnTo>
                  <a:lnTo>
                    <a:pt x="344" y="77"/>
                  </a:lnTo>
                  <a:lnTo>
                    <a:pt x="351" y="76"/>
                  </a:lnTo>
                  <a:lnTo>
                    <a:pt x="357" y="75"/>
                  </a:lnTo>
                  <a:lnTo>
                    <a:pt x="363" y="73"/>
                  </a:lnTo>
                  <a:lnTo>
                    <a:pt x="369" y="71"/>
                  </a:lnTo>
                  <a:lnTo>
                    <a:pt x="375" y="69"/>
                  </a:lnTo>
                  <a:lnTo>
                    <a:pt x="379" y="67"/>
                  </a:lnTo>
                  <a:lnTo>
                    <a:pt x="384" y="66"/>
                  </a:lnTo>
                  <a:lnTo>
                    <a:pt x="388" y="63"/>
                  </a:lnTo>
                  <a:lnTo>
                    <a:pt x="391" y="61"/>
                  </a:lnTo>
                  <a:lnTo>
                    <a:pt x="395" y="59"/>
                  </a:lnTo>
                  <a:lnTo>
                    <a:pt x="397" y="57"/>
                  </a:lnTo>
                  <a:lnTo>
                    <a:pt x="399" y="55"/>
                  </a:lnTo>
                  <a:lnTo>
                    <a:pt x="402" y="53"/>
                  </a:lnTo>
                  <a:lnTo>
                    <a:pt x="403" y="50"/>
                  </a:lnTo>
                  <a:lnTo>
                    <a:pt x="404" y="48"/>
                  </a:lnTo>
                  <a:lnTo>
                    <a:pt x="404" y="46"/>
                  </a:lnTo>
                  <a:lnTo>
                    <a:pt x="404" y="43"/>
                  </a:lnTo>
                  <a:lnTo>
                    <a:pt x="403" y="41"/>
                  </a:lnTo>
                  <a:lnTo>
                    <a:pt x="402" y="39"/>
                  </a:lnTo>
                  <a:lnTo>
                    <a:pt x="399" y="36"/>
                  </a:lnTo>
                  <a:lnTo>
                    <a:pt x="397" y="34"/>
                  </a:lnTo>
                  <a:lnTo>
                    <a:pt x="395" y="32"/>
                  </a:lnTo>
                  <a:lnTo>
                    <a:pt x="391" y="29"/>
                  </a:lnTo>
                  <a:lnTo>
                    <a:pt x="388" y="28"/>
                  </a:lnTo>
                  <a:lnTo>
                    <a:pt x="384" y="26"/>
                  </a:lnTo>
                  <a:lnTo>
                    <a:pt x="379" y="24"/>
                  </a:lnTo>
                  <a:lnTo>
                    <a:pt x="375" y="22"/>
                  </a:lnTo>
                  <a:lnTo>
                    <a:pt x="369" y="20"/>
                  </a:lnTo>
                  <a:lnTo>
                    <a:pt x="363" y="19"/>
                  </a:lnTo>
                  <a:lnTo>
                    <a:pt x="357" y="17"/>
                  </a:lnTo>
                  <a:lnTo>
                    <a:pt x="351" y="15"/>
                  </a:lnTo>
                  <a:lnTo>
                    <a:pt x="344" y="13"/>
                  </a:lnTo>
                  <a:lnTo>
                    <a:pt x="337" y="12"/>
                  </a:lnTo>
                  <a:lnTo>
                    <a:pt x="330" y="11"/>
                  </a:lnTo>
                  <a:lnTo>
                    <a:pt x="322" y="10"/>
                  </a:lnTo>
                  <a:lnTo>
                    <a:pt x="315" y="8"/>
                  </a:lnTo>
                  <a:lnTo>
                    <a:pt x="298" y="6"/>
                  </a:lnTo>
                  <a:lnTo>
                    <a:pt x="280" y="4"/>
                  </a:lnTo>
                  <a:lnTo>
                    <a:pt x="262" y="3"/>
                  </a:lnTo>
                  <a:lnTo>
                    <a:pt x="243" y="1"/>
                  </a:lnTo>
                  <a:lnTo>
                    <a:pt x="223" y="0"/>
                  </a:lnTo>
                  <a:lnTo>
                    <a:pt x="202" y="0"/>
                  </a:lnTo>
                </a:path>
              </a:pathLst>
            </a:custGeom>
            <a:noFill/>
            <a:ln w="142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58" name="Line 78"/>
            <p:cNvSpPr/>
            <p:nvPr/>
          </p:nvSpPr>
          <p:spPr>
            <a:xfrm flipV="1">
              <a:off x="2426" y="1498"/>
              <a:ext cx="71" cy="1"/>
            </a:xfrm>
            <a:prstGeom prst="line">
              <a:avLst/>
            </a:prstGeom>
            <a:ln w="349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759" name="Line 79"/>
            <p:cNvSpPr/>
            <p:nvPr/>
          </p:nvSpPr>
          <p:spPr>
            <a:xfrm>
              <a:off x="2563" y="1551"/>
              <a:ext cx="63" cy="1"/>
            </a:xfrm>
            <a:prstGeom prst="line">
              <a:avLst/>
            </a:prstGeom>
            <a:ln w="349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760" name="Line 80"/>
            <p:cNvSpPr/>
            <p:nvPr/>
          </p:nvSpPr>
          <p:spPr>
            <a:xfrm>
              <a:off x="2492" y="1499"/>
              <a:ext cx="74" cy="52"/>
            </a:xfrm>
            <a:prstGeom prst="line">
              <a:avLst/>
            </a:prstGeom>
            <a:ln w="349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761" name="Line 81"/>
            <p:cNvSpPr/>
            <p:nvPr/>
          </p:nvSpPr>
          <p:spPr>
            <a:xfrm>
              <a:off x="2426" y="1549"/>
              <a:ext cx="71" cy="2"/>
            </a:xfrm>
            <a:prstGeom prst="line">
              <a:avLst/>
            </a:prstGeom>
            <a:ln w="349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762" name="Line 82"/>
            <p:cNvSpPr/>
            <p:nvPr/>
          </p:nvSpPr>
          <p:spPr>
            <a:xfrm>
              <a:off x="2563" y="1498"/>
              <a:ext cx="63" cy="1"/>
            </a:xfrm>
            <a:prstGeom prst="line">
              <a:avLst/>
            </a:prstGeom>
            <a:ln w="349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763" name="Line 83"/>
            <p:cNvSpPr/>
            <p:nvPr/>
          </p:nvSpPr>
          <p:spPr>
            <a:xfrm flipV="1">
              <a:off x="2492" y="1498"/>
              <a:ext cx="74" cy="51"/>
            </a:xfrm>
            <a:prstGeom prst="line">
              <a:avLst/>
            </a:prstGeom>
            <a:ln w="349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764" name="Line 84"/>
            <p:cNvSpPr/>
            <p:nvPr/>
          </p:nvSpPr>
          <p:spPr>
            <a:xfrm>
              <a:off x="1504" y="1144"/>
              <a:ext cx="1" cy="547"/>
            </a:xfrm>
            <a:prstGeom prst="line">
              <a:avLst/>
            </a:prstGeom>
            <a:ln w="11113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765" name="Line 85"/>
            <p:cNvSpPr/>
            <p:nvPr/>
          </p:nvSpPr>
          <p:spPr>
            <a:xfrm>
              <a:off x="1359" y="1144"/>
              <a:ext cx="145" cy="1"/>
            </a:xfrm>
            <a:prstGeom prst="line">
              <a:avLst/>
            </a:prstGeom>
            <a:ln w="11113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766" name="Line 86"/>
            <p:cNvSpPr/>
            <p:nvPr/>
          </p:nvSpPr>
          <p:spPr>
            <a:xfrm>
              <a:off x="1359" y="1465"/>
              <a:ext cx="145" cy="1"/>
            </a:xfrm>
            <a:prstGeom prst="line">
              <a:avLst/>
            </a:prstGeom>
            <a:ln w="11113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767" name="Line 87"/>
            <p:cNvSpPr/>
            <p:nvPr/>
          </p:nvSpPr>
          <p:spPr>
            <a:xfrm>
              <a:off x="1359" y="1688"/>
              <a:ext cx="145" cy="1"/>
            </a:xfrm>
            <a:prstGeom prst="line">
              <a:avLst/>
            </a:prstGeom>
            <a:ln w="11113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768" name="Line 88"/>
            <p:cNvSpPr/>
            <p:nvPr/>
          </p:nvSpPr>
          <p:spPr>
            <a:xfrm>
              <a:off x="1504" y="1431"/>
              <a:ext cx="116" cy="1"/>
            </a:xfrm>
            <a:prstGeom prst="line">
              <a:avLst/>
            </a:prstGeom>
            <a:ln w="11113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769" name="Line 89"/>
            <p:cNvSpPr/>
            <p:nvPr/>
          </p:nvSpPr>
          <p:spPr>
            <a:xfrm>
              <a:off x="1949" y="1443"/>
              <a:ext cx="115" cy="1"/>
            </a:xfrm>
            <a:prstGeom prst="line">
              <a:avLst/>
            </a:prstGeom>
            <a:ln w="11113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770" name="Line 90"/>
            <p:cNvSpPr/>
            <p:nvPr/>
          </p:nvSpPr>
          <p:spPr>
            <a:xfrm>
              <a:off x="2066" y="1201"/>
              <a:ext cx="1" cy="490"/>
            </a:xfrm>
            <a:prstGeom prst="line">
              <a:avLst/>
            </a:prstGeom>
            <a:ln w="11113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771" name="Line 91"/>
            <p:cNvSpPr/>
            <p:nvPr/>
          </p:nvSpPr>
          <p:spPr>
            <a:xfrm>
              <a:off x="1920" y="1201"/>
              <a:ext cx="144" cy="1"/>
            </a:xfrm>
            <a:prstGeom prst="line">
              <a:avLst/>
            </a:prstGeom>
            <a:ln w="11113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772" name="Line 92"/>
            <p:cNvSpPr/>
            <p:nvPr/>
          </p:nvSpPr>
          <p:spPr>
            <a:xfrm>
              <a:off x="1920" y="1691"/>
              <a:ext cx="144" cy="1"/>
            </a:xfrm>
            <a:prstGeom prst="line">
              <a:avLst/>
            </a:prstGeom>
            <a:ln w="11113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773" name="Freeform 93"/>
            <p:cNvSpPr/>
            <p:nvPr/>
          </p:nvSpPr>
          <p:spPr>
            <a:xfrm>
              <a:off x="1107" y="1352"/>
              <a:ext cx="249" cy="208"/>
            </a:xfrm>
            <a:custGeom>
              <a:avLst/>
              <a:gdLst>
                <a:gd name="txL" fmla="*/ 0 w 249"/>
                <a:gd name="txT" fmla="*/ 0 h 208"/>
                <a:gd name="txR" fmla="*/ 249 w 249"/>
                <a:gd name="txB" fmla="*/ 208 h 208"/>
              </a:gdLst>
              <a:ahLst/>
              <a:cxnLst>
                <a:cxn ang="0">
                  <a:pos x="70" y="14"/>
                </a:cxn>
                <a:cxn ang="0">
                  <a:pos x="70" y="14"/>
                </a:cxn>
                <a:cxn ang="0">
                  <a:pos x="73" y="14"/>
                </a:cxn>
                <a:cxn ang="0">
                  <a:pos x="75" y="12"/>
                </a:cxn>
                <a:cxn ang="0">
                  <a:pos x="79" y="11"/>
                </a:cxn>
                <a:cxn ang="0">
                  <a:pos x="83" y="10"/>
                </a:cxn>
                <a:cxn ang="0">
                  <a:pos x="88" y="9"/>
                </a:cxn>
                <a:cxn ang="0">
                  <a:pos x="95" y="8"/>
                </a:cxn>
                <a:cxn ang="0">
                  <a:pos x="103" y="5"/>
                </a:cxn>
                <a:cxn ang="0">
                  <a:pos x="111" y="4"/>
                </a:cxn>
                <a:cxn ang="0">
                  <a:pos x="121" y="3"/>
                </a:cxn>
                <a:cxn ang="0">
                  <a:pos x="132" y="2"/>
                </a:cxn>
                <a:cxn ang="0">
                  <a:pos x="144" y="1"/>
                </a:cxn>
                <a:cxn ang="0">
                  <a:pos x="157" y="0"/>
                </a:cxn>
                <a:cxn ang="0">
                  <a:pos x="170" y="0"/>
                </a:cxn>
                <a:cxn ang="0">
                  <a:pos x="185" y="0"/>
                </a:cxn>
                <a:cxn ang="0">
                  <a:pos x="201" y="0"/>
                </a:cxn>
                <a:cxn ang="0">
                  <a:pos x="208" y="28"/>
                </a:cxn>
                <a:cxn ang="0">
                  <a:pos x="210" y="29"/>
                </a:cxn>
                <a:cxn ang="0">
                  <a:pos x="216" y="32"/>
                </a:cxn>
                <a:cxn ang="0">
                  <a:pos x="222" y="39"/>
                </a:cxn>
                <a:cxn ang="0">
                  <a:pos x="226" y="50"/>
                </a:cxn>
                <a:cxn ang="0">
                  <a:pos x="240" y="115"/>
                </a:cxn>
                <a:cxn ang="0">
                  <a:pos x="247" y="143"/>
                </a:cxn>
                <a:cxn ang="0">
                  <a:pos x="247" y="146"/>
                </a:cxn>
                <a:cxn ang="0">
                  <a:pos x="248" y="150"/>
                </a:cxn>
                <a:cxn ang="0">
                  <a:pos x="248" y="159"/>
                </a:cxn>
                <a:cxn ang="0">
                  <a:pos x="244" y="169"/>
                </a:cxn>
                <a:cxn ang="0">
                  <a:pos x="0" y="162"/>
                </a:cxn>
                <a:cxn ang="0">
                  <a:pos x="25" y="149"/>
                </a:cxn>
                <a:cxn ang="0">
                  <a:pos x="25" y="28"/>
                </a:cxn>
                <a:cxn ang="0">
                  <a:pos x="26" y="27"/>
                </a:cxn>
                <a:cxn ang="0">
                  <a:pos x="28" y="25"/>
                </a:cxn>
                <a:cxn ang="0">
                  <a:pos x="32" y="24"/>
                </a:cxn>
                <a:cxn ang="0">
                  <a:pos x="37" y="22"/>
                </a:cxn>
                <a:cxn ang="0">
                  <a:pos x="42" y="22"/>
                </a:cxn>
                <a:cxn ang="0">
                  <a:pos x="49" y="22"/>
                </a:cxn>
                <a:cxn ang="0">
                  <a:pos x="58" y="23"/>
                </a:cxn>
                <a:cxn ang="0">
                  <a:pos x="68" y="27"/>
                </a:cxn>
              </a:cxnLst>
              <a:rect l="txL" t="txT" r="txR" b="txB"/>
              <a:pathLst>
                <a:path w="249" h="208">
                  <a:moveTo>
                    <a:pt x="68" y="27"/>
                  </a:moveTo>
                  <a:lnTo>
                    <a:pt x="70" y="14"/>
                  </a:lnTo>
                  <a:lnTo>
                    <a:pt x="72" y="14"/>
                  </a:lnTo>
                  <a:lnTo>
                    <a:pt x="73" y="14"/>
                  </a:lnTo>
                  <a:lnTo>
                    <a:pt x="74" y="12"/>
                  </a:lnTo>
                  <a:lnTo>
                    <a:pt x="75" y="12"/>
                  </a:lnTo>
                  <a:lnTo>
                    <a:pt x="76" y="12"/>
                  </a:lnTo>
                  <a:lnTo>
                    <a:pt x="79" y="11"/>
                  </a:lnTo>
                  <a:lnTo>
                    <a:pt x="81" y="11"/>
                  </a:lnTo>
                  <a:lnTo>
                    <a:pt x="83" y="10"/>
                  </a:lnTo>
                  <a:lnTo>
                    <a:pt x="86" y="9"/>
                  </a:lnTo>
                  <a:lnTo>
                    <a:pt x="88" y="9"/>
                  </a:lnTo>
                  <a:lnTo>
                    <a:pt x="91" y="8"/>
                  </a:lnTo>
                  <a:lnTo>
                    <a:pt x="95" y="8"/>
                  </a:lnTo>
                  <a:lnTo>
                    <a:pt x="98" y="7"/>
                  </a:lnTo>
                  <a:lnTo>
                    <a:pt x="103" y="5"/>
                  </a:lnTo>
                  <a:lnTo>
                    <a:pt x="107" y="5"/>
                  </a:lnTo>
                  <a:lnTo>
                    <a:pt x="111" y="4"/>
                  </a:lnTo>
                  <a:lnTo>
                    <a:pt x="116" y="4"/>
                  </a:lnTo>
                  <a:lnTo>
                    <a:pt x="121" y="3"/>
                  </a:lnTo>
                  <a:lnTo>
                    <a:pt x="126" y="2"/>
                  </a:lnTo>
                  <a:lnTo>
                    <a:pt x="132" y="2"/>
                  </a:lnTo>
                  <a:lnTo>
                    <a:pt x="137" y="1"/>
                  </a:lnTo>
                  <a:lnTo>
                    <a:pt x="144" y="1"/>
                  </a:lnTo>
                  <a:lnTo>
                    <a:pt x="150" y="1"/>
                  </a:lnTo>
                  <a:lnTo>
                    <a:pt x="157" y="0"/>
                  </a:lnTo>
                  <a:lnTo>
                    <a:pt x="163" y="0"/>
                  </a:lnTo>
                  <a:lnTo>
                    <a:pt x="170" y="0"/>
                  </a:lnTo>
                  <a:lnTo>
                    <a:pt x="178" y="0"/>
                  </a:lnTo>
                  <a:lnTo>
                    <a:pt x="185" y="0"/>
                  </a:lnTo>
                  <a:lnTo>
                    <a:pt x="193" y="0"/>
                  </a:lnTo>
                  <a:lnTo>
                    <a:pt x="201" y="0"/>
                  </a:lnTo>
                  <a:lnTo>
                    <a:pt x="210" y="4"/>
                  </a:lnTo>
                  <a:lnTo>
                    <a:pt x="208" y="28"/>
                  </a:lnTo>
                  <a:lnTo>
                    <a:pt x="210" y="29"/>
                  </a:lnTo>
                  <a:lnTo>
                    <a:pt x="213" y="31"/>
                  </a:lnTo>
                  <a:lnTo>
                    <a:pt x="216" y="32"/>
                  </a:lnTo>
                  <a:lnTo>
                    <a:pt x="220" y="36"/>
                  </a:lnTo>
                  <a:lnTo>
                    <a:pt x="222" y="39"/>
                  </a:lnTo>
                  <a:lnTo>
                    <a:pt x="224" y="44"/>
                  </a:lnTo>
                  <a:lnTo>
                    <a:pt x="226" y="50"/>
                  </a:lnTo>
                  <a:lnTo>
                    <a:pt x="245" y="67"/>
                  </a:lnTo>
                  <a:lnTo>
                    <a:pt x="240" y="115"/>
                  </a:lnTo>
                  <a:lnTo>
                    <a:pt x="208" y="132"/>
                  </a:lnTo>
                  <a:lnTo>
                    <a:pt x="247" y="143"/>
                  </a:lnTo>
                  <a:lnTo>
                    <a:pt x="247" y="146"/>
                  </a:lnTo>
                  <a:lnTo>
                    <a:pt x="248" y="148"/>
                  </a:lnTo>
                  <a:lnTo>
                    <a:pt x="248" y="150"/>
                  </a:lnTo>
                  <a:lnTo>
                    <a:pt x="249" y="154"/>
                  </a:lnTo>
                  <a:lnTo>
                    <a:pt x="248" y="159"/>
                  </a:lnTo>
                  <a:lnTo>
                    <a:pt x="247" y="163"/>
                  </a:lnTo>
                  <a:lnTo>
                    <a:pt x="244" y="169"/>
                  </a:lnTo>
                  <a:lnTo>
                    <a:pt x="144" y="208"/>
                  </a:lnTo>
                  <a:lnTo>
                    <a:pt x="0" y="162"/>
                  </a:lnTo>
                  <a:lnTo>
                    <a:pt x="3" y="157"/>
                  </a:lnTo>
                  <a:lnTo>
                    <a:pt x="25" y="149"/>
                  </a:lnTo>
                  <a:lnTo>
                    <a:pt x="25" y="28"/>
                  </a:lnTo>
                  <a:lnTo>
                    <a:pt x="26" y="27"/>
                  </a:lnTo>
                  <a:lnTo>
                    <a:pt x="27" y="27"/>
                  </a:lnTo>
                  <a:lnTo>
                    <a:pt x="28" y="25"/>
                  </a:lnTo>
                  <a:lnTo>
                    <a:pt x="31" y="24"/>
                  </a:lnTo>
                  <a:lnTo>
                    <a:pt x="32" y="24"/>
                  </a:lnTo>
                  <a:lnTo>
                    <a:pt x="34" y="23"/>
                  </a:lnTo>
                  <a:lnTo>
                    <a:pt x="37" y="22"/>
                  </a:lnTo>
                  <a:lnTo>
                    <a:pt x="40" y="22"/>
                  </a:lnTo>
                  <a:lnTo>
                    <a:pt x="42" y="22"/>
                  </a:lnTo>
                  <a:lnTo>
                    <a:pt x="46" y="22"/>
                  </a:lnTo>
                  <a:lnTo>
                    <a:pt x="49" y="22"/>
                  </a:lnTo>
                  <a:lnTo>
                    <a:pt x="53" y="22"/>
                  </a:lnTo>
                  <a:lnTo>
                    <a:pt x="58" y="23"/>
                  </a:lnTo>
                  <a:lnTo>
                    <a:pt x="61" y="24"/>
                  </a:lnTo>
                  <a:lnTo>
                    <a:pt x="68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74" name="Freeform 94"/>
            <p:cNvSpPr/>
            <p:nvPr/>
          </p:nvSpPr>
          <p:spPr>
            <a:xfrm>
              <a:off x="1194" y="1367"/>
              <a:ext cx="79" cy="91"/>
            </a:xfrm>
            <a:custGeom>
              <a:avLst/>
              <a:gdLst>
                <a:gd name="txL" fmla="*/ 0 w 79"/>
                <a:gd name="txT" fmla="*/ 0 h 91"/>
                <a:gd name="txR" fmla="*/ 79 w 79"/>
                <a:gd name="txB" fmla="*/ 91 h 91"/>
              </a:gdLst>
              <a:ahLst/>
              <a:cxnLst>
                <a:cxn ang="0">
                  <a:pos x="78" y="3"/>
                </a:cxn>
                <a:cxn ang="0">
                  <a:pos x="78" y="3"/>
                </a:cxn>
                <a:cxn ang="0">
                  <a:pos x="77" y="3"/>
                </a:cxn>
                <a:cxn ang="0">
                  <a:pos x="74" y="2"/>
                </a:cxn>
                <a:cxn ang="0">
                  <a:pos x="72" y="2"/>
                </a:cxn>
                <a:cxn ang="0">
                  <a:pos x="69" y="1"/>
                </a:cxn>
                <a:cxn ang="0">
                  <a:pos x="65" y="1"/>
                </a:cxn>
                <a:cxn ang="0">
                  <a:pos x="60" y="1"/>
                </a:cxn>
                <a:cxn ang="0">
                  <a:pos x="56" y="0"/>
                </a:cxn>
                <a:cxn ang="0">
                  <a:pos x="50" y="0"/>
                </a:cxn>
                <a:cxn ang="0">
                  <a:pos x="44" y="0"/>
                </a:cxn>
                <a:cxn ang="0">
                  <a:pos x="38" y="1"/>
                </a:cxn>
                <a:cxn ang="0">
                  <a:pos x="31" y="2"/>
                </a:cxn>
                <a:cxn ang="0">
                  <a:pos x="25" y="3"/>
                </a:cxn>
                <a:cxn ang="0">
                  <a:pos x="18" y="6"/>
                </a:cxn>
                <a:cxn ang="0">
                  <a:pos x="11" y="8"/>
                </a:cxn>
                <a:cxn ang="0">
                  <a:pos x="4" y="10"/>
                </a:cxn>
                <a:cxn ang="0">
                  <a:pos x="4" y="13"/>
                </a:cxn>
                <a:cxn ang="0">
                  <a:pos x="3" y="17"/>
                </a:cxn>
                <a:cxn ang="0">
                  <a:pos x="1" y="26"/>
                </a:cxn>
                <a:cxn ang="0">
                  <a:pos x="0" y="35"/>
                </a:cxn>
                <a:cxn ang="0">
                  <a:pos x="0" y="47"/>
                </a:cxn>
                <a:cxn ang="0">
                  <a:pos x="0" y="59"/>
                </a:cxn>
                <a:cxn ang="0">
                  <a:pos x="2" y="73"/>
                </a:cxn>
                <a:cxn ang="0">
                  <a:pos x="6" y="89"/>
                </a:cxn>
                <a:cxn ang="0">
                  <a:pos x="7" y="89"/>
                </a:cxn>
                <a:cxn ang="0">
                  <a:pos x="8" y="89"/>
                </a:cxn>
                <a:cxn ang="0">
                  <a:pos x="9" y="87"/>
                </a:cxn>
                <a:cxn ang="0">
                  <a:pos x="11" y="87"/>
                </a:cxn>
                <a:cxn ang="0">
                  <a:pos x="15" y="87"/>
                </a:cxn>
                <a:cxn ang="0">
                  <a:pos x="18" y="87"/>
                </a:cxn>
                <a:cxn ang="0">
                  <a:pos x="22" y="87"/>
                </a:cxn>
                <a:cxn ang="0">
                  <a:pos x="27" y="87"/>
                </a:cxn>
                <a:cxn ang="0">
                  <a:pos x="32" y="86"/>
                </a:cxn>
                <a:cxn ang="0">
                  <a:pos x="38" y="87"/>
                </a:cxn>
                <a:cxn ang="0">
                  <a:pos x="44" y="87"/>
                </a:cxn>
                <a:cxn ang="0">
                  <a:pos x="50" y="87"/>
                </a:cxn>
                <a:cxn ang="0">
                  <a:pos x="57" y="87"/>
                </a:cxn>
                <a:cxn ang="0">
                  <a:pos x="64" y="89"/>
                </a:cxn>
                <a:cxn ang="0">
                  <a:pos x="71" y="90"/>
                </a:cxn>
                <a:cxn ang="0">
                  <a:pos x="79" y="91"/>
                </a:cxn>
                <a:cxn ang="0">
                  <a:pos x="79" y="87"/>
                </a:cxn>
                <a:cxn ang="0">
                  <a:pos x="78" y="80"/>
                </a:cxn>
                <a:cxn ang="0">
                  <a:pos x="77" y="70"/>
                </a:cxn>
                <a:cxn ang="0">
                  <a:pos x="76" y="57"/>
                </a:cxn>
                <a:cxn ang="0">
                  <a:pos x="76" y="43"/>
                </a:cxn>
                <a:cxn ang="0">
                  <a:pos x="76" y="28"/>
                </a:cxn>
                <a:cxn ang="0">
                  <a:pos x="77" y="15"/>
                </a:cxn>
                <a:cxn ang="0">
                  <a:pos x="78" y="3"/>
                </a:cxn>
              </a:cxnLst>
              <a:rect l="txL" t="txT" r="txR" b="txB"/>
              <a:pathLst>
                <a:path w="79" h="91">
                  <a:moveTo>
                    <a:pt x="78" y="3"/>
                  </a:moveTo>
                  <a:lnTo>
                    <a:pt x="78" y="3"/>
                  </a:lnTo>
                  <a:lnTo>
                    <a:pt x="77" y="3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69" y="1"/>
                  </a:lnTo>
                  <a:lnTo>
                    <a:pt x="65" y="1"/>
                  </a:lnTo>
                  <a:lnTo>
                    <a:pt x="60" y="1"/>
                  </a:lnTo>
                  <a:lnTo>
                    <a:pt x="56" y="0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38" y="1"/>
                  </a:lnTo>
                  <a:lnTo>
                    <a:pt x="31" y="2"/>
                  </a:lnTo>
                  <a:lnTo>
                    <a:pt x="25" y="3"/>
                  </a:lnTo>
                  <a:lnTo>
                    <a:pt x="18" y="6"/>
                  </a:lnTo>
                  <a:lnTo>
                    <a:pt x="11" y="8"/>
                  </a:lnTo>
                  <a:lnTo>
                    <a:pt x="4" y="10"/>
                  </a:lnTo>
                  <a:lnTo>
                    <a:pt x="4" y="13"/>
                  </a:lnTo>
                  <a:lnTo>
                    <a:pt x="3" y="17"/>
                  </a:lnTo>
                  <a:lnTo>
                    <a:pt x="1" y="26"/>
                  </a:lnTo>
                  <a:lnTo>
                    <a:pt x="0" y="35"/>
                  </a:lnTo>
                  <a:lnTo>
                    <a:pt x="0" y="47"/>
                  </a:lnTo>
                  <a:lnTo>
                    <a:pt x="0" y="59"/>
                  </a:lnTo>
                  <a:lnTo>
                    <a:pt x="2" y="73"/>
                  </a:lnTo>
                  <a:lnTo>
                    <a:pt x="6" y="89"/>
                  </a:lnTo>
                  <a:lnTo>
                    <a:pt x="7" y="89"/>
                  </a:lnTo>
                  <a:lnTo>
                    <a:pt x="8" y="89"/>
                  </a:lnTo>
                  <a:lnTo>
                    <a:pt x="9" y="87"/>
                  </a:lnTo>
                  <a:lnTo>
                    <a:pt x="11" y="87"/>
                  </a:lnTo>
                  <a:lnTo>
                    <a:pt x="15" y="87"/>
                  </a:lnTo>
                  <a:lnTo>
                    <a:pt x="18" y="87"/>
                  </a:lnTo>
                  <a:lnTo>
                    <a:pt x="22" y="87"/>
                  </a:lnTo>
                  <a:lnTo>
                    <a:pt x="27" y="87"/>
                  </a:lnTo>
                  <a:lnTo>
                    <a:pt x="32" y="86"/>
                  </a:lnTo>
                  <a:lnTo>
                    <a:pt x="38" y="87"/>
                  </a:lnTo>
                  <a:lnTo>
                    <a:pt x="44" y="87"/>
                  </a:lnTo>
                  <a:lnTo>
                    <a:pt x="50" y="87"/>
                  </a:lnTo>
                  <a:lnTo>
                    <a:pt x="57" y="87"/>
                  </a:lnTo>
                  <a:lnTo>
                    <a:pt x="64" y="89"/>
                  </a:lnTo>
                  <a:lnTo>
                    <a:pt x="71" y="90"/>
                  </a:lnTo>
                  <a:lnTo>
                    <a:pt x="79" y="91"/>
                  </a:lnTo>
                  <a:lnTo>
                    <a:pt x="79" y="87"/>
                  </a:lnTo>
                  <a:lnTo>
                    <a:pt x="78" y="80"/>
                  </a:lnTo>
                  <a:lnTo>
                    <a:pt x="77" y="70"/>
                  </a:lnTo>
                  <a:lnTo>
                    <a:pt x="76" y="57"/>
                  </a:lnTo>
                  <a:lnTo>
                    <a:pt x="76" y="43"/>
                  </a:lnTo>
                  <a:lnTo>
                    <a:pt x="76" y="28"/>
                  </a:lnTo>
                  <a:lnTo>
                    <a:pt x="77" y="15"/>
                  </a:lnTo>
                  <a:lnTo>
                    <a:pt x="78" y="3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75" name="Freeform 95"/>
            <p:cNvSpPr/>
            <p:nvPr/>
          </p:nvSpPr>
          <p:spPr>
            <a:xfrm>
              <a:off x="1202" y="1391"/>
              <a:ext cx="132" cy="90"/>
            </a:xfrm>
            <a:custGeom>
              <a:avLst/>
              <a:gdLst>
                <a:gd name="txL" fmla="*/ 0 w 132"/>
                <a:gd name="txT" fmla="*/ 0 h 90"/>
                <a:gd name="txR" fmla="*/ 132 w 132"/>
                <a:gd name="txB" fmla="*/ 90 h 90"/>
              </a:gdLst>
              <a:ahLst/>
              <a:cxnLst>
                <a:cxn ang="0">
                  <a:pos x="1" y="68"/>
                </a:cxn>
                <a:cxn ang="0">
                  <a:pos x="0" y="80"/>
                </a:cxn>
                <a:cxn ang="0">
                  <a:pos x="86" y="90"/>
                </a:cxn>
                <a:cxn ang="0">
                  <a:pos x="86" y="90"/>
                </a:cxn>
                <a:cxn ang="0">
                  <a:pos x="89" y="89"/>
                </a:cxn>
                <a:cxn ang="0">
                  <a:pos x="91" y="88"/>
                </a:cxn>
                <a:cxn ang="0">
                  <a:pos x="94" y="86"/>
                </a:cxn>
                <a:cxn ang="0">
                  <a:pos x="98" y="83"/>
                </a:cxn>
                <a:cxn ang="0">
                  <a:pos x="103" y="80"/>
                </a:cxn>
                <a:cxn ang="0">
                  <a:pos x="107" y="76"/>
                </a:cxn>
                <a:cxn ang="0">
                  <a:pos x="112" y="72"/>
                </a:cxn>
                <a:cxn ang="0">
                  <a:pos x="117" y="67"/>
                </a:cxn>
                <a:cxn ang="0">
                  <a:pos x="121" y="61"/>
                </a:cxn>
                <a:cxn ang="0">
                  <a:pos x="125" y="55"/>
                </a:cxn>
                <a:cxn ang="0">
                  <a:pos x="128" y="48"/>
                </a:cxn>
                <a:cxn ang="0">
                  <a:pos x="131" y="40"/>
                </a:cxn>
                <a:cxn ang="0">
                  <a:pos x="132" y="32"/>
                </a:cxn>
                <a:cxn ang="0">
                  <a:pos x="132" y="24"/>
                </a:cxn>
                <a:cxn ang="0">
                  <a:pos x="129" y="14"/>
                </a:cxn>
                <a:cxn ang="0">
                  <a:pos x="129" y="13"/>
                </a:cxn>
                <a:cxn ang="0">
                  <a:pos x="128" y="12"/>
                </a:cxn>
                <a:cxn ang="0">
                  <a:pos x="127" y="10"/>
                </a:cxn>
                <a:cxn ang="0">
                  <a:pos x="126" y="7"/>
                </a:cxn>
                <a:cxn ang="0">
                  <a:pos x="124" y="5"/>
                </a:cxn>
                <a:cxn ang="0">
                  <a:pos x="120" y="3"/>
                </a:cxn>
                <a:cxn ang="0">
                  <a:pos x="117" y="2"/>
                </a:cxn>
                <a:cxn ang="0">
                  <a:pos x="113" y="0"/>
                </a:cxn>
                <a:cxn ang="0">
                  <a:pos x="113" y="3"/>
                </a:cxn>
                <a:cxn ang="0">
                  <a:pos x="114" y="6"/>
                </a:cxn>
                <a:cxn ang="0">
                  <a:pos x="117" y="12"/>
                </a:cxn>
                <a:cxn ang="0">
                  <a:pos x="118" y="20"/>
                </a:cxn>
                <a:cxn ang="0">
                  <a:pos x="118" y="30"/>
                </a:cxn>
                <a:cxn ang="0">
                  <a:pos x="117" y="40"/>
                </a:cxn>
                <a:cxn ang="0">
                  <a:pos x="114" y="52"/>
                </a:cxn>
                <a:cxn ang="0">
                  <a:pos x="108" y="65"/>
                </a:cxn>
                <a:cxn ang="0">
                  <a:pos x="108" y="65"/>
                </a:cxn>
                <a:cxn ang="0">
                  <a:pos x="108" y="65"/>
                </a:cxn>
                <a:cxn ang="0">
                  <a:pos x="107" y="66"/>
                </a:cxn>
                <a:cxn ang="0">
                  <a:pos x="106" y="67"/>
                </a:cxn>
                <a:cxn ang="0">
                  <a:pos x="105" y="67"/>
                </a:cxn>
                <a:cxn ang="0">
                  <a:pos x="103" y="68"/>
                </a:cxn>
                <a:cxn ang="0">
                  <a:pos x="100" y="69"/>
                </a:cxn>
                <a:cxn ang="0">
                  <a:pos x="98" y="70"/>
                </a:cxn>
                <a:cxn ang="0">
                  <a:pos x="96" y="72"/>
                </a:cxn>
                <a:cxn ang="0">
                  <a:pos x="92" y="73"/>
                </a:cxn>
                <a:cxn ang="0">
                  <a:pos x="90" y="73"/>
                </a:cxn>
                <a:cxn ang="0">
                  <a:pos x="85" y="74"/>
                </a:cxn>
                <a:cxn ang="0">
                  <a:pos x="82" y="74"/>
                </a:cxn>
                <a:cxn ang="0">
                  <a:pos x="78" y="74"/>
                </a:cxn>
                <a:cxn ang="0">
                  <a:pos x="73" y="73"/>
                </a:cxn>
                <a:cxn ang="0">
                  <a:pos x="69" y="73"/>
                </a:cxn>
                <a:cxn ang="0">
                  <a:pos x="69" y="84"/>
                </a:cxn>
                <a:cxn ang="0">
                  <a:pos x="3" y="77"/>
                </a:cxn>
                <a:cxn ang="0">
                  <a:pos x="1" y="68"/>
                </a:cxn>
              </a:cxnLst>
              <a:rect l="txL" t="txT" r="txR" b="txB"/>
              <a:pathLst>
                <a:path w="132" h="90">
                  <a:moveTo>
                    <a:pt x="1" y="68"/>
                  </a:moveTo>
                  <a:lnTo>
                    <a:pt x="0" y="80"/>
                  </a:lnTo>
                  <a:lnTo>
                    <a:pt x="86" y="90"/>
                  </a:lnTo>
                  <a:lnTo>
                    <a:pt x="89" y="89"/>
                  </a:lnTo>
                  <a:lnTo>
                    <a:pt x="91" y="88"/>
                  </a:lnTo>
                  <a:lnTo>
                    <a:pt x="94" y="86"/>
                  </a:lnTo>
                  <a:lnTo>
                    <a:pt x="98" y="83"/>
                  </a:lnTo>
                  <a:lnTo>
                    <a:pt x="103" y="80"/>
                  </a:lnTo>
                  <a:lnTo>
                    <a:pt x="107" y="76"/>
                  </a:lnTo>
                  <a:lnTo>
                    <a:pt x="112" y="72"/>
                  </a:lnTo>
                  <a:lnTo>
                    <a:pt x="117" y="67"/>
                  </a:lnTo>
                  <a:lnTo>
                    <a:pt x="121" y="61"/>
                  </a:lnTo>
                  <a:lnTo>
                    <a:pt x="125" y="55"/>
                  </a:lnTo>
                  <a:lnTo>
                    <a:pt x="128" y="48"/>
                  </a:lnTo>
                  <a:lnTo>
                    <a:pt x="131" y="40"/>
                  </a:lnTo>
                  <a:lnTo>
                    <a:pt x="132" y="32"/>
                  </a:lnTo>
                  <a:lnTo>
                    <a:pt x="132" y="24"/>
                  </a:lnTo>
                  <a:lnTo>
                    <a:pt x="129" y="14"/>
                  </a:lnTo>
                  <a:lnTo>
                    <a:pt x="129" y="13"/>
                  </a:lnTo>
                  <a:lnTo>
                    <a:pt x="128" y="12"/>
                  </a:lnTo>
                  <a:lnTo>
                    <a:pt x="127" y="10"/>
                  </a:lnTo>
                  <a:lnTo>
                    <a:pt x="126" y="7"/>
                  </a:lnTo>
                  <a:lnTo>
                    <a:pt x="124" y="5"/>
                  </a:lnTo>
                  <a:lnTo>
                    <a:pt x="120" y="3"/>
                  </a:lnTo>
                  <a:lnTo>
                    <a:pt x="117" y="2"/>
                  </a:lnTo>
                  <a:lnTo>
                    <a:pt x="113" y="0"/>
                  </a:lnTo>
                  <a:lnTo>
                    <a:pt x="113" y="3"/>
                  </a:lnTo>
                  <a:lnTo>
                    <a:pt x="114" y="6"/>
                  </a:lnTo>
                  <a:lnTo>
                    <a:pt x="117" y="12"/>
                  </a:lnTo>
                  <a:lnTo>
                    <a:pt x="118" y="20"/>
                  </a:lnTo>
                  <a:lnTo>
                    <a:pt x="118" y="30"/>
                  </a:lnTo>
                  <a:lnTo>
                    <a:pt x="117" y="40"/>
                  </a:lnTo>
                  <a:lnTo>
                    <a:pt x="114" y="52"/>
                  </a:lnTo>
                  <a:lnTo>
                    <a:pt x="108" y="65"/>
                  </a:lnTo>
                  <a:lnTo>
                    <a:pt x="107" y="66"/>
                  </a:lnTo>
                  <a:lnTo>
                    <a:pt x="106" y="67"/>
                  </a:lnTo>
                  <a:lnTo>
                    <a:pt x="105" y="67"/>
                  </a:lnTo>
                  <a:lnTo>
                    <a:pt x="103" y="68"/>
                  </a:lnTo>
                  <a:lnTo>
                    <a:pt x="100" y="69"/>
                  </a:lnTo>
                  <a:lnTo>
                    <a:pt x="98" y="70"/>
                  </a:lnTo>
                  <a:lnTo>
                    <a:pt x="96" y="72"/>
                  </a:lnTo>
                  <a:lnTo>
                    <a:pt x="92" y="73"/>
                  </a:lnTo>
                  <a:lnTo>
                    <a:pt x="90" y="73"/>
                  </a:lnTo>
                  <a:lnTo>
                    <a:pt x="85" y="74"/>
                  </a:lnTo>
                  <a:lnTo>
                    <a:pt x="82" y="74"/>
                  </a:lnTo>
                  <a:lnTo>
                    <a:pt x="78" y="74"/>
                  </a:lnTo>
                  <a:lnTo>
                    <a:pt x="73" y="73"/>
                  </a:lnTo>
                  <a:lnTo>
                    <a:pt x="69" y="73"/>
                  </a:lnTo>
                  <a:lnTo>
                    <a:pt x="69" y="84"/>
                  </a:lnTo>
                  <a:lnTo>
                    <a:pt x="3" y="77"/>
                  </a:lnTo>
                  <a:lnTo>
                    <a:pt x="1" y="68"/>
                  </a:lnTo>
                  <a:close/>
                </a:path>
              </a:pathLst>
            </a:custGeom>
            <a:solidFill>
              <a:srgbClr val="99D8D8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76" name="Freeform 96"/>
            <p:cNvSpPr/>
            <p:nvPr/>
          </p:nvSpPr>
          <p:spPr>
            <a:xfrm>
              <a:off x="1186" y="1480"/>
              <a:ext cx="96" cy="32"/>
            </a:xfrm>
            <a:custGeom>
              <a:avLst/>
              <a:gdLst>
                <a:gd name="txL" fmla="*/ 0 w 96"/>
                <a:gd name="txT" fmla="*/ 0 h 32"/>
                <a:gd name="txR" fmla="*/ 96 w 96"/>
                <a:gd name="txB" fmla="*/ 32 h 32"/>
              </a:gdLst>
              <a:ahLst/>
              <a:cxnLst>
                <a:cxn ang="0">
                  <a:pos x="96" y="12"/>
                </a:cxn>
                <a:cxn ang="0">
                  <a:pos x="1" y="0"/>
                </a:cxn>
                <a:cxn ang="0">
                  <a:pos x="0" y="12"/>
                </a:cxn>
                <a:cxn ang="0">
                  <a:pos x="93" y="32"/>
                </a:cxn>
                <a:cxn ang="0">
                  <a:pos x="96" y="12"/>
                </a:cxn>
              </a:cxnLst>
              <a:rect l="txL" t="txT" r="txR" b="txB"/>
              <a:pathLst>
                <a:path w="96" h="32">
                  <a:moveTo>
                    <a:pt x="96" y="12"/>
                  </a:moveTo>
                  <a:lnTo>
                    <a:pt x="1" y="0"/>
                  </a:lnTo>
                  <a:lnTo>
                    <a:pt x="0" y="12"/>
                  </a:lnTo>
                  <a:lnTo>
                    <a:pt x="93" y="3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77" name="Freeform 97"/>
            <p:cNvSpPr/>
            <p:nvPr/>
          </p:nvSpPr>
          <p:spPr>
            <a:xfrm>
              <a:off x="1233" y="1491"/>
              <a:ext cx="42" cy="14"/>
            </a:xfrm>
            <a:custGeom>
              <a:avLst/>
              <a:gdLst>
                <a:gd name="txL" fmla="*/ 0 w 42"/>
                <a:gd name="txT" fmla="*/ 0 h 14"/>
                <a:gd name="txR" fmla="*/ 42 w 42"/>
                <a:gd name="txB" fmla="*/ 14 h 14"/>
              </a:gdLst>
              <a:ahLst/>
              <a:cxnLst>
                <a:cxn ang="0">
                  <a:pos x="42" y="6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40" y="14"/>
                </a:cxn>
                <a:cxn ang="0">
                  <a:pos x="42" y="6"/>
                </a:cxn>
              </a:cxnLst>
              <a:rect l="txL" t="txT" r="txR" b="txB"/>
              <a:pathLst>
                <a:path w="42" h="14">
                  <a:moveTo>
                    <a:pt x="42" y="6"/>
                  </a:moveTo>
                  <a:lnTo>
                    <a:pt x="2" y="0"/>
                  </a:lnTo>
                  <a:lnTo>
                    <a:pt x="0" y="6"/>
                  </a:lnTo>
                  <a:lnTo>
                    <a:pt x="40" y="14"/>
                  </a:lnTo>
                  <a:lnTo>
                    <a:pt x="42" y="6"/>
                  </a:lnTo>
                  <a:close/>
                </a:path>
              </a:pathLst>
            </a:custGeom>
            <a:solidFill>
              <a:srgbClr val="99D8D8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78" name="Freeform 98"/>
            <p:cNvSpPr/>
            <p:nvPr/>
          </p:nvSpPr>
          <p:spPr>
            <a:xfrm>
              <a:off x="1191" y="1484"/>
              <a:ext cx="28" cy="10"/>
            </a:xfrm>
            <a:custGeom>
              <a:avLst/>
              <a:gdLst>
                <a:gd name="txL" fmla="*/ 0 w 28"/>
                <a:gd name="txT" fmla="*/ 0 h 10"/>
                <a:gd name="txR" fmla="*/ 28 w 28"/>
                <a:gd name="txB" fmla="*/ 10 h 10"/>
              </a:gdLst>
              <a:ahLst/>
              <a:cxnLst>
                <a:cxn ang="0">
                  <a:pos x="28" y="4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7" y="10"/>
                </a:cxn>
                <a:cxn ang="0">
                  <a:pos x="28" y="4"/>
                </a:cxn>
              </a:cxnLst>
              <a:rect l="txL" t="txT" r="txR" b="txB"/>
              <a:pathLst>
                <a:path w="28" h="10">
                  <a:moveTo>
                    <a:pt x="28" y="4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7" y="10"/>
                  </a:lnTo>
                  <a:lnTo>
                    <a:pt x="28" y="4"/>
                  </a:lnTo>
                  <a:close/>
                </a:path>
              </a:pathLst>
            </a:custGeom>
            <a:solidFill>
              <a:srgbClr val="99D8D8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79" name="Freeform 99"/>
            <p:cNvSpPr/>
            <p:nvPr/>
          </p:nvSpPr>
          <p:spPr>
            <a:xfrm>
              <a:off x="1123" y="1493"/>
              <a:ext cx="162" cy="55"/>
            </a:xfrm>
            <a:custGeom>
              <a:avLst/>
              <a:gdLst>
                <a:gd name="txL" fmla="*/ 0 w 162"/>
                <a:gd name="txT" fmla="*/ 0 h 55"/>
                <a:gd name="txR" fmla="*/ 162 w 162"/>
                <a:gd name="txB" fmla="*/ 55 h 55"/>
              </a:gdLst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1" y="16"/>
                </a:cxn>
                <a:cxn ang="0">
                  <a:pos x="2" y="16"/>
                </a:cxn>
                <a:cxn ang="0">
                  <a:pos x="4" y="15"/>
                </a:cxn>
                <a:cxn ang="0">
                  <a:pos x="7" y="15"/>
                </a:cxn>
                <a:cxn ang="0">
                  <a:pos x="10" y="15"/>
                </a:cxn>
                <a:cxn ang="0">
                  <a:pos x="14" y="14"/>
                </a:cxn>
                <a:cxn ang="0">
                  <a:pos x="17" y="13"/>
                </a:cxn>
                <a:cxn ang="0">
                  <a:pos x="21" y="12"/>
                </a:cxn>
                <a:cxn ang="0">
                  <a:pos x="24" y="11"/>
                </a:cxn>
                <a:cxn ang="0">
                  <a:pos x="28" y="9"/>
                </a:cxn>
                <a:cxn ang="0">
                  <a:pos x="31" y="8"/>
                </a:cxn>
                <a:cxn ang="0">
                  <a:pos x="35" y="6"/>
                </a:cxn>
                <a:cxn ang="0">
                  <a:pos x="37" y="5"/>
                </a:cxn>
                <a:cxn ang="0">
                  <a:pos x="40" y="2"/>
                </a:cxn>
                <a:cxn ang="0">
                  <a:pos x="43" y="0"/>
                </a:cxn>
                <a:cxn ang="0">
                  <a:pos x="162" y="28"/>
                </a:cxn>
                <a:cxn ang="0">
                  <a:pos x="162" y="28"/>
                </a:cxn>
                <a:cxn ang="0">
                  <a:pos x="161" y="29"/>
                </a:cxn>
                <a:cxn ang="0">
                  <a:pos x="159" y="30"/>
                </a:cxn>
                <a:cxn ang="0">
                  <a:pos x="158" y="32"/>
                </a:cxn>
                <a:cxn ang="0">
                  <a:pos x="157" y="33"/>
                </a:cxn>
                <a:cxn ang="0">
                  <a:pos x="155" y="35"/>
                </a:cxn>
                <a:cxn ang="0">
                  <a:pos x="152" y="36"/>
                </a:cxn>
                <a:cxn ang="0">
                  <a:pos x="150" y="39"/>
                </a:cxn>
                <a:cxn ang="0">
                  <a:pos x="147" y="41"/>
                </a:cxn>
                <a:cxn ang="0">
                  <a:pos x="144" y="43"/>
                </a:cxn>
                <a:cxn ang="0">
                  <a:pos x="141" y="46"/>
                </a:cxn>
                <a:cxn ang="0">
                  <a:pos x="137" y="48"/>
                </a:cxn>
                <a:cxn ang="0">
                  <a:pos x="135" y="50"/>
                </a:cxn>
                <a:cxn ang="0">
                  <a:pos x="131" y="51"/>
                </a:cxn>
                <a:cxn ang="0">
                  <a:pos x="128" y="53"/>
                </a:cxn>
                <a:cxn ang="0">
                  <a:pos x="126" y="55"/>
                </a:cxn>
                <a:cxn ang="0">
                  <a:pos x="0" y="16"/>
                </a:cxn>
              </a:cxnLst>
              <a:rect l="txL" t="txT" r="txR" b="txB"/>
              <a:pathLst>
                <a:path w="162" h="55">
                  <a:moveTo>
                    <a:pt x="0" y="16"/>
                  </a:moveTo>
                  <a:lnTo>
                    <a:pt x="0" y="16"/>
                  </a:lnTo>
                  <a:lnTo>
                    <a:pt x="1" y="16"/>
                  </a:lnTo>
                  <a:lnTo>
                    <a:pt x="2" y="16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10" y="15"/>
                  </a:lnTo>
                  <a:lnTo>
                    <a:pt x="14" y="14"/>
                  </a:lnTo>
                  <a:lnTo>
                    <a:pt x="17" y="13"/>
                  </a:lnTo>
                  <a:lnTo>
                    <a:pt x="21" y="12"/>
                  </a:lnTo>
                  <a:lnTo>
                    <a:pt x="24" y="11"/>
                  </a:lnTo>
                  <a:lnTo>
                    <a:pt x="28" y="9"/>
                  </a:lnTo>
                  <a:lnTo>
                    <a:pt x="31" y="8"/>
                  </a:lnTo>
                  <a:lnTo>
                    <a:pt x="35" y="6"/>
                  </a:lnTo>
                  <a:lnTo>
                    <a:pt x="37" y="5"/>
                  </a:lnTo>
                  <a:lnTo>
                    <a:pt x="40" y="2"/>
                  </a:lnTo>
                  <a:lnTo>
                    <a:pt x="43" y="0"/>
                  </a:lnTo>
                  <a:lnTo>
                    <a:pt x="162" y="28"/>
                  </a:lnTo>
                  <a:lnTo>
                    <a:pt x="161" y="29"/>
                  </a:lnTo>
                  <a:lnTo>
                    <a:pt x="159" y="30"/>
                  </a:lnTo>
                  <a:lnTo>
                    <a:pt x="158" y="32"/>
                  </a:lnTo>
                  <a:lnTo>
                    <a:pt x="157" y="33"/>
                  </a:lnTo>
                  <a:lnTo>
                    <a:pt x="155" y="35"/>
                  </a:lnTo>
                  <a:lnTo>
                    <a:pt x="152" y="36"/>
                  </a:lnTo>
                  <a:lnTo>
                    <a:pt x="150" y="39"/>
                  </a:lnTo>
                  <a:lnTo>
                    <a:pt x="147" y="41"/>
                  </a:lnTo>
                  <a:lnTo>
                    <a:pt x="144" y="43"/>
                  </a:lnTo>
                  <a:lnTo>
                    <a:pt x="141" y="46"/>
                  </a:lnTo>
                  <a:lnTo>
                    <a:pt x="137" y="48"/>
                  </a:lnTo>
                  <a:lnTo>
                    <a:pt x="135" y="50"/>
                  </a:lnTo>
                  <a:lnTo>
                    <a:pt x="131" y="51"/>
                  </a:lnTo>
                  <a:lnTo>
                    <a:pt x="128" y="53"/>
                  </a:lnTo>
                  <a:lnTo>
                    <a:pt x="126" y="55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9D8D8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80" name="Freeform 100"/>
            <p:cNvSpPr/>
            <p:nvPr/>
          </p:nvSpPr>
          <p:spPr>
            <a:xfrm>
              <a:off x="1285" y="1487"/>
              <a:ext cx="57" cy="26"/>
            </a:xfrm>
            <a:custGeom>
              <a:avLst/>
              <a:gdLst>
                <a:gd name="txL" fmla="*/ 0 w 57"/>
                <a:gd name="txT" fmla="*/ 0 h 26"/>
                <a:gd name="txR" fmla="*/ 57 w 57"/>
                <a:gd name="txB" fmla="*/ 26 h 26"/>
              </a:gdLst>
              <a:ahLst/>
              <a:cxnLst>
                <a:cxn ang="0">
                  <a:pos x="6" y="26"/>
                </a:cxn>
                <a:cxn ang="0">
                  <a:pos x="57" y="11"/>
                </a:cxn>
                <a:cxn ang="0">
                  <a:pos x="25" y="0"/>
                </a:cxn>
                <a:cxn ang="0">
                  <a:pos x="0" y="4"/>
                </a:cxn>
                <a:cxn ang="0">
                  <a:pos x="0" y="25"/>
                </a:cxn>
                <a:cxn ang="0">
                  <a:pos x="6" y="26"/>
                </a:cxn>
              </a:cxnLst>
              <a:rect l="txL" t="txT" r="txR" b="txB"/>
              <a:pathLst>
                <a:path w="57" h="26">
                  <a:moveTo>
                    <a:pt x="6" y="26"/>
                  </a:moveTo>
                  <a:lnTo>
                    <a:pt x="57" y="11"/>
                  </a:lnTo>
                  <a:lnTo>
                    <a:pt x="25" y="0"/>
                  </a:lnTo>
                  <a:lnTo>
                    <a:pt x="0" y="4"/>
                  </a:lnTo>
                  <a:lnTo>
                    <a:pt x="0" y="25"/>
                  </a:lnTo>
                  <a:lnTo>
                    <a:pt x="6" y="26"/>
                  </a:lnTo>
                  <a:close/>
                </a:path>
              </a:pathLst>
            </a:custGeom>
            <a:solidFill>
              <a:srgbClr val="001999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81" name="Freeform 101"/>
            <p:cNvSpPr/>
            <p:nvPr/>
          </p:nvSpPr>
          <p:spPr>
            <a:xfrm>
              <a:off x="1134" y="1377"/>
              <a:ext cx="32" cy="123"/>
            </a:xfrm>
            <a:custGeom>
              <a:avLst/>
              <a:gdLst>
                <a:gd name="txL" fmla="*/ 0 w 32"/>
                <a:gd name="txT" fmla="*/ 0 h 123"/>
                <a:gd name="txR" fmla="*/ 32 w 32"/>
                <a:gd name="txB" fmla="*/ 123 h 123"/>
              </a:gdLst>
              <a:ahLst/>
              <a:cxnLst>
                <a:cxn ang="0">
                  <a:pos x="32" y="3"/>
                </a:cxn>
                <a:cxn ang="0">
                  <a:pos x="32" y="3"/>
                </a:cxn>
                <a:cxn ang="0">
                  <a:pos x="31" y="3"/>
                </a:cxn>
                <a:cxn ang="0">
                  <a:pos x="31" y="3"/>
                </a:cxn>
                <a:cxn ang="0">
                  <a:pos x="29" y="2"/>
                </a:cxn>
                <a:cxn ang="0">
                  <a:pos x="27" y="2"/>
                </a:cxn>
                <a:cxn ang="0">
                  <a:pos x="26" y="2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0" y="2"/>
                </a:cxn>
                <a:cxn ang="0">
                  <a:pos x="6" y="3"/>
                </a:cxn>
                <a:cxn ang="0">
                  <a:pos x="4" y="4"/>
                </a:cxn>
                <a:cxn ang="0">
                  <a:pos x="0" y="6"/>
                </a:cxn>
                <a:cxn ang="0">
                  <a:pos x="0" y="123"/>
                </a:cxn>
                <a:cxn ang="0">
                  <a:pos x="1" y="123"/>
                </a:cxn>
                <a:cxn ang="0">
                  <a:pos x="1" y="123"/>
                </a:cxn>
                <a:cxn ang="0">
                  <a:pos x="3" y="123"/>
                </a:cxn>
                <a:cxn ang="0">
                  <a:pos x="4" y="123"/>
                </a:cxn>
                <a:cxn ang="0">
                  <a:pos x="5" y="123"/>
                </a:cxn>
                <a:cxn ang="0">
                  <a:pos x="7" y="122"/>
                </a:cxn>
                <a:cxn ang="0">
                  <a:pos x="8" y="122"/>
                </a:cxn>
                <a:cxn ang="0">
                  <a:pos x="11" y="122"/>
                </a:cxn>
                <a:cxn ang="0">
                  <a:pos x="13" y="121"/>
                </a:cxn>
                <a:cxn ang="0">
                  <a:pos x="15" y="120"/>
                </a:cxn>
                <a:cxn ang="0">
                  <a:pos x="18" y="120"/>
                </a:cxn>
                <a:cxn ang="0">
                  <a:pos x="21" y="118"/>
                </a:cxn>
                <a:cxn ang="0">
                  <a:pos x="24" y="116"/>
                </a:cxn>
                <a:cxn ang="0">
                  <a:pos x="26" y="115"/>
                </a:cxn>
                <a:cxn ang="0">
                  <a:pos x="29" y="114"/>
                </a:cxn>
                <a:cxn ang="0">
                  <a:pos x="32" y="111"/>
                </a:cxn>
                <a:cxn ang="0">
                  <a:pos x="32" y="3"/>
                </a:cxn>
              </a:cxnLst>
              <a:rect l="txL" t="txT" r="txR" b="txB"/>
              <a:pathLst>
                <a:path w="32" h="123">
                  <a:moveTo>
                    <a:pt x="32" y="3"/>
                  </a:moveTo>
                  <a:lnTo>
                    <a:pt x="32" y="3"/>
                  </a:lnTo>
                  <a:lnTo>
                    <a:pt x="31" y="3"/>
                  </a:lnTo>
                  <a:lnTo>
                    <a:pt x="29" y="2"/>
                  </a:lnTo>
                  <a:lnTo>
                    <a:pt x="27" y="2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4"/>
                  </a:lnTo>
                  <a:lnTo>
                    <a:pt x="0" y="6"/>
                  </a:lnTo>
                  <a:lnTo>
                    <a:pt x="0" y="123"/>
                  </a:lnTo>
                  <a:lnTo>
                    <a:pt x="1" y="123"/>
                  </a:lnTo>
                  <a:lnTo>
                    <a:pt x="3" y="123"/>
                  </a:lnTo>
                  <a:lnTo>
                    <a:pt x="4" y="123"/>
                  </a:lnTo>
                  <a:lnTo>
                    <a:pt x="5" y="123"/>
                  </a:lnTo>
                  <a:lnTo>
                    <a:pt x="7" y="122"/>
                  </a:lnTo>
                  <a:lnTo>
                    <a:pt x="8" y="122"/>
                  </a:lnTo>
                  <a:lnTo>
                    <a:pt x="11" y="122"/>
                  </a:lnTo>
                  <a:lnTo>
                    <a:pt x="13" y="121"/>
                  </a:lnTo>
                  <a:lnTo>
                    <a:pt x="15" y="120"/>
                  </a:lnTo>
                  <a:lnTo>
                    <a:pt x="18" y="120"/>
                  </a:lnTo>
                  <a:lnTo>
                    <a:pt x="21" y="118"/>
                  </a:lnTo>
                  <a:lnTo>
                    <a:pt x="24" y="116"/>
                  </a:lnTo>
                  <a:lnTo>
                    <a:pt x="26" y="115"/>
                  </a:lnTo>
                  <a:lnTo>
                    <a:pt x="29" y="114"/>
                  </a:lnTo>
                  <a:lnTo>
                    <a:pt x="32" y="111"/>
                  </a:lnTo>
                  <a:lnTo>
                    <a:pt x="32" y="3"/>
                  </a:lnTo>
                  <a:close/>
                </a:path>
              </a:pathLst>
            </a:custGeom>
            <a:solidFill>
              <a:srgbClr val="7FBFB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82" name="Freeform 102"/>
            <p:cNvSpPr/>
            <p:nvPr/>
          </p:nvSpPr>
          <p:spPr>
            <a:xfrm>
              <a:off x="1135" y="1379"/>
              <a:ext cx="27" cy="104"/>
            </a:xfrm>
            <a:custGeom>
              <a:avLst/>
              <a:gdLst>
                <a:gd name="txL" fmla="*/ 0 w 27"/>
                <a:gd name="txT" fmla="*/ 0 h 104"/>
                <a:gd name="txR" fmla="*/ 27 w 27"/>
                <a:gd name="txB" fmla="*/ 104 h 104"/>
              </a:gdLst>
              <a:ahLst/>
              <a:cxnLst>
                <a:cxn ang="0">
                  <a:pos x="27" y="2"/>
                </a:cxn>
                <a:cxn ang="0">
                  <a:pos x="27" y="2"/>
                </a:cxn>
                <a:cxn ang="0">
                  <a:pos x="26" y="2"/>
                </a:cxn>
                <a:cxn ang="0">
                  <a:pos x="26" y="1"/>
                </a:cxn>
                <a:cxn ang="0">
                  <a:pos x="25" y="1"/>
                </a:cxn>
                <a:cxn ang="0">
                  <a:pos x="24" y="1"/>
                </a:cxn>
                <a:cxn ang="0">
                  <a:pos x="23" y="0"/>
                </a:cxn>
                <a:cxn ang="0">
                  <a:pos x="20" y="0"/>
                </a:cxn>
                <a:cxn ang="0">
                  <a:pos x="19" y="0"/>
                </a:cxn>
                <a:cxn ang="0">
                  <a:pos x="17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5" y="2"/>
                </a:cxn>
                <a:cxn ang="0">
                  <a:pos x="3" y="3"/>
                </a:cxn>
                <a:cxn ang="0">
                  <a:pos x="0" y="4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2" y="104"/>
                </a:cxn>
                <a:cxn ang="0">
                  <a:pos x="2" y="102"/>
                </a:cxn>
                <a:cxn ang="0">
                  <a:pos x="3" y="102"/>
                </a:cxn>
                <a:cxn ang="0">
                  <a:pos x="4" y="102"/>
                </a:cxn>
                <a:cxn ang="0">
                  <a:pos x="6" y="102"/>
                </a:cxn>
                <a:cxn ang="0">
                  <a:pos x="7" y="102"/>
                </a:cxn>
                <a:cxn ang="0">
                  <a:pos x="10" y="101"/>
                </a:cxn>
                <a:cxn ang="0">
                  <a:pos x="11" y="101"/>
                </a:cxn>
                <a:cxn ang="0">
                  <a:pos x="13" y="100"/>
                </a:cxn>
                <a:cxn ang="0">
                  <a:pos x="16" y="99"/>
                </a:cxn>
                <a:cxn ang="0">
                  <a:pos x="18" y="99"/>
                </a:cxn>
                <a:cxn ang="0">
                  <a:pos x="20" y="98"/>
                </a:cxn>
                <a:cxn ang="0">
                  <a:pos x="23" y="96"/>
                </a:cxn>
                <a:cxn ang="0">
                  <a:pos x="25" y="94"/>
                </a:cxn>
                <a:cxn ang="0">
                  <a:pos x="27" y="93"/>
                </a:cxn>
                <a:cxn ang="0">
                  <a:pos x="27" y="2"/>
                </a:cxn>
              </a:cxnLst>
              <a:rect l="txL" t="txT" r="txR" b="txB"/>
              <a:pathLst>
                <a:path w="27" h="104">
                  <a:moveTo>
                    <a:pt x="27" y="2"/>
                  </a:moveTo>
                  <a:lnTo>
                    <a:pt x="27" y="2"/>
                  </a:lnTo>
                  <a:lnTo>
                    <a:pt x="26" y="2"/>
                  </a:lnTo>
                  <a:lnTo>
                    <a:pt x="26" y="1"/>
                  </a:lnTo>
                  <a:lnTo>
                    <a:pt x="25" y="1"/>
                  </a:lnTo>
                  <a:lnTo>
                    <a:pt x="24" y="1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9" y="1"/>
                  </a:lnTo>
                  <a:lnTo>
                    <a:pt x="5" y="2"/>
                  </a:lnTo>
                  <a:lnTo>
                    <a:pt x="3" y="3"/>
                  </a:lnTo>
                  <a:lnTo>
                    <a:pt x="0" y="4"/>
                  </a:lnTo>
                  <a:lnTo>
                    <a:pt x="0" y="104"/>
                  </a:lnTo>
                  <a:lnTo>
                    <a:pt x="2" y="104"/>
                  </a:lnTo>
                  <a:lnTo>
                    <a:pt x="2" y="102"/>
                  </a:lnTo>
                  <a:lnTo>
                    <a:pt x="3" y="102"/>
                  </a:lnTo>
                  <a:lnTo>
                    <a:pt x="4" y="102"/>
                  </a:lnTo>
                  <a:lnTo>
                    <a:pt x="6" y="102"/>
                  </a:lnTo>
                  <a:lnTo>
                    <a:pt x="7" y="102"/>
                  </a:lnTo>
                  <a:lnTo>
                    <a:pt x="10" y="101"/>
                  </a:lnTo>
                  <a:lnTo>
                    <a:pt x="11" y="101"/>
                  </a:lnTo>
                  <a:lnTo>
                    <a:pt x="13" y="100"/>
                  </a:lnTo>
                  <a:lnTo>
                    <a:pt x="16" y="99"/>
                  </a:lnTo>
                  <a:lnTo>
                    <a:pt x="18" y="99"/>
                  </a:lnTo>
                  <a:lnTo>
                    <a:pt x="20" y="98"/>
                  </a:lnTo>
                  <a:lnTo>
                    <a:pt x="23" y="96"/>
                  </a:lnTo>
                  <a:lnTo>
                    <a:pt x="25" y="94"/>
                  </a:lnTo>
                  <a:lnTo>
                    <a:pt x="27" y="93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93CCCC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83" name="Freeform 103"/>
            <p:cNvSpPr/>
            <p:nvPr/>
          </p:nvSpPr>
          <p:spPr>
            <a:xfrm>
              <a:off x="1137" y="1380"/>
              <a:ext cx="22" cy="84"/>
            </a:xfrm>
            <a:custGeom>
              <a:avLst/>
              <a:gdLst>
                <a:gd name="txL" fmla="*/ 0 w 22"/>
                <a:gd name="txT" fmla="*/ 0 h 84"/>
                <a:gd name="txR" fmla="*/ 22 w 22"/>
                <a:gd name="txB" fmla="*/ 84 h 84"/>
              </a:gdLst>
              <a:ahLst/>
              <a:cxnLst>
                <a:cxn ang="0">
                  <a:pos x="22" y="1"/>
                </a:cxn>
                <a:cxn ang="0">
                  <a:pos x="22" y="1"/>
                </a:cxn>
                <a:cxn ang="0">
                  <a:pos x="21" y="1"/>
                </a:cxn>
                <a:cxn ang="0">
                  <a:pos x="21" y="1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1" y="84"/>
                </a:cxn>
                <a:cxn ang="0">
                  <a:pos x="2" y="84"/>
                </a:cxn>
                <a:cxn ang="0">
                  <a:pos x="3" y="84"/>
                </a:cxn>
                <a:cxn ang="0">
                  <a:pos x="4" y="83"/>
                </a:cxn>
                <a:cxn ang="0">
                  <a:pos x="5" y="83"/>
                </a:cxn>
                <a:cxn ang="0">
                  <a:pos x="7" y="83"/>
                </a:cxn>
                <a:cxn ang="0">
                  <a:pos x="9" y="81"/>
                </a:cxn>
                <a:cxn ang="0">
                  <a:pos x="10" y="81"/>
                </a:cxn>
                <a:cxn ang="0">
                  <a:pos x="12" y="80"/>
                </a:cxn>
                <a:cxn ang="0">
                  <a:pos x="14" y="80"/>
                </a:cxn>
                <a:cxn ang="0">
                  <a:pos x="16" y="79"/>
                </a:cxn>
                <a:cxn ang="0">
                  <a:pos x="18" y="78"/>
                </a:cxn>
                <a:cxn ang="0">
                  <a:pos x="19" y="77"/>
                </a:cxn>
                <a:cxn ang="0">
                  <a:pos x="22" y="76"/>
                </a:cxn>
                <a:cxn ang="0">
                  <a:pos x="22" y="1"/>
                </a:cxn>
              </a:cxnLst>
              <a:rect l="txL" t="txT" r="txR" b="txB"/>
              <a:pathLst>
                <a:path w="22" h="84">
                  <a:moveTo>
                    <a:pt x="22" y="1"/>
                  </a:moveTo>
                  <a:lnTo>
                    <a:pt x="22" y="1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84"/>
                  </a:lnTo>
                  <a:lnTo>
                    <a:pt x="1" y="84"/>
                  </a:lnTo>
                  <a:lnTo>
                    <a:pt x="2" y="84"/>
                  </a:lnTo>
                  <a:lnTo>
                    <a:pt x="3" y="84"/>
                  </a:lnTo>
                  <a:lnTo>
                    <a:pt x="4" y="83"/>
                  </a:lnTo>
                  <a:lnTo>
                    <a:pt x="5" y="83"/>
                  </a:lnTo>
                  <a:lnTo>
                    <a:pt x="7" y="83"/>
                  </a:lnTo>
                  <a:lnTo>
                    <a:pt x="9" y="81"/>
                  </a:lnTo>
                  <a:lnTo>
                    <a:pt x="10" y="81"/>
                  </a:lnTo>
                  <a:lnTo>
                    <a:pt x="12" y="80"/>
                  </a:lnTo>
                  <a:lnTo>
                    <a:pt x="14" y="80"/>
                  </a:lnTo>
                  <a:lnTo>
                    <a:pt x="16" y="79"/>
                  </a:lnTo>
                  <a:lnTo>
                    <a:pt x="18" y="78"/>
                  </a:lnTo>
                  <a:lnTo>
                    <a:pt x="19" y="77"/>
                  </a:lnTo>
                  <a:lnTo>
                    <a:pt x="22" y="76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A8D8D8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84" name="Freeform 104"/>
            <p:cNvSpPr/>
            <p:nvPr/>
          </p:nvSpPr>
          <p:spPr>
            <a:xfrm>
              <a:off x="1138" y="1380"/>
              <a:ext cx="17" cy="65"/>
            </a:xfrm>
            <a:custGeom>
              <a:avLst/>
              <a:gdLst>
                <a:gd name="txL" fmla="*/ 0 w 17"/>
                <a:gd name="txT" fmla="*/ 0 h 65"/>
                <a:gd name="txR" fmla="*/ 17 w 17"/>
                <a:gd name="txB" fmla="*/ 65 h 65"/>
              </a:gdLst>
              <a:ahLst/>
              <a:cxnLst>
                <a:cxn ang="0">
                  <a:pos x="17" y="2"/>
                </a:cxn>
                <a:cxn ang="0">
                  <a:pos x="17" y="2"/>
                </a:cxn>
                <a:cxn ang="0">
                  <a:pos x="16" y="1"/>
                </a:cxn>
                <a:cxn ang="0">
                  <a:pos x="14" y="1"/>
                </a:cxn>
                <a:cxn ang="0">
                  <a:pos x="11" y="1"/>
                </a:cxn>
                <a:cxn ang="0">
                  <a:pos x="9" y="0"/>
                </a:cxn>
                <a:cxn ang="0">
                  <a:pos x="6" y="1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65"/>
                </a:cxn>
                <a:cxn ang="0">
                  <a:pos x="0" y="65"/>
                </a:cxn>
                <a:cxn ang="0">
                  <a:pos x="1" y="65"/>
                </a:cxn>
                <a:cxn ang="0">
                  <a:pos x="3" y="65"/>
                </a:cxn>
                <a:cxn ang="0">
                  <a:pos x="6" y="64"/>
                </a:cxn>
                <a:cxn ang="0">
                  <a:pos x="8" y="64"/>
                </a:cxn>
                <a:cxn ang="0">
                  <a:pos x="11" y="63"/>
                </a:cxn>
                <a:cxn ang="0">
                  <a:pos x="14" y="60"/>
                </a:cxn>
                <a:cxn ang="0">
                  <a:pos x="17" y="58"/>
                </a:cxn>
                <a:cxn ang="0">
                  <a:pos x="17" y="2"/>
                </a:cxn>
              </a:cxnLst>
              <a:rect l="txL" t="txT" r="txR" b="txB"/>
              <a:pathLst>
                <a:path w="17" h="65">
                  <a:moveTo>
                    <a:pt x="17" y="2"/>
                  </a:moveTo>
                  <a:lnTo>
                    <a:pt x="17" y="2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1" y="1"/>
                  </a:lnTo>
                  <a:lnTo>
                    <a:pt x="9" y="0"/>
                  </a:lnTo>
                  <a:lnTo>
                    <a:pt x="6" y="1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65"/>
                  </a:lnTo>
                  <a:lnTo>
                    <a:pt x="1" y="65"/>
                  </a:lnTo>
                  <a:lnTo>
                    <a:pt x="3" y="65"/>
                  </a:lnTo>
                  <a:lnTo>
                    <a:pt x="6" y="64"/>
                  </a:lnTo>
                  <a:lnTo>
                    <a:pt x="8" y="64"/>
                  </a:lnTo>
                  <a:lnTo>
                    <a:pt x="11" y="63"/>
                  </a:lnTo>
                  <a:lnTo>
                    <a:pt x="14" y="60"/>
                  </a:lnTo>
                  <a:lnTo>
                    <a:pt x="17" y="58"/>
                  </a:lnTo>
                  <a:lnTo>
                    <a:pt x="17" y="2"/>
                  </a:lnTo>
                  <a:close/>
                </a:path>
              </a:pathLst>
            </a:custGeom>
            <a:solidFill>
              <a:srgbClr val="BCE5E5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85" name="Freeform 105"/>
            <p:cNvSpPr/>
            <p:nvPr/>
          </p:nvSpPr>
          <p:spPr>
            <a:xfrm>
              <a:off x="1138" y="1381"/>
              <a:ext cx="14" cy="47"/>
            </a:xfrm>
            <a:custGeom>
              <a:avLst/>
              <a:gdLst>
                <a:gd name="txL" fmla="*/ 0 w 14"/>
                <a:gd name="txT" fmla="*/ 0 h 47"/>
                <a:gd name="txR" fmla="*/ 14 w 14"/>
                <a:gd name="txB" fmla="*/ 47 h 47"/>
              </a:gdLst>
              <a:ahLst/>
              <a:cxnLst>
                <a:cxn ang="0">
                  <a:pos x="14" y="1"/>
                </a:cxn>
                <a:cxn ang="0">
                  <a:pos x="14" y="1"/>
                </a:cxn>
                <a:cxn ang="0">
                  <a:pos x="13" y="1"/>
                </a:cxn>
                <a:cxn ang="0">
                  <a:pos x="11" y="1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1"/>
                </a:cxn>
                <a:cxn ang="0">
                  <a:pos x="2" y="1"/>
                </a:cxn>
                <a:cxn ang="0">
                  <a:pos x="0" y="3"/>
                </a:cxn>
                <a:cxn ang="0">
                  <a:pos x="0" y="47"/>
                </a:cxn>
                <a:cxn ang="0">
                  <a:pos x="1" y="47"/>
                </a:cxn>
                <a:cxn ang="0">
                  <a:pos x="1" y="45"/>
                </a:cxn>
                <a:cxn ang="0">
                  <a:pos x="3" y="45"/>
                </a:cxn>
                <a:cxn ang="0">
                  <a:pos x="4" y="45"/>
                </a:cxn>
                <a:cxn ang="0">
                  <a:pos x="7" y="44"/>
                </a:cxn>
                <a:cxn ang="0">
                  <a:pos x="9" y="44"/>
                </a:cxn>
                <a:cxn ang="0">
                  <a:pos x="11" y="43"/>
                </a:cxn>
                <a:cxn ang="0">
                  <a:pos x="14" y="41"/>
                </a:cxn>
                <a:cxn ang="0">
                  <a:pos x="14" y="1"/>
                </a:cxn>
              </a:cxnLst>
              <a:rect l="txL" t="txT" r="txR" b="txB"/>
              <a:pathLst>
                <a:path w="14" h="47">
                  <a:moveTo>
                    <a:pt x="14" y="1"/>
                  </a:moveTo>
                  <a:lnTo>
                    <a:pt x="14" y="1"/>
                  </a:lnTo>
                  <a:lnTo>
                    <a:pt x="13" y="1"/>
                  </a:lnTo>
                  <a:lnTo>
                    <a:pt x="11" y="1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1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47"/>
                  </a:lnTo>
                  <a:lnTo>
                    <a:pt x="1" y="47"/>
                  </a:lnTo>
                  <a:lnTo>
                    <a:pt x="1" y="45"/>
                  </a:lnTo>
                  <a:lnTo>
                    <a:pt x="3" y="45"/>
                  </a:lnTo>
                  <a:lnTo>
                    <a:pt x="4" y="45"/>
                  </a:lnTo>
                  <a:lnTo>
                    <a:pt x="7" y="44"/>
                  </a:lnTo>
                  <a:lnTo>
                    <a:pt x="9" y="44"/>
                  </a:lnTo>
                  <a:lnTo>
                    <a:pt x="11" y="43"/>
                  </a:lnTo>
                  <a:lnTo>
                    <a:pt x="14" y="41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D1F2F2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86" name="Freeform 106"/>
            <p:cNvSpPr/>
            <p:nvPr/>
          </p:nvSpPr>
          <p:spPr>
            <a:xfrm>
              <a:off x="1139" y="1382"/>
              <a:ext cx="9" cy="27"/>
            </a:xfrm>
            <a:custGeom>
              <a:avLst/>
              <a:gdLst>
                <a:gd name="txL" fmla="*/ 0 w 9"/>
                <a:gd name="txT" fmla="*/ 0 h 27"/>
                <a:gd name="txR" fmla="*/ 9 w 9"/>
                <a:gd name="txB" fmla="*/ 27 h 27"/>
              </a:gdLst>
              <a:ahLst/>
              <a:cxnLst>
                <a:cxn ang="0">
                  <a:pos x="9" y="1"/>
                </a:cxn>
                <a:cxn ang="0">
                  <a:pos x="9" y="1"/>
                </a:cxn>
                <a:cxn ang="0">
                  <a:pos x="8" y="1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27"/>
                </a:cxn>
                <a:cxn ang="0">
                  <a:pos x="0" y="27"/>
                </a:cxn>
                <a:cxn ang="0">
                  <a:pos x="1" y="27"/>
                </a:cxn>
                <a:cxn ang="0">
                  <a:pos x="2" y="27"/>
                </a:cxn>
                <a:cxn ang="0">
                  <a:pos x="3" y="27"/>
                </a:cxn>
                <a:cxn ang="0">
                  <a:pos x="5" y="26"/>
                </a:cxn>
                <a:cxn ang="0">
                  <a:pos x="6" y="26"/>
                </a:cxn>
                <a:cxn ang="0">
                  <a:pos x="8" y="25"/>
                </a:cxn>
                <a:cxn ang="0">
                  <a:pos x="9" y="23"/>
                </a:cxn>
                <a:cxn ang="0">
                  <a:pos x="9" y="1"/>
                </a:cxn>
              </a:cxnLst>
              <a:rect l="txL" t="txT" r="txR" b="txB"/>
              <a:pathLst>
                <a:path w="9" h="27">
                  <a:moveTo>
                    <a:pt x="9" y="1"/>
                  </a:moveTo>
                  <a:lnTo>
                    <a:pt x="9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27"/>
                  </a:lnTo>
                  <a:lnTo>
                    <a:pt x="1" y="27"/>
                  </a:lnTo>
                  <a:lnTo>
                    <a:pt x="2" y="27"/>
                  </a:lnTo>
                  <a:lnTo>
                    <a:pt x="3" y="27"/>
                  </a:lnTo>
                  <a:lnTo>
                    <a:pt x="5" y="26"/>
                  </a:lnTo>
                  <a:lnTo>
                    <a:pt x="6" y="26"/>
                  </a:lnTo>
                  <a:lnTo>
                    <a:pt x="8" y="25"/>
                  </a:lnTo>
                  <a:lnTo>
                    <a:pt x="9" y="23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E5FF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87" name="Freeform 107"/>
            <p:cNvSpPr/>
            <p:nvPr/>
          </p:nvSpPr>
          <p:spPr>
            <a:xfrm>
              <a:off x="1250" y="1459"/>
              <a:ext cx="14" cy="13"/>
            </a:xfrm>
            <a:custGeom>
              <a:avLst/>
              <a:gdLst>
                <a:gd name="txL" fmla="*/ 0 w 14"/>
                <a:gd name="txT" fmla="*/ 0 h 13"/>
                <a:gd name="txR" fmla="*/ 14 w 14"/>
                <a:gd name="txB" fmla="*/ 13 h 13"/>
              </a:gdLst>
              <a:ahLst/>
              <a:cxnLst>
                <a:cxn ang="0">
                  <a:pos x="7" y="13"/>
                </a:cxn>
                <a:cxn ang="0">
                  <a:pos x="8" y="13"/>
                </a:cxn>
                <a:cxn ang="0">
                  <a:pos x="9" y="13"/>
                </a:cxn>
                <a:cxn ang="0">
                  <a:pos x="10" y="12"/>
                </a:cxn>
                <a:cxn ang="0">
                  <a:pos x="11" y="11"/>
                </a:cxn>
                <a:cxn ang="0">
                  <a:pos x="13" y="11"/>
                </a:cxn>
                <a:cxn ang="0">
                  <a:pos x="13" y="9"/>
                </a:cxn>
                <a:cxn ang="0">
                  <a:pos x="14" y="7"/>
                </a:cxn>
                <a:cxn ang="0">
                  <a:pos x="14" y="6"/>
                </a:cxn>
                <a:cxn ang="0">
                  <a:pos x="14" y="5"/>
                </a:cxn>
                <a:cxn ang="0">
                  <a:pos x="13" y="4"/>
                </a:cxn>
                <a:cxn ang="0">
                  <a:pos x="13" y="2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7"/>
                </a:cxn>
                <a:cxn ang="0">
                  <a:pos x="1" y="9"/>
                </a:cxn>
                <a:cxn ang="0">
                  <a:pos x="1" y="11"/>
                </a:cxn>
                <a:cxn ang="0">
                  <a:pos x="2" y="11"/>
                </a:cxn>
                <a:cxn ang="0">
                  <a:pos x="3" y="12"/>
                </a:cxn>
                <a:cxn ang="0">
                  <a:pos x="4" y="13"/>
                </a:cxn>
                <a:cxn ang="0">
                  <a:pos x="6" y="13"/>
                </a:cxn>
                <a:cxn ang="0">
                  <a:pos x="7" y="13"/>
                </a:cxn>
              </a:cxnLst>
              <a:rect l="txL" t="txT" r="txR" b="txB"/>
              <a:pathLst>
                <a:path w="14" h="13">
                  <a:moveTo>
                    <a:pt x="7" y="13"/>
                  </a:moveTo>
                  <a:lnTo>
                    <a:pt x="8" y="13"/>
                  </a:lnTo>
                  <a:lnTo>
                    <a:pt x="9" y="13"/>
                  </a:lnTo>
                  <a:lnTo>
                    <a:pt x="10" y="12"/>
                  </a:lnTo>
                  <a:lnTo>
                    <a:pt x="11" y="11"/>
                  </a:lnTo>
                  <a:lnTo>
                    <a:pt x="13" y="11"/>
                  </a:lnTo>
                  <a:lnTo>
                    <a:pt x="13" y="9"/>
                  </a:lnTo>
                  <a:lnTo>
                    <a:pt x="14" y="7"/>
                  </a:lnTo>
                  <a:lnTo>
                    <a:pt x="14" y="6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3" y="2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1" y="9"/>
                  </a:lnTo>
                  <a:lnTo>
                    <a:pt x="1" y="11"/>
                  </a:lnTo>
                  <a:lnTo>
                    <a:pt x="2" y="11"/>
                  </a:lnTo>
                  <a:lnTo>
                    <a:pt x="3" y="12"/>
                  </a:lnTo>
                  <a:lnTo>
                    <a:pt x="4" y="13"/>
                  </a:lnTo>
                  <a:lnTo>
                    <a:pt x="6" y="13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88" name="Freeform 108"/>
            <p:cNvSpPr/>
            <p:nvPr/>
          </p:nvSpPr>
          <p:spPr>
            <a:xfrm>
              <a:off x="1209" y="1459"/>
              <a:ext cx="7" cy="7"/>
            </a:xfrm>
            <a:custGeom>
              <a:avLst/>
              <a:gdLst>
                <a:gd name="txL" fmla="*/ 0 w 7"/>
                <a:gd name="txT" fmla="*/ 0 h 7"/>
                <a:gd name="txR" fmla="*/ 7 w 7"/>
                <a:gd name="txB" fmla="*/ 7 h 7"/>
              </a:gdLst>
              <a:ahLst/>
              <a:cxnLst>
                <a:cxn ang="0">
                  <a:pos x="3" y="7"/>
                </a:cxn>
                <a:cxn ang="0">
                  <a:pos x="5" y="6"/>
                </a:cxn>
                <a:cxn ang="0">
                  <a:pos x="6" y="6"/>
                </a:cxn>
                <a:cxn ang="0">
                  <a:pos x="6" y="5"/>
                </a:cxn>
                <a:cxn ang="0">
                  <a:pos x="7" y="4"/>
                </a:cxn>
                <a:cxn ang="0">
                  <a:pos x="6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1" y="6"/>
                </a:cxn>
                <a:cxn ang="0">
                  <a:pos x="2" y="6"/>
                </a:cxn>
                <a:cxn ang="0">
                  <a:pos x="3" y="7"/>
                </a:cxn>
              </a:cxnLst>
              <a:rect l="txL" t="txT" r="txR" b="txB"/>
              <a:pathLst>
                <a:path w="7" h="7">
                  <a:moveTo>
                    <a:pt x="3" y="7"/>
                  </a:moveTo>
                  <a:lnTo>
                    <a:pt x="5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7" y="4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89" name="Freeform 109"/>
            <p:cNvSpPr/>
            <p:nvPr/>
          </p:nvSpPr>
          <p:spPr>
            <a:xfrm>
              <a:off x="1221" y="1459"/>
              <a:ext cx="5" cy="7"/>
            </a:xfrm>
            <a:custGeom>
              <a:avLst/>
              <a:gdLst>
                <a:gd name="txL" fmla="*/ 0 w 5"/>
                <a:gd name="txT" fmla="*/ 0 h 7"/>
                <a:gd name="txR" fmla="*/ 5 w 5"/>
                <a:gd name="txB" fmla="*/ 7 h 7"/>
              </a:gdLst>
              <a:ahLst/>
              <a:cxnLst>
                <a:cxn ang="0">
                  <a:pos x="3" y="7"/>
                </a:cxn>
                <a:cxn ang="0">
                  <a:pos x="4" y="7"/>
                </a:cxn>
                <a:cxn ang="0">
                  <a:pos x="5" y="6"/>
                </a:cxn>
                <a:cxn ang="0">
                  <a:pos x="5" y="5"/>
                </a:cxn>
                <a:cxn ang="0">
                  <a:pos x="5" y="4"/>
                </a:cxn>
                <a:cxn ang="0">
                  <a:pos x="5" y="2"/>
                </a:cxn>
                <a:cxn ang="0">
                  <a:pos x="5" y="1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1" y="6"/>
                </a:cxn>
                <a:cxn ang="0">
                  <a:pos x="2" y="7"/>
                </a:cxn>
                <a:cxn ang="0">
                  <a:pos x="3" y="7"/>
                </a:cxn>
              </a:cxnLst>
              <a:rect l="txL" t="txT" r="txR" b="txB"/>
              <a:pathLst>
                <a:path w="5" h="7">
                  <a:moveTo>
                    <a:pt x="3" y="7"/>
                  </a:moveTo>
                  <a:lnTo>
                    <a:pt x="4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90" name="Freeform 110"/>
            <p:cNvSpPr/>
            <p:nvPr/>
          </p:nvSpPr>
          <p:spPr>
            <a:xfrm>
              <a:off x="1175" y="1367"/>
              <a:ext cx="19" cy="92"/>
            </a:xfrm>
            <a:custGeom>
              <a:avLst/>
              <a:gdLst>
                <a:gd name="txL" fmla="*/ 0 w 19"/>
                <a:gd name="txT" fmla="*/ 0 h 92"/>
                <a:gd name="txR" fmla="*/ 19 w 19"/>
                <a:gd name="txB" fmla="*/ 92 h 92"/>
              </a:gdLst>
              <a:ahLst/>
              <a:cxnLst>
                <a:cxn ang="0">
                  <a:pos x="6" y="1"/>
                </a:cxn>
                <a:cxn ang="0">
                  <a:pos x="6" y="3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1" y="28"/>
                </a:cxn>
                <a:cxn ang="0">
                  <a:pos x="0" y="41"/>
                </a:cxn>
                <a:cxn ang="0">
                  <a:pos x="0" y="56"/>
                </a:cxn>
                <a:cxn ang="0">
                  <a:pos x="1" y="73"/>
                </a:cxn>
                <a:cxn ang="0">
                  <a:pos x="5" y="92"/>
                </a:cxn>
                <a:cxn ang="0">
                  <a:pos x="19" y="91"/>
                </a:cxn>
                <a:cxn ang="0">
                  <a:pos x="18" y="89"/>
                </a:cxn>
                <a:cxn ang="0">
                  <a:pos x="16" y="80"/>
                </a:cxn>
                <a:cxn ang="0">
                  <a:pos x="15" y="70"/>
                </a:cxn>
                <a:cxn ang="0">
                  <a:pos x="14" y="56"/>
                </a:cxn>
                <a:cxn ang="0">
                  <a:pos x="13" y="42"/>
                </a:cxn>
                <a:cxn ang="0">
                  <a:pos x="13" y="27"/>
                </a:cxn>
                <a:cxn ang="0">
                  <a:pos x="15" y="13"/>
                </a:cxn>
                <a:cxn ang="0">
                  <a:pos x="19" y="1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1" y="0"/>
                </a:cxn>
                <a:cxn ang="0">
                  <a:pos x="6" y="1"/>
                </a:cxn>
              </a:cxnLst>
              <a:rect l="txL" t="txT" r="txR" b="txB"/>
              <a:pathLst>
                <a:path w="19" h="92">
                  <a:moveTo>
                    <a:pt x="6" y="1"/>
                  </a:moveTo>
                  <a:lnTo>
                    <a:pt x="6" y="3"/>
                  </a:lnTo>
                  <a:lnTo>
                    <a:pt x="4" y="8"/>
                  </a:lnTo>
                  <a:lnTo>
                    <a:pt x="2" y="16"/>
                  </a:lnTo>
                  <a:lnTo>
                    <a:pt x="1" y="28"/>
                  </a:lnTo>
                  <a:lnTo>
                    <a:pt x="0" y="41"/>
                  </a:lnTo>
                  <a:lnTo>
                    <a:pt x="0" y="56"/>
                  </a:lnTo>
                  <a:lnTo>
                    <a:pt x="1" y="73"/>
                  </a:lnTo>
                  <a:lnTo>
                    <a:pt x="5" y="92"/>
                  </a:lnTo>
                  <a:lnTo>
                    <a:pt x="19" y="91"/>
                  </a:lnTo>
                  <a:lnTo>
                    <a:pt x="18" y="89"/>
                  </a:lnTo>
                  <a:lnTo>
                    <a:pt x="16" y="80"/>
                  </a:lnTo>
                  <a:lnTo>
                    <a:pt x="15" y="70"/>
                  </a:lnTo>
                  <a:lnTo>
                    <a:pt x="14" y="56"/>
                  </a:lnTo>
                  <a:lnTo>
                    <a:pt x="13" y="42"/>
                  </a:lnTo>
                  <a:lnTo>
                    <a:pt x="13" y="27"/>
                  </a:lnTo>
                  <a:lnTo>
                    <a:pt x="15" y="13"/>
                  </a:lnTo>
                  <a:lnTo>
                    <a:pt x="19" y="1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3F9E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91" name="Freeform 111"/>
            <p:cNvSpPr/>
            <p:nvPr/>
          </p:nvSpPr>
          <p:spPr>
            <a:xfrm>
              <a:off x="1273" y="1355"/>
              <a:ext cx="27" cy="103"/>
            </a:xfrm>
            <a:custGeom>
              <a:avLst/>
              <a:gdLst>
                <a:gd name="txL" fmla="*/ 0 w 27"/>
                <a:gd name="txT" fmla="*/ 0 h 103"/>
                <a:gd name="txR" fmla="*/ 27 w 27"/>
                <a:gd name="txB" fmla="*/ 103 h 103"/>
              </a:gdLst>
              <a:ahLst/>
              <a:cxnLst>
                <a:cxn ang="0">
                  <a:pos x="27" y="0"/>
                </a:cxn>
                <a:cxn ang="0">
                  <a:pos x="26" y="1"/>
                </a:cxn>
                <a:cxn ang="0">
                  <a:pos x="25" y="4"/>
                </a:cxn>
                <a:cxn ang="0">
                  <a:pos x="22" y="9"/>
                </a:cxn>
                <a:cxn ang="0">
                  <a:pos x="20" y="18"/>
                </a:cxn>
                <a:cxn ang="0">
                  <a:pos x="18" y="32"/>
                </a:cxn>
                <a:cxn ang="0">
                  <a:pos x="16" y="49"/>
                </a:cxn>
                <a:cxn ang="0">
                  <a:pos x="18" y="73"/>
                </a:cxn>
                <a:cxn ang="0">
                  <a:pos x="20" y="103"/>
                </a:cxn>
                <a:cxn ang="0">
                  <a:pos x="5" y="103"/>
                </a:cxn>
                <a:cxn ang="0">
                  <a:pos x="5" y="101"/>
                </a:cxn>
                <a:cxn ang="0">
                  <a:pos x="4" y="91"/>
                </a:cxn>
                <a:cxn ang="0">
                  <a:pos x="2" y="80"/>
                </a:cxn>
                <a:cxn ang="0">
                  <a:pos x="1" y="64"/>
                </a:cxn>
                <a:cxn ang="0">
                  <a:pos x="0" y="47"/>
                </a:cxn>
                <a:cxn ang="0">
                  <a:pos x="1" y="31"/>
                </a:cxn>
                <a:cxn ang="0">
                  <a:pos x="4" y="14"/>
                </a:cxn>
                <a:cxn ang="0">
                  <a:pos x="9" y="0"/>
                </a:cxn>
                <a:cxn ang="0">
                  <a:pos x="27" y="0"/>
                </a:cxn>
              </a:cxnLst>
              <a:rect l="txL" t="txT" r="txR" b="txB"/>
              <a:pathLst>
                <a:path w="27" h="103">
                  <a:moveTo>
                    <a:pt x="27" y="0"/>
                  </a:moveTo>
                  <a:lnTo>
                    <a:pt x="26" y="1"/>
                  </a:lnTo>
                  <a:lnTo>
                    <a:pt x="25" y="4"/>
                  </a:lnTo>
                  <a:lnTo>
                    <a:pt x="22" y="9"/>
                  </a:lnTo>
                  <a:lnTo>
                    <a:pt x="20" y="18"/>
                  </a:lnTo>
                  <a:lnTo>
                    <a:pt x="18" y="32"/>
                  </a:lnTo>
                  <a:lnTo>
                    <a:pt x="16" y="49"/>
                  </a:lnTo>
                  <a:lnTo>
                    <a:pt x="18" y="73"/>
                  </a:lnTo>
                  <a:lnTo>
                    <a:pt x="20" y="103"/>
                  </a:lnTo>
                  <a:lnTo>
                    <a:pt x="5" y="103"/>
                  </a:lnTo>
                  <a:lnTo>
                    <a:pt x="5" y="101"/>
                  </a:lnTo>
                  <a:lnTo>
                    <a:pt x="4" y="91"/>
                  </a:lnTo>
                  <a:lnTo>
                    <a:pt x="2" y="80"/>
                  </a:lnTo>
                  <a:lnTo>
                    <a:pt x="1" y="64"/>
                  </a:lnTo>
                  <a:lnTo>
                    <a:pt x="0" y="47"/>
                  </a:lnTo>
                  <a:lnTo>
                    <a:pt x="1" y="31"/>
                  </a:lnTo>
                  <a:lnTo>
                    <a:pt x="4" y="14"/>
                  </a:lnTo>
                  <a:lnTo>
                    <a:pt x="9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3F9E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92" name="Freeform 112"/>
            <p:cNvSpPr/>
            <p:nvPr/>
          </p:nvSpPr>
          <p:spPr>
            <a:xfrm>
              <a:off x="1175" y="1372"/>
              <a:ext cx="18" cy="80"/>
            </a:xfrm>
            <a:custGeom>
              <a:avLst/>
              <a:gdLst>
                <a:gd name="txL" fmla="*/ 0 w 18"/>
                <a:gd name="txT" fmla="*/ 0 h 80"/>
                <a:gd name="txR" fmla="*/ 18 w 18"/>
                <a:gd name="txB" fmla="*/ 80 h 80"/>
              </a:gdLst>
              <a:ahLst/>
              <a:cxnLst>
                <a:cxn ang="0">
                  <a:pos x="6" y="2"/>
                </a:cxn>
                <a:cxn ang="0">
                  <a:pos x="6" y="3"/>
                </a:cxn>
                <a:cxn ang="0">
                  <a:pos x="5" y="8"/>
                </a:cxn>
                <a:cxn ang="0">
                  <a:pos x="2" y="15"/>
                </a:cxn>
                <a:cxn ang="0">
                  <a:pos x="1" y="24"/>
                </a:cxn>
                <a:cxn ang="0">
                  <a:pos x="0" y="36"/>
                </a:cxn>
                <a:cxn ang="0">
                  <a:pos x="1" y="50"/>
                </a:cxn>
                <a:cxn ang="0">
                  <a:pos x="2" y="65"/>
                </a:cxn>
                <a:cxn ang="0">
                  <a:pos x="5" y="80"/>
                </a:cxn>
                <a:cxn ang="0">
                  <a:pos x="16" y="80"/>
                </a:cxn>
                <a:cxn ang="0">
                  <a:pos x="16" y="78"/>
                </a:cxn>
                <a:cxn ang="0">
                  <a:pos x="15" y="71"/>
                </a:cxn>
                <a:cxn ang="0">
                  <a:pos x="14" y="61"/>
                </a:cxn>
                <a:cxn ang="0">
                  <a:pos x="13" y="50"/>
                </a:cxn>
                <a:cxn ang="0">
                  <a:pos x="12" y="37"/>
                </a:cxn>
                <a:cxn ang="0">
                  <a:pos x="12" y="24"/>
                </a:cxn>
                <a:cxn ang="0">
                  <a:pos x="14" y="11"/>
                </a:cxn>
                <a:cxn ang="0">
                  <a:pos x="18" y="1"/>
                </a:cxn>
                <a:cxn ang="0">
                  <a:pos x="18" y="1"/>
                </a:cxn>
                <a:cxn ang="0">
                  <a:pos x="18" y="1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9" y="1"/>
                </a:cxn>
                <a:cxn ang="0">
                  <a:pos x="6" y="2"/>
                </a:cxn>
              </a:cxnLst>
              <a:rect l="txL" t="txT" r="txR" b="txB"/>
              <a:pathLst>
                <a:path w="18" h="80">
                  <a:moveTo>
                    <a:pt x="6" y="2"/>
                  </a:moveTo>
                  <a:lnTo>
                    <a:pt x="6" y="3"/>
                  </a:lnTo>
                  <a:lnTo>
                    <a:pt x="5" y="8"/>
                  </a:lnTo>
                  <a:lnTo>
                    <a:pt x="2" y="15"/>
                  </a:lnTo>
                  <a:lnTo>
                    <a:pt x="1" y="24"/>
                  </a:lnTo>
                  <a:lnTo>
                    <a:pt x="0" y="36"/>
                  </a:lnTo>
                  <a:lnTo>
                    <a:pt x="1" y="50"/>
                  </a:lnTo>
                  <a:lnTo>
                    <a:pt x="2" y="65"/>
                  </a:lnTo>
                  <a:lnTo>
                    <a:pt x="5" y="80"/>
                  </a:lnTo>
                  <a:lnTo>
                    <a:pt x="16" y="80"/>
                  </a:lnTo>
                  <a:lnTo>
                    <a:pt x="16" y="78"/>
                  </a:lnTo>
                  <a:lnTo>
                    <a:pt x="15" y="71"/>
                  </a:lnTo>
                  <a:lnTo>
                    <a:pt x="14" y="61"/>
                  </a:lnTo>
                  <a:lnTo>
                    <a:pt x="13" y="50"/>
                  </a:lnTo>
                  <a:lnTo>
                    <a:pt x="12" y="37"/>
                  </a:lnTo>
                  <a:lnTo>
                    <a:pt x="12" y="24"/>
                  </a:lnTo>
                  <a:lnTo>
                    <a:pt x="14" y="11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59B2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93" name="Freeform 113"/>
            <p:cNvSpPr/>
            <p:nvPr/>
          </p:nvSpPr>
          <p:spPr>
            <a:xfrm>
              <a:off x="1176" y="1377"/>
              <a:ext cx="14" cy="69"/>
            </a:xfrm>
            <a:custGeom>
              <a:avLst/>
              <a:gdLst>
                <a:gd name="txL" fmla="*/ 0 w 14"/>
                <a:gd name="txT" fmla="*/ 0 h 69"/>
                <a:gd name="txR" fmla="*/ 14 w 14"/>
                <a:gd name="txB" fmla="*/ 69 h 69"/>
              </a:gdLst>
              <a:ahLst/>
              <a:cxnLst>
                <a:cxn ang="0">
                  <a:pos x="5" y="2"/>
                </a:cxn>
                <a:cxn ang="0">
                  <a:pos x="5" y="3"/>
                </a:cxn>
                <a:cxn ang="0">
                  <a:pos x="4" y="7"/>
                </a:cxn>
                <a:cxn ang="0">
                  <a:pos x="3" y="13"/>
                </a:cxn>
                <a:cxn ang="0">
                  <a:pos x="1" y="21"/>
                </a:cxn>
                <a:cxn ang="0">
                  <a:pos x="0" y="31"/>
                </a:cxn>
                <a:cxn ang="0">
                  <a:pos x="0" y="42"/>
                </a:cxn>
                <a:cxn ang="0">
                  <a:pos x="1" y="55"/>
                </a:cxn>
                <a:cxn ang="0">
                  <a:pos x="4" y="69"/>
                </a:cxn>
                <a:cxn ang="0">
                  <a:pos x="14" y="68"/>
                </a:cxn>
                <a:cxn ang="0">
                  <a:pos x="13" y="67"/>
                </a:cxn>
                <a:cxn ang="0">
                  <a:pos x="13" y="61"/>
                </a:cxn>
                <a:cxn ang="0">
                  <a:pos x="12" y="53"/>
                </a:cxn>
                <a:cxn ang="0">
                  <a:pos x="11" y="42"/>
                </a:cxn>
                <a:cxn ang="0">
                  <a:pos x="10" y="32"/>
                </a:cxn>
                <a:cxn ang="0">
                  <a:pos x="10" y="20"/>
                </a:cxn>
                <a:cxn ang="0">
                  <a:pos x="12" y="10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5" y="2"/>
                </a:cxn>
              </a:cxnLst>
              <a:rect l="txL" t="txT" r="txR" b="txB"/>
              <a:pathLst>
                <a:path w="14" h="69">
                  <a:moveTo>
                    <a:pt x="5" y="2"/>
                  </a:moveTo>
                  <a:lnTo>
                    <a:pt x="5" y="3"/>
                  </a:lnTo>
                  <a:lnTo>
                    <a:pt x="4" y="7"/>
                  </a:lnTo>
                  <a:lnTo>
                    <a:pt x="3" y="13"/>
                  </a:lnTo>
                  <a:lnTo>
                    <a:pt x="1" y="21"/>
                  </a:lnTo>
                  <a:lnTo>
                    <a:pt x="0" y="31"/>
                  </a:lnTo>
                  <a:lnTo>
                    <a:pt x="0" y="42"/>
                  </a:lnTo>
                  <a:lnTo>
                    <a:pt x="1" y="55"/>
                  </a:lnTo>
                  <a:lnTo>
                    <a:pt x="4" y="69"/>
                  </a:lnTo>
                  <a:lnTo>
                    <a:pt x="14" y="68"/>
                  </a:lnTo>
                  <a:lnTo>
                    <a:pt x="13" y="67"/>
                  </a:lnTo>
                  <a:lnTo>
                    <a:pt x="13" y="61"/>
                  </a:lnTo>
                  <a:lnTo>
                    <a:pt x="12" y="53"/>
                  </a:lnTo>
                  <a:lnTo>
                    <a:pt x="11" y="42"/>
                  </a:lnTo>
                  <a:lnTo>
                    <a:pt x="10" y="32"/>
                  </a:lnTo>
                  <a:lnTo>
                    <a:pt x="10" y="20"/>
                  </a:lnTo>
                  <a:lnTo>
                    <a:pt x="12" y="10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72C6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94" name="Freeform 114"/>
            <p:cNvSpPr/>
            <p:nvPr/>
          </p:nvSpPr>
          <p:spPr>
            <a:xfrm>
              <a:off x="1177" y="1383"/>
              <a:ext cx="12" cy="56"/>
            </a:xfrm>
            <a:custGeom>
              <a:avLst/>
              <a:gdLst>
                <a:gd name="txL" fmla="*/ 0 w 12"/>
                <a:gd name="txT" fmla="*/ 0 h 56"/>
                <a:gd name="txR" fmla="*/ 12 w 12"/>
                <a:gd name="txB" fmla="*/ 56 h 56"/>
              </a:gdLst>
              <a:ahLst/>
              <a:cxnLst>
                <a:cxn ang="0">
                  <a:pos x="4" y="1"/>
                </a:cxn>
                <a:cxn ang="0">
                  <a:pos x="3" y="1"/>
                </a:cxn>
                <a:cxn ang="0">
                  <a:pos x="3" y="5"/>
                </a:cxn>
                <a:cxn ang="0">
                  <a:pos x="2" y="11"/>
                </a:cxn>
                <a:cxn ang="0">
                  <a:pos x="0" y="17"/>
                </a:cxn>
                <a:cxn ang="0">
                  <a:pos x="0" y="25"/>
                </a:cxn>
                <a:cxn ang="0">
                  <a:pos x="0" y="35"/>
                </a:cxn>
                <a:cxn ang="0">
                  <a:pos x="2" y="46"/>
                </a:cxn>
                <a:cxn ang="0">
                  <a:pos x="3" y="56"/>
                </a:cxn>
                <a:cxn ang="0">
                  <a:pos x="11" y="56"/>
                </a:cxn>
                <a:cxn ang="0">
                  <a:pos x="11" y="55"/>
                </a:cxn>
                <a:cxn ang="0">
                  <a:pos x="10" y="50"/>
                </a:cxn>
                <a:cxn ang="0">
                  <a:pos x="10" y="43"/>
                </a:cxn>
                <a:cxn ang="0">
                  <a:pos x="9" y="35"/>
                </a:cxn>
                <a:cxn ang="0">
                  <a:pos x="7" y="26"/>
                </a:cxn>
                <a:cxn ang="0">
                  <a:pos x="9" y="17"/>
                </a:cxn>
                <a:cxn ang="0">
                  <a:pos x="10" y="7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6" y="0"/>
                </a:cxn>
                <a:cxn ang="0">
                  <a:pos x="4" y="1"/>
                </a:cxn>
              </a:cxnLst>
              <a:rect l="txL" t="txT" r="txR" b="txB"/>
              <a:pathLst>
                <a:path w="12" h="56">
                  <a:moveTo>
                    <a:pt x="4" y="1"/>
                  </a:moveTo>
                  <a:lnTo>
                    <a:pt x="3" y="1"/>
                  </a:lnTo>
                  <a:lnTo>
                    <a:pt x="3" y="5"/>
                  </a:lnTo>
                  <a:lnTo>
                    <a:pt x="2" y="11"/>
                  </a:lnTo>
                  <a:lnTo>
                    <a:pt x="0" y="17"/>
                  </a:lnTo>
                  <a:lnTo>
                    <a:pt x="0" y="25"/>
                  </a:lnTo>
                  <a:lnTo>
                    <a:pt x="0" y="35"/>
                  </a:lnTo>
                  <a:lnTo>
                    <a:pt x="2" y="46"/>
                  </a:lnTo>
                  <a:lnTo>
                    <a:pt x="3" y="56"/>
                  </a:lnTo>
                  <a:lnTo>
                    <a:pt x="11" y="56"/>
                  </a:lnTo>
                  <a:lnTo>
                    <a:pt x="11" y="55"/>
                  </a:lnTo>
                  <a:lnTo>
                    <a:pt x="10" y="50"/>
                  </a:lnTo>
                  <a:lnTo>
                    <a:pt x="10" y="43"/>
                  </a:lnTo>
                  <a:lnTo>
                    <a:pt x="9" y="35"/>
                  </a:lnTo>
                  <a:lnTo>
                    <a:pt x="7" y="26"/>
                  </a:lnTo>
                  <a:lnTo>
                    <a:pt x="9" y="17"/>
                  </a:lnTo>
                  <a:lnTo>
                    <a:pt x="10" y="7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8CD8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95" name="Freeform 115"/>
            <p:cNvSpPr/>
            <p:nvPr/>
          </p:nvSpPr>
          <p:spPr>
            <a:xfrm>
              <a:off x="1177" y="1388"/>
              <a:ext cx="10" cy="45"/>
            </a:xfrm>
            <a:custGeom>
              <a:avLst/>
              <a:gdLst>
                <a:gd name="txL" fmla="*/ 0 w 10"/>
                <a:gd name="txT" fmla="*/ 0 h 45"/>
                <a:gd name="txR" fmla="*/ 10 w 10"/>
                <a:gd name="txB" fmla="*/ 45 h 45"/>
              </a:gdLst>
              <a:ahLst/>
              <a:cxnLst>
                <a:cxn ang="0">
                  <a:pos x="4" y="1"/>
                </a:cxn>
                <a:cxn ang="0">
                  <a:pos x="3" y="2"/>
                </a:cxn>
                <a:cxn ang="0">
                  <a:pos x="3" y="5"/>
                </a:cxn>
                <a:cxn ang="0">
                  <a:pos x="2" y="8"/>
                </a:cxn>
                <a:cxn ang="0">
                  <a:pos x="2" y="14"/>
                </a:cxn>
                <a:cxn ang="0">
                  <a:pos x="0" y="21"/>
                </a:cxn>
                <a:cxn ang="0">
                  <a:pos x="0" y="28"/>
                </a:cxn>
                <a:cxn ang="0">
                  <a:pos x="2" y="36"/>
                </a:cxn>
                <a:cxn ang="0">
                  <a:pos x="3" y="45"/>
                </a:cxn>
                <a:cxn ang="0">
                  <a:pos x="10" y="45"/>
                </a:cxn>
                <a:cxn ang="0">
                  <a:pos x="10" y="43"/>
                </a:cxn>
                <a:cxn ang="0">
                  <a:pos x="9" y="40"/>
                </a:cxn>
                <a:cxn ang="0">
                  <a:pos x="7" y="35"/>
                </a:cxn>
                <a:cxn ang="0">
                  <a:pos x="7" y="28"/>
                </a:cxn>
                <a:cxn ang="0">
                  <a:pos x="6" y="21"/>
                </a:cxn>
                <a:cxn ang="0">
                  <a:pos x="7" y="14"/>
                </a:cxn>
                <a:cxn ang="0">
                  <a:pos x="7" y="7"/>
                </a:cxn>
                <a:cxn ang="0">
                  <a:pos x="10" y="1"/>
                </a:cxn>
                <a:cxn ang="0">
                  <a:pos x="10" y="1"/>
                </a:cxn>
                <a:cxn ang="0">
                  <a:pos x="10" y="1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7" y="0"/>
                </a:cxn>
                <a:cxn ang="0">
                  <a:pos x="6" y="1"/>
                </a:cxn>
                <a:cxn ang="0">
                  <a:pos x="4" y="1"/>
                </a:cxn>
              </a:cxnLst>
              <a:rect l="txL" t="txT" r="txR" b="txB"/>
              <a:pathLst>
                <a:path w="10" h="45">
                  <a:moveTo>
                    <a:pt x="4" y="1"/>
                  </a:moveTo>
                  <a:lnTo>
                    <a:pt x="3" y="2"/>
                  </a:lnTo>
                  <a:lnTo>
                    <a:pt x="3" y="5"/>
                  </a:lnTo>
                  <a:lnTo>
                    <a:pt x="2" y="8"/>
                  </a:lnTo>
                  <a:lnTo>
                    <a:pt x="2" y="14"/>
                  </a:lnTo>
                  <a:lnTo>
                    <a:pt x="0" y="21"/>
                  </a:lnTo>
                  <a:lnTo>
                    <a:pt x="0" y="28"/>
                  </a:lnTo>
                  <a:lnTo>
                    <a:pt x="2" y="36"/>
                  </a:lnTo>
                  <a:lnTo>
                    <a:pt x="3" y="45"/>
                  </a:lnTo>
                  <a:lnTo>
                    <a:pt x="10" y="45"/>
                  </a:lnTo>
                  <a:lnTo>
                    <a:pt x="10" y="43"/>
                  </a:lnTo>
                  <a:lnTo>
                    <a:pt x="9" y="40"/>
                  </a:lnTo>
                  <a:lnTo>
                    <a:pt x="7" y="35"/>
                  </a:lnTo>
                  <a:lnTo>
                    <a:pt x="7" y="28"/>
                  </a:lnTo>
                  <a:lnTo>
                    <a:pt x="6" y="21"/>
                  </a:lnTo>
                  <a:lnTo>
                    <a:pt x="7" y="14"/>
                  </a:lnTo>
                  <a:lnTo>
                    <a:pt x="7" y="7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A5ED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96" name="Freeform 116"/>
            <p:cNvSpPr/>
            <p:nvPr/>
          </p:nvSpPr>
          <p:spPr>
            <a:xfrm>
              <a:off x="1179" y="1394"/>
              <a:ext cx="7" cy="32"/>
            </a:xfrm>
            <a:custGeom>
              <a:avLst/>
              <a:gdLst>
                <a:gd name="txL" fmla="*/ 0 w 7"/>
                <a:gd name="txT" fmla="*/ 0 h 32"/>
                <a:gd name="txR" fmla="*/ 7 w 7"/>
                <a:gd name="txB" fmla="*/ 32 h 32"/>
              </a:gdLst>
              <a:ahLst/>
              <a:cxnLst>
                <a:cxn ang="0">
                  <a:pos x="2" y="1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5"/>
                </a:cxn>
                <a:cxn ang="0">
                  <a:pos x="0" y="20"/>
                </a:cxn>
                <a:cxn ang="0">
                  <a:pos x="0" y="27"/>
                </a:cxn>
                <a:cxn ang="0">
                  <a:pos x="1" y="32"/>
                </a:cxn>
                <a:cxn ang="0">
                  <a:pos x="5" y="32"/>
                </a:cxn>
                <a:cxn ang="0">
                  <a:pos x="5" y="31"/>
                </a:cxn>
                <a:cxn ang="0">
                  <a:pos x="5" y="29"/>
                </a:cxn>
                <a:cxn ang="0">
                  <a:pos x="4" y="25"/>
                </a:cxn>
                <a:cxn ang="0">
                  <a:pos x="4" y="20"/>
                </a:cxn>
                <a:cxn ang="0">
                  <a:pos x="4" y="15"/>
                </a:cxn>
                <a:cxn ang="0">
                  <a:pos x="4" y="9"/>
                </a:cxn>
                <a:cxn ang="0">
                  <a:pos x="4" y="4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2" y="1"/>
                </a:cxn>
              </a:cxnLst>
              <a:rect l="txL" t="txT" r="txR" b="txB"/>
              <a:pathLst>
                <a:path w="7" h="32">
                  <a:moveTo>
                    <a:pt x="2" y="1"/>
                  </a:moveTo>
                  <a:lnTo>
                    <a:pt x="1" y="1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0" y="27"/>
                  </a:lnTo>
                  <a:lnTo>
                    <a:pt x="1" y="32"/>
                  </a:lnTo>
                  <a:lnTo>
                    <a:pt x="5" y="32"/>
                  </a:lnTo>
                  <a:lnTo>
                    <a:pt x="5" y="31"/>
                  </a:lnTo>
                  <a:lnTo>
                    <a:pt x="5" y="29"/>
                  </a:lnTo>
                  <a:lnTo>
                    <a:pt x="4" y="25"/>
                  </a:lnTo>
                  <a:lnTo>
                    <a:pt x="4" y="20"/>
                  </a:lnTo>
                  <a:lnTo>
                    <a:pt x="4" y="15"/>
                  </a:lnTo>
                  <a:lnTo>
                    <a:pt x="4" y="9"/>
                  </a:lnTo>
                  <a:lnTo>
                    <a:pt x="4" y="4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FFF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97" name="Freeform 117"/>
            <p:cNvSpPr/>
            <p:nvPr/>
          </p:nvSpPr>
          <p:spPr>
            <a:xfrm>
              <a:off x="1274" y="1361"/>
              <a:ext cx="24" cy="90"/>
            </a:xfrm>
            <a:custGeom>
              <a:avLst/>
              <a:gdLst>
                <a:gd name="txL" fmla="*/ 0 w 24"/>
                <a:gd name="txT" fmla="*/ 0 h 90"/>
                <a:gd name="txR" fmla="*/ 24 w 24"/>
                <a:gd name="txB" fmla="*/ 90 h 90"/>
              </a:gdLst>
              <a:ahLst/>
              <a:cxnLst>
                <a:cxn ang="0">
                  <a:pos x="24" y="1"/>
                </a:cxn>
                <a:cxn ang="0">
                  <a:pos x="22" y="1"/>
                </a:cxn>
                <a:cxn ang="0">
                  <a:pos x="21" y="3"/>
                </a:cxn>
                <a:cxn ang="0">
                  <a:pos x="19" y="8"/>
                </a:cxn>
                <a:cxn ang="0">
                  <a:pos x="17" y="16"/>
                </a:cxn>
                <a:cxn ang="0">
                  <a:pos x="15" y="28"/>
                </a:cxn>
                <a:cxn ang="0">
                  <a:pos x="14" y="43"/>
                </a:cxn>
                <a:cxn ang="0">
                  <a:pos x="15" y="64"/>
                </a:cxn>
                <a:cxn ang="0">
                  <a:pos x="18" y="90"/>
                </a:cxn>
                <a:cxn ang="0">
                  <a:pos x="5" y="90"/>
                </a:cxn>
                <a:cxn ang="0">
                  <a:pos x="4" y="88"/>
                </a:cxn>
                <a:cxn ang="0">
                  <a:pos x="3" y="81"/>
                </a:cxn>
                <a:cxn ang="0">
                  <a:pos x="1" y="69"/>
                </a:cxn>
                <a:cxn ang="0">
                  <a:pos x="0" y="56"/>
                </a:cxn>
                <a:cxn ang="0">
                  <a:pos x="0" y="41"/>
                </a:cxn>
                <a:cxn ang="0">
                  <a:pos x="1" y="27"/>
                </a:cxn>
                <a:cxn ang="0">
                  <a:pos x="4" y="13"/>
                </a:cxn>
                <a:cxn ang="0">
                  <a:pos x="7" y="0"/>
                </a:cxn>
                <a:cxn ang="0">
                  <a:pos x="24" y="1"/>
                </a:cxn>
              </a:cxnLst>
              <a:rect l="txL" t="txT" r="txR" b="txB"/>
              <a:pathLst>
                <a:path w="24" h="90">
                  <a:moveTo>
                    <a:pt x="24" y="1"/>
                  </a:moveTo>
                  <a:lnTo>
                    <a:pt x="22" y="1"/>
                  </a:lnTo>
                  <a:lnTo>
                    <a:pt x="21" y="3"/>
                  </a:lnTo>
                  <a:lnTo>
                    <a:pt x="19" y="8"/>
                  </a:lnTo>
                  <a:lnTo>
                    <a:pt x="17" y="16"/>
                  </a:lnTo>
                  <a:lnTo>
                    <a:pt x="15" y="28"/>
                  </a:lnTo>
                  <a:lnTo>
                    <a:pt x="14" y="43"/>
                  </a:lnTo>
                  <a:lnTo>
                    <a:pt x="15" y="64"/>
                  </a:lnTo>
                  <a:lnTo>
                    <a:pt x="18" y="90"/>
                  </a:lnTo>
                  <a:lnTo>
                    <a:pt x="5" y="90"/>
                  </a:lnTo>
                  <a:lnTo>
                    <a:pt x="4" y="88"/>
                  </a:lnTo>
                  <a:lnTo>
                    <a:pt x="3" y="81"/>
                  </a:lnTo>
                  <a:lnTo>
                    <a:pt x="1" y="69"/>
                  </a:lnTo>
                  <a:lnTo>
                    <a:pt x="0" y="56"/>
                  </a:lnTo>
                  <a:lnTo>
                    <a:pt x="0" y="41"/>
                  </a:lnTo>
                  <a:lnTo>
                    <a:pt x="1" y="27"/>
                  </a:lnTo>
                  <a:lnTo>
                    <a:pt x="4" y="13"/>
                  </a:lnTo>
                  <a:lnTo>
                    <a:pt x="7" y="0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59B2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98" name="Freeform 118"/>
            <p:cNvSpPr/>
            <p:nvPr/>
          </p:nvSpPr>
          <p:spPr>
            <a:xfrm>
              <a:off x="1275" y="1368"/>
              <a:ext cx="19" cy="76"/>
            </a:xfrm>
            <a:custGeom>
              <a:avLst/>
              <a:gdLst>
                <a:gd name="txL" fmla="*/ 0 w 19"/>
                <a:gd name="txT" fmla="*/ 0 h 76"/>
                <a:gd name="txR" fmla="*/ 19 w 19"/>
                <a:gd name="txB" fmla="*/ 76 h 76"/>
              </a:gdLst>
              <a:ahLst/>
              <a:cxnLst>
                <a:cxn ang="0">
                  <a:pos x="19" y="0"/>
                </a:cxn>
                <a:cxn ang="0">
                  <a:pos x="19" y="0"/>
                </a:cxn>
                <a:cxn ang="0">
                  <a:pos x="18" y="2"/>
                </a:cxn>
                <a:cxn ang="0">
                  <a:pos x="17" y="7"/>
                </a:cxn>
                <a:cxn ang="0">
                  <a:pos x="14" y="13"/>
                </a:cxn>
                <a:cxn ang="0">
                  <a:pos x="13" y="22"/>
                </a:cxn>
                <a:cxn ang="0">
                  <a:pos x="12" y="36"/>
                </a:cxn>
                <a:cxn ang="0">
                  <a:pos x="13" y="54"/>
                </a:cxn>
                <a:cxn ang="0">
                  <a:pos x="14" y="76"/>
                </a:cxn>
                <a:cxn ang="0">
                  <a:pos x="4" y="76"/>
                </a:cxn>
                <a:cxn ang="0">
                  <a:pos x="4" y="74"/>
                </a:cxn>
                <a:cxn ang="0">
                  <a:pos x="3" y="68"/>
                </a:cxn>
                <a:cxn ang="0">
                  <a:pos x="2" y="58"/>
                </a:cxn>
                <a:cxn ang="0">
                  <a:pos x="0" y="47"/>
                </a:cxn>
                <a:cxn ang="0">
                  <a:pos x="0" y="35"/>
                </a:cxn>
                <a:cxn ang="0">
                  <a:pos x="0" y="22"/>
                </a:cxn>
                <a:cxn ang="0">
                  <a:pos x="3" y="9"/>
                </a:cxn>
                <a:cxn ang="0">
                  <a:pos x="6" y="0"/>
                </a:cxn>
                <a:cxn ang="0">
                  <a:pos x="19" y="0"/>
                </a:cxn>
              </a:cxnLst>
              <a:rect l="txL" t="txT" r="txR" b="txB"/>
              <a:pathLst>
                <a:path w="19" h="76">
                  <a:moveTo>
                    <a:pt x="19" y="0"/>
                  </a:moveTo>
                  <a:lnTo>
                    <a:pt x="19" y="0"/>
                  </a:lnTo>
                  <a:lnTo>
                    <a:pt x="18" y="2"/>
                  </a:lnTo>
                  <a:lnTo>
                    <a:pt x="17" y="7"/>
                  </a:lnTo>
                  <a:lnTo>
                    <a:pt x="14" y="13"/>
                  </a:lnTo>
                  <a:lnTo>
                    <a:pt x="13" y="22"/>
                  </a:lnTo>
                  <a:lnTo>
                    <a:pt x="12" y="36"/>
                  </a:lnTo>
                  <a:lnTo>
                    <a:pt x="13" y="54"/>
                  </a:lnTo>
                  <a:lnTo>
                    <a:pt x="14" y="76"/>
                  </a:lnTo>
                  <a:lnTo>
                    <a:pt x="4" y="76"/>
                  </a:lnTo>
                  <a:lnTo>
                    <a:pt x="4" y="74"/>
                  </a:lnTo>
                  <a:lnTo>
                    <a:pt x="3" y="68"/>
                  </a:lnTo>
                  <a:lnTo>
                    <a:pt x="2" y="58"/>
                  </a:lnTo>
                  <a:lnTo>
                    <a:pt x="0" y="47"/>
                  </a:lnTo>
                  <a:lnTo>
                    <a:pt x="0" y="35"/>
                  </a:lnTo>
                  <a:lnTo>
                    <a:pt x="0" y="22"/>
                  </a:lnTo>
                  <a:lnTo>
                    <a:pt x="3" y="9"/>
                  </a:lnTo>
                  <a:lnTo>
                    <a:pt x="6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72C6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799" name="Freeform 119"/>
            <p:cNvSpPr/>
            <p:nvPr/>
          </p:nvSpPr>
          <p:spPr>
            <a:xfrm>
              <a:off x="1277" y="1374"/>
              <a:ext cx="15" cy="63"/>
            </a:xfrm>
            <a:custGeom>
              <a:avLst/>
              <a:gdLst>
                <a:gd name="txL" fmla="*/ 0 w 15"/>
                <a:gd name="txT" fmla="*/ 0 h 63"/>
                <a:gd name="txR" fmla="*/ 15 w 15"/>
                <a:gd name="txB" fmla="*/ 63 h 63"/>
              </a:gdLst>
              <a:ahLst/>
              <a:cxnLst>
                <a:cxn ang="0">
                  <a:pos x="15" y="0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12" y="6"/>
                </a:cxn>
                <a:cxn ang="0">
                  <a:pos x="11" y="12"/>
                </a:cxn>
                <a:cxn ang="0">
                  <a:pos x="10" y="19"/>
                </a:cxn>
                <a:cxn ang="0">
                  <a:pos x="9" y="30"/>
                </a:cxn>
                <a:cxn ang="0">
                  <a:pos x="10" y="44"/>
                </a:cxn>
                <a:cxn ang="0">
                  <a:pos x="11" y="63"/>
                </a:cxn>
                <a:cxn ang="0">
                  <a:pos x="2" y="63"/>
                </a:cxn>
                <a:cxn ang="0">
                  <a:pos x="2" y="62"/>
                </a:cxn>
                <a:cxn ang="0">
                  <a:pos x="1" y="56"/>
                </a:cxn>
                <a:cxn ang="0">
                  <a:pos x="0" y="49"/>
                </a:cxn>
                <a:cxn ang="0">
                  <a:pos x="0" y="40"/>
                </a:cxn>
                <a:cxn ang="0">
                  <a:pos x="0" y="29"/>
                </a:cxn>
                <a:cxn ang="0">
                  <a:pos x="0" y="19"/>
                </a:cxn>
                <a:cxn ang="0">
                  <a:pos x="1" y="8"/>
                </a:cxn>
                <a:cxn ang="0">
                  <a:pos x="4" y="0"/>
                </a:cxn>
                <a:cxn ang="0">
                  <a:pos x="15" y="0"/>
                </a:cxn>
              </a:cxnLst>
              <a:rect l="txL" t="txT" r="txR" b="txB"/>
              <a:pathLst>
                <a:path w="15" h="63">
                  <a:moveTo>
                    <a:pt x="15" y="0"/>
                  </a:moveTo>
                  <a:lnTo>
                    <a:pt x="15" y="1"/>
                  </a:lnTo>
                  <a:lnTo>
                    <a:pt x="14" y="2"/>
                  </a:lnTo>
                  <a:lnTo>
                    <a:pt x="12" y="6"/>
                  </a:lnTo>
                  <a:lnTo>
                    <a:pt x="11" y="12"/>
                  </a:lnTo>
                  <a:lnTo>
                    <a:pt x="10" y="19"/>
                  </a:lnTo>
                  <a:lnTo>
                    <a:pt x="9" y="30"/>
                  </a:lnTo>
                  <a:lnTo>
                    <a:pt x="10" y="44"/>
                  </a:lnTo>
                  <a:lnTo>
                    <a:pt x="11" y="63"/>
                  </a:lnTo>
                  <a:lnTo>
                    <a:pt x="2" y="63"/>
                  </a:lnTo>
                  <a:lnTo>
                    <a:pt x="2" y="62"/>
                  </a:lnTo>
                  <a:lnTo>
                    <a:pt x="1" y="56"/>
                  </a:lnTo>
                  <a:lnTo>
                    <a:pt x="0" y="49"/>
                  </a:lnTo>
                  <a:lnTo>
                    <a:pt x="0" y="40"/>
                  </a:lnTo>
                  <a:lnTo>
                    <a:pt x="0" y="29"/>
                  </a:lnTo>
                  <a:lnTo>
                    <a:pt x="0" y="19"/>
                  </a:lnTo>
                  <a:lnTo>
                    <a:pt x="1" y="8"/>
                  </a:lnTo>
                  <a:lnTo>
                    <a:pt x="4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8CD8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00" name="Freeform 120"/>
            <p:cNvSpPr/>
            <p:nvPr/>
          </p:nvSpPr>
          <p:spPr>
            <a:xfrm>
              <a:off x="1277" y="1380"/>
              <a:ext cx="12" cy="50"/>
            </a:xfrm>
            <a:custGeom>
              <a:avLst/>
              <a:gdLst>
                <a:gd name="txL" fmla="*/ 0 w 12"/>
                <a:gd name="txT" fmla="*/ 0 h 50"/>
                <a:gd name="txR" fmla="*/ 12 w 12"/>
                <a:gd name="txB" fmla="*/ 50 h 50"/>
              </a:gdLst>
              <a:ahLst/>
              <a:cxnLst>
                <a:cxn ang="0">
                  <a:pos x="12" y="1"/>
                </a:cxn>
                <a:cxn ang="0">
                  <a:pos x="12" y="1"/>
                </a:cxn>
                <a:cxn ang="0">
                  <a:pos x="11" y="2"/>
                </a:cxn>
                <a:cxn ang="0">
                  <a:pos x="10" y="4"/>
                </a:cxn>
                <a:cxn ang="0">
                  <a:pos x="9" y="9"/>
                </a:cxn>
                <a:cxn ang="0">
                  <a:pos x="9" y="15"/>
                </a:cxn>
                <a:cxn ang="0">
                  <a:pos x="8" y="24"/>
                </a:cxn>
                <a:cxn ang="0">
                  <a:pos x="8" y="36"/>
                </a:cxn>
                <a:cxn ang="0">
                  <a:pos x="9" y="50"/>
                </a:cxn>
                <a:cxn ang="0">
                  <a:pos x="2" y="50"/>
                </a:cxn>
                <a:cxn ang="0">
                  <a:pos x="2" y="49"/>
                </a:cxn>
                <a:cxn ang="0">
                  <a:pos x="2" y="45"/>
                </a:cxn>
                <a:cxn ang="0">
                  <a:pos x="1" y="38"/>
                </a:cxn>
                <a:cxn ang="0">
                  <a:pos x="1" y="31"/>
                </a:cxn>
                <a:cxn ang="0">
                  <a:pos x="0" y="23"/>
                </a:cxn>
                <a:cxn ang="0">
                  <a:pos x="1" y="15"/>
                </a:cxn>
                <a:cxn ang="0">
                  <a:pos x="2" y="7"/>
                </a:cxn>
                <a:cxn ang="0">
                  <a:pos x="4" y="0"/>
                </a:cxn>
                <a:cxn ang="0">
                  <a:pos x="12" y="1"/>
                </a:cxn>
              </a:cxnLst>
              <a:rect l="txL" t="txT" r="txR" b="txB"/>
              <a:pathLst>
                <a:path w="12" h="50">
                  <a:moveTo>
                    <a:pt x="12" y="1"/>
                  </a:moveTo>
                  <a:lnTo>
                    <a:pt x="12" y="1"/>
                  </a:lnTo>
                  <a:lnTo>
                    <a:pt x="11" y="2"/>
                  </a:lnTo>
                  <a:lnTo>
                    <a:pt x="10" y="4"/>
                  </a:lnTo>
                  <a:lnTo>
                    <a:pt x="9" y="9"/>
                  </a:lnTo>
                  <a:lnTo>
                    <a:pt x="9" y="15"/>
                  </a:lnTo>
                  <a:lnTo>
                    <a:pt x="8" y="24"/>
                  </a:lnTo>
                  <a:lnTo>
                    <a:pt x="8" y="36"/>
                  </a:lnTo>
                  <a:lnTo>
                    <a:pt x="9" y="50"/>
                  </a:lnTo>
                  <a:lnTo>
                    <a:pt x="2" y="50"/>
                  </a:lnTo>
                  <a:lnTo>
                    <a:pt x="2" y="49"/>
                  </a:lnTo>
                  <a:lnTo>
                    <a:pt x="2" y="45"/>
                  </a:lnTo>
                  <a:lnTo>
                    <a:pt x="1" y="38"/>
                  </a:lnTo>
                  <a:lnTo>
                    <a:pt x="1" y="31"/>
                  </a:lnTo>
                  <a:lnTo>
                    <a:pt x="0" y="23"/>
                  </a:lnTo>
                  <a:lnTo>
                    <a:pt x="1" y="15"/>
                  </a:lnTo>
                  <a:lnTo>
                    <a:pt x="2" y="7"/>
                  </a:lnTo>
                  <a:lnTo>
                    <a:pt x="4" y="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A5ED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01" name="Freeform 121"/>
            <p:cNvSpPr/>
            <p:nvPr/>
          </p:nvSpPr>
          <p:spPr>
            <a:xfrm>
              <a:off x="1278" y="1387"/>
              <a:ext cx="9" cy="36"/>
            </a:xfrm>
            <a:custGeom>
              <a:avLst/>
              <a:gdLst>
                <a:gd name="txL" fmla="*/ 0 w 9"/>
                <a:gd name="txT" fmla="*/ 0 h 36"/>
                <a:gd name="txR" fmla="*/ 9 w 9"/>
                <a:gd name="txB" fmla="*/ 36 h 36"/>
              </a:gdLst>
              <a:ahLst/>
              <a:cxnLst>
                <a:cxn ang="0">
                  <a:pos x="9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8" y="3"/>
                </a:cxn>
                <a:cxn ang="0">
                  <a:pos x="7" y="6"/>
                </a:cxn>
                <a:cxn ang="0">
                  <a:pos x="6" y="10"/>
                </a:cxn>
                <a:cxn ang="0">
                  <a:pos x="6" y="17"/>
                </a:cxn>
                <a:cxn ang="0">
                  <a:pos x="6" y="25"/>
                </a:cxn>
                <a:cxn ang="0">
                  <a:pos x="7" y="36"/>
                </a:cxn>
                <a:cxn ang="0">
                  <a:pos x="2" y="36"/>
                </a:cxn>
                <a:cxn ang="0">
                  <a:pos x="1" y="36"/>
                </a:cxn>
                <a:cxn ang="0">
                  <a:pos x="1" y="32"/>
                </a:cxn>
                <a:cxn ang="0">
                  <a:pos x="1" y="28"/>
                </a:cxn>
                <a:cxn ang="0">
                  <a:pos x="0" y="22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1" y="4"/>
                </a:cxn>
                <a:cxn ang="0">
                  <a:pos x="3" y="0"/>
                </a:cxn>
                <a:cxn ang="0">
                  <a:pos x="9" y="0"/>
                </a:cxn>
              </a:cxnLst>
              <a:rect l="txL" t="txT" r="txR" b="txB"/>
              <a:pathLst>
                <a:path w="9" h="36">
                  <a:moveTo>
                    <a:pt x="9" y="0"/>
                  </a:moveTo>
                  <a:lnTo>
                    <a:pt x="9" y="0"/>
                  </a:lnTo>
                  <a:lnTo>
                    <a:pt x="8" y="1"/>
                  </a:lnTo>
                  <a:lnTo>
                    <a:pt x="8" y="3"/>
                  </a:lnTo>
                  <a:lnTo>
                    <a:pt x="7" y="6"/>
                  </a:lnTo>
                  <a:lnTo>
                    <a:pt x="6" y="10"/>
                  </a:lnTo>
                  <a:lnTo>
                    <a:pt x="6" y="17"/>
                  </a:lnTo>
                  <a:lnTo>
                    <a:pt x="6" y="25"/>
                  </a:lnTo>
                  <a:lnTo>
                    <a:pt x="7" y="36"/>
                  </a:lnTo>
                  <a:lnTo>
                    <a:pt x="2" y="36"/>
                  </a:lnTo>
                  <a:lnTo>
                    <a:pt x="1" y="36"/>
                  </a:lnTo>
                  <a:lnTo>
                    <a:pt x="1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1" y="4"/>
                  </a:lnTo>
                  <a:lnTo>
                    <a:pt x="3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BFFF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02" name="Rectangle 122"/>
            <p:cNvSpPr/>
            <p:nvPr/>
          </p:nvSpPr>
          <p:spPr>
            <a:xfrm>
              <a:off x="1155" y="1377"/>
              <a:ext cx="4" cy="118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03" name="Freeform 123"/>
            <p:cNvSpPr/>
            <p:nvPr/>
          </p:nvSpPr>
          <p:spPr>
            <a:xfrm>
              <a:off x="1197" y="1375"/>
              <a:ext cx="46" cy="55"/>
            </a:xfrm>
            <a:custGeom>
              <a:avLst/>
              <a:gdLst>
                <a:gd name="txL" fmla="*/ 0 w 46"/>
                <a:gd name="txT" fmla="*/ 0 h 55"/>
                <a:gd name="txR" fmla="*/ 46 w 46"/>
                <a:gd name="txB" fmla="*/ 55 h 55"/>
              </a:gdLst>
              <a:ahLst/>
              <a:cxnLst>
                <a:cxn ang="0">
                  <a:pos x="4" y="6"/>
                </a:cxn>
                <a:cxn ang="0">
                  <a:pos x="4" y="7"/>
                </a:cxn>
                <a:cxn ang="0">
                  <a:pos x="3" y="9"/>
                </a:cxn>
                <a:cxn ang="0">
                  <a:pos x="1" y="14"/>
                </a:cxn>
                <a:cxn ang="0">
                  <a:pos x="0" y="20"/>
                </a:cxn>
                <a:cxn ang="0">
                  <a:pos x="0" y="28"/>
                </a:cxn>
                <a:cxn ang="0">
                  <a:pos x="0" y="36"/>
                </a:cxn>
                <a:cxn ang="0">
                  <a:pos x="0" y="46"/>
                </a:cxn>
                <a:cxn ang="0">
                  <a:pos x="3" y="55"/>
                </a:cxn>
                <a:cxn ang="0">
                  <a:pos x="3" y="54"/>
                </a:cxn>
                <a:cxn ang="0">
                  <a:pos x="3" y="53"/>
                </a:cxn>
                <a:cxn ang="0">
                  <a:pos x="3" y="51"/>
                </a:cxn>
                <a:cxn ang="0">
                  <a:pos x="3" y="49"/>
                </a:cxn>
                <a:cxn ang="0">
                  <a:pos x="3" y="46"/>
                </a:cxn>
                <a:cxn ang="0">
                  <a:pos x="4" y="42"/>
                </a:cxn>
                <a:cxn ang="0">
                  <a:pos x="4" y="39"/>
                </a:cxn>
                <a:cxn ang="0">
                  <a:pos x="5" y="35"/>
                </a:cxn>
                <a:cxn ang="0">
                  <a:pos x="6" y="32"/>
                </a:cxn>
                <a:cxn ang="0">
                  <a:pos x="7" y="28"/>
                </a:cxn>
                <a:cxn ang="0">
                  <a:pos x="8" y="25"/>
                </a:cxn>
                <a:cxn ang="0">
                  <a:pos x="11" y="21"/>
                </a:cxn>
                <a:cxn ang="0">
                  <a:pos x="14" y="19"/>
                </a:cxn>
                <a:cxn ang="0">
                  <a:pos x="17" y="16"/>
                </a:cxn>
                <a:cxn ang="0">
                  <a:pos x="21" y="14"/>
                </a:cxn>
                <a:cxn ang="0">
                  <a:pos x="26" y="14"/>
                </a:cxn>
                <a:cxn ang="0">
                  <a:pos x="26" y="13"/>
                </a:cxn>
                <a:cxn ang="0">
                  <a:pos x="26" y="13"/>
                </a:cxn>
                <a:cxn ang="0">
                  <a:pos x="28" y="12"/>
                </a:cxn>
                <a:cxn ang="0">
                  <a:pos x="29" y="11"/>
                </a:cxn>
                <a:cxn ang="0">
                  <a:pos x="33" y="9"/>
                </a:cxn>
                <a:cxn ang="0">
                  <a:pos x="36" y="7"/>
                </a:cxn>
                <a:cxn ang="0">
                  <a:pos x="41" y="5"/>
                </a:cxn>
                <a:cxn ang="0">
                  <a:pos x="46" y="2"/>
                </a:cxn>
                <a:cxn ang="0">
                  <a:pos x="46" y="2"/>
                </a:cxn>
                <a:cxn ang="0">
                  <a:pos x="45" y="2"/>
                </a:cxn>
                <a:cxn ang="0">
                  <a:pos x="43" y="2"/>
                </a:cxn>
                <a:cxn ang="0">
                  <a:pos x="42" y="1"/>
                </a:cxn>
                <a:cxn ang="0">
                  <a:pos x="40" y="1"/>
                </a:cxn>
                <a:cxn ang="0">
                  <a:pos x="38" y="1"/>
                </a:cxn>
                <a:cxn ang="0">
                  <a:pos x="35" y="1"/>
                </a:cxn>
                <a:cxn ang="0">
                  <a:pos x="32" y="0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2" y="1"/>
                </a:cxn>
                <a:cxn ang="0">
                  <a:pos x="19" y="1"/>
                </a:cxn>
                <a:cxn ang="0">
                  <a:pos x="14" y="1"/>
                </a:cxn>
                <a:cxn ang="0">
                  <a:pos x="11" y="2"/>
                </a:cxn>
                <a:cxn ang="0">
                  <a:pos x="7" y="4"/>
                </a:cxn>
                <a:cxn ang="0">
                  <a:pos x="4" y="6"/>
                </a:cxn>
              </a:cxnLst>
              <a:rect l="txL" t="txT" r="txR" b="txB"/>
              <a:pathLst>
                <a:path w="46" h="55">
                  <a:moveTo>
                    <a:pt x="4" y="6"/>
                  </a:moveTo>
                  <a:lnTo>
                    <a:pt x="4" y="7"/>
                  </a:lnTo>
                  <a:lnTo>
                    <a:pt x="3" y="9"/>
                  </a:lnTo>
                  <a:lnTo>
                    <a:pt x="1" y="14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0" y="36"/>
                  </a:lnTo>
                  <a:lnTo>
                    <a:pt x="0" y="46"/>
                  </a:lnTo>
                  <a:lnTo>
                    <a:pt x="3" y="55"/>
                  </a:lnTo>
                  <a:lnTo>
                    <a:pt x="3" y="54"/>
                  </a:lnTo>
                  <a:lnTo>
                    <a:pt x="3" y="53"/>
                  </a:lnTo>
                  <a:lnTo>
                    <a:pt x="3" y="51"/>
                  </a:lnTo>
                  <a:lnTo>
                    <a:pt x="3" y="49"/>
                  </a:lnTo>
                  <a:lnTo>
                    <a:pt x="3" y="46"/>
                  </a:lnTo>
                  <a:lnTo>
                    <a:pt x="4" y="42"/>
                  </a:lnTo>
                  <a:lnTo>
                    <a:pt x="4" y="39"/>
                  </a:lnTo>
                  <a:lnTo>
                    <a:pt x="5" y="35"/>
                  </a:lnTo>
                  <a:lnTo>
                    <a:pt x="6" y="32"/>
                  </a:lnTo>
                  <a:lnTo>
                    <a:pt x="7" y="28"/>
                  </a:lnTo>
                  <a:lnTo>
                    <a:pt x="8" y="25"/>
                  </a:lnTo>
                  <a:lnTo>
                    <a:pt x="11" y="21"/>
                  </a:lnTo>
                  <a:lnTo>
                    <a:pt x="14" y="19"/>
                  </a:lnTo>
                  <a:lnTo>
                    <a:pt x="17" y="16"/>
                  </a:lnTo>
                  <a:lnTo>
                    <a:pt x="21" y="14"/>
                  </a:lnTo>
                  <a:lnTo>
                    <a:pt x="26" y="14"/>
                  </a:lnTo>
                  <a:lnTo>
                    <a:pt x="26" y="13"/>
                  </a:lnTo>
                  <a:lnTo>
                    <a:pt x="28" y="12"/>
                  </a:lnTo>
                  <a:lnTo>
                    <a:pt x="29" y="11"/>
                  </a:lnTo>
                  <a:lnTo>
                    <a:pt x="33" y="9"/>
                  </a:lnTo>
                  <a:lnTo>
                    <a:pt x="36" y="7"/>
                  </a:lnTo>
                  <a:lnTo>
                    <a:pt x="41" y="5"/>
                  </a:lnTo>
                  <a:lnTo>
                    <a:pt x="46" y="2"/>
                  </a:lnTo>
                  <a:lnTo>
                    <a:pt x="45" y="2"/>
                  </a:lnTo>
                  <a:lnTo>
                    <a:pt x="43" y="2"/>
                  </a:lnTo>
                  <a:lnTo>
                    <a:pt x="42" y="1"/>
                  </a:lnTo>
                  <a:lnTo>
                    <a:pt x="40" y="1"/>
                  </a:lnTo>
                  <a:lnTo>
                    <a:pt x="38" y="1"/>
                  </a:lnTo>
                  <a:lnTo>
                    <a:pt x="35" y="1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2" y="1"/>
                  </a:lnTo>
                  <a:lnTo>
                    <a:pt x="19" y="1"/>
                  </a:lnTo>
                  <a:lnTo>
                    <a:pt x="14" y="1"/>
                  </a:lnTo>
                  <a:lnTo>
                    <a:pt x="11" y="2"/>
                  </a:lnTo>
                  <a:lnTo>
                    <a:pt x="7" y="4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999999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04" name="Freeform 124"/>
            <p:cNvSpPr/>
            <p:nvPr/>
          </p:nvSpPr>
          <p:spPr>
            <a:xfrm>
              <a:off x="1133" y="1416"/>
              <a:ext cx="37" cy="9"/>
            </a:xfrm>
            <a:custGeom>
              <a:avLst/>
              <a:gdLst>
                <a:gd name="txL" fmla="*/ 0 w 37"/>
                <a:gd name="txT" fmla="*/ 0 h 9"/>
                <a:gd name="txR" fmla="*/ 37 w 37"/>
                <a:gd name="txB" fmla="*/ 9 h 9"/>
              </a:gdLst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2" y="3"/>
                </a:cxn>
                <a:cxn ang="0">
                  <a:pos x="4" y="2"/>
                </a:cxn>
                <a:cxn ang="0">
                  <a:pos x="5" y="2"/>
                </a:cxn>
                <a:cxn ang="0">
                  <a:pos x="7" y="1"/>
                </a:cxn>
                <a:cxn ang="0">
                  <a:pos x="9" y="0"/>
                </a:cxn>
                <a:cxn ang="0">
                  <a:pos x="12" y="0"/>
                </a:cxn>
                <a:cxn ang="0">
                  <a:pos x="15" y="0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7" y="1"/>
                </a:cxn>
                <a:cxn ang="0">
                  <a:pos x="32" y="1"/>
                </a:cxn>
                <a:cxn ang="0">
                  <a:pos x="37" y="3"/>
                </a:cxn>
                <a:cxn ang="0">
                  <a:pos x="37" y="6"/>
                </a:cxn>
                <a:cxn ang="0">
                  <a:pos x="36" y="6"/>
                </a:cxn>
                <a:cxn ang="0">
                  <a:pos x="36" y="5"/>
                </a:cxn>
                <a:cxn ang="0">
                  <a:pos x="34" y="5"/>
                </a:cxn>
                <a:cxn ang="0">
                  <a:pos x="33" y="5"/>
                </a:cxn>
                <a:cxn ang="0">
                  <a:pos x="30" y="3"/>
                </a:cxn>
                <a:cxn ang="0">
                  <a:pos x="28" y="3"/>
                </a:cxn>
                <a:cxn ang="0">
                  <a:pos x="25" y="2"/>
                </a:cxn>
                <a:cxn ang="0">
                  <a:pos x="22" y="2"/>
                </a:cxn>
                <a:cxn ang="0">
                  <a:pos x="19" y="2"/>
                </a:cxn>
                <a:cxn ang="0">
                  <a:pos x="15" y="2"/>
                </a:cxn>
                <a:cxn ang="0">
                  <a:pos x="13" y="2"/>
                </a:cxn>
                <a:cxn ang="0">
                  <a:pos x="9" y="3"/>
                </a:cxn>
                <a:cxn ang="0">
                  <a:pos x="7" y="5"/>
                </a:cxn>
                <a:cxn ang="0">
                  <a:pos x="5" y="6"/>
                </a:cxn>
                <a:cxn ang="0">
                  <a:pos x="2" y="7"/>
                </a:cxn>
                <a:cxn ang="0">
                  <a:pos x="0" y="9"/>
                </a:cxn>
                <a:cxn ang="0">
                  <a:pos x="0" y="6"/>
                </a:cxn>
              </a:cxnLst>
              <a:rect l="txL" t="txT" r="txR" b="txB"/>
              <a:pathLst>
                <a:path w="37" h="9">
                  <a:moveTo>
                    <a:pt x="0" y="6"/>
                  </a:moveTo>
                  <a:lnTo>
                    <a:pt x="0" y="6"/>
                  </a:lnTo>
                  <a:lnTo>
                    <a:pt x="1" y="5"/>
                  </a:lnTo>
                  <a:lnTo>
                    <a:pt x="2" y="3"/>
                  </a:lnTo>
                  <a:lnTo>
                    <a:pt x="4" y="2"/>
                  </a:lnTo>
                  <a:lnTo>
                    <a:pt x="5" y="2"/>
                  </a:lnTo>
                  <a:lnTo>
                    <a:pt x="7" y="1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7" y="1"/>
                  </a:lnTo>
                  <a:lnTo>
                    <a:pt x="32" y="1"/>
                  </a:lnTo>
                  <a:lnTo>
                    <a:pt x="37" y="3"/>
                  </a:lnTo>
                  <a:lnTo>
                    <a:pt x="37" y="6"/>
                  </a:lnTo>
                  <a:lnTo>
                    <a:pt x="36" y="6"/>
                  </a:lnTo>
                  <a:lnTo>
                    <a:pt x="36" y="5"/>
                  </a:lnTo>
                  <a:lnTo>
                    <a:pt x="34" y="5"/>
                  </a:lnTo>
                  <a:lnTo>
                    <a:pt x="33" y="5"/>
                  </a:lnTo>
                  <a:lnTo>
                    <a:pt x="30" y="3"/>
                  </a:lnTo>
                  <a:lnTo>
                    <a:pt x="28" y="3"/>
                  </a:lnTo>
                  <a:lnTo>
                    <a:pt x="25" y="2"/>
                  </a:lnTo>
                  <a:lnTo>
                    <a:pt x="22" y="2"/>
                  </a:lnTo>
                  <a:lnTo>
                    <a:pt x="19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9" y="3"/>
                  </a:lnTo>
                  <a:lnTo>
                    <a:pt x="7" y="5"/>
                  </a:lnTo>
                  <a:lnTo>
                    <a:pt x="5" y="6"/>
                  </a:lnTo>
                  <a:lnTo>
                    <a:pt x="2" y="7"/>
                  </a:lnTo>
                  <a:lnTo>
                    <a:pt x="0" y="9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05" name="Freeform 125"/>
            <p:cNvSpPr/>
            <p:nvPr/>
          </p:nvSpPr>
          <p:spPr>
            <a:xfrm>
              <a:off x="1133" y="1391"/>
              <a:ext cx="37" cy="11"/>
            </a:xfrm>
            <a:custGeom>
              <a:avLst/>
              <a:gdLst>
                <a:gd name="txL" fmla="*/ 0 w 37"/>
                <a:gd name="txT" fmla="*/ 0 h 11"/>
                <a:gd name="txR" fmla="*/ 37 w 37"/>
                <a:gd name="txB" fmla="*/ 11 h 11"/>
              </a:gdLst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6"/>
                </a:cxn>
                <a:cxn ang="0">
                  <a:pos x="1" y="5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5" y="3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5" y="0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7" y="2"/>
                </a:cxn>
                <a:cxn ang="0">
                  <a:pos x="32" y="3"/>
                </a:cxn>
                <a:cxn ang="0">
                  <a:pos x="37" y="4"/>
                </a:cxn>
                <a:cxn ang="0">
                  <a:pos x="37" y="6"/>
                </a:cxn>
                <a:cxn ang="0">
                  <a:pos x="36" y="6"/>
                </a:cxn>
                <a:cxn ang="0">
                  <a:pos x="36" y="5"/>
                </a:cxn>
                <a:cxn ang="0">
                  <a:pos x="34" y="5"/>
                </a:cxn>
                <a:cxn ang="0">
                  <a:pos x="33" y="5"/>
                </a:cxn>
                <a:cxn ang="0">
                  <a:pos x="30" y="4"/>
                </a:cxn>
                <a:cxn ang="0">
                  <a:pos x="28" y="4"/>
                </a:cxn>
                <a:cxn ang="0">
                  <a:pos x="25" y="4"/>
                </a:cxn>
                <a:cxn ang="0">
                  <a:pos x="22" y="3"/>
                </a:cxn>
                <a:cxn ang="0">
                  <a:pos x="19" y="3"/>
                </a:cxn>
                <a:cxn ang="0">
                  <a:pos x="15" y="3"/>
                </a:cxn>
                <a:cxn ang="0">
                  <a:pos x="13" y="3"/>
                </a:cxn>
                <a:cxn ang="0">
                  <a:pos x="9" y="4"/>
                </a:cxn>
                <a:cxn ang="0">
                  <a:pos x="7" y="5"/>
                </a:cxn>
                <a:cxn ang="0">
                  <a:pos x="5" y="6"/>
                </a:cxn>
                <a:cxn ang="0">
                  <a:pos x="2" y="9"/>
                </a:cxn>
                <a:cxn ang="0">
                  <a:pos x="0" y="11"/>
                </a:cxn>
                <a:cxn ang="0">
                  <a:pos x="0" y="6"/>
                </a:cxn>
              </a:cxnLst>
              <a:rect l="txL" t="txT" r="txR" b="txB"/>
              <a:pathLst>
                <a:path w="37" h="11">
                  <a:moveTo>
                    <a:pt x="0" y="6"/>
                  </a:moveTo>
                  <a:lnTo>
                    <a:pt x="0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2" y="4"/>
                  </a:lnTo>
                  <a:lnTo>
                    <a:pt x="4" y="4"/>
                  </a:lnTo>
                  <a:lnTo>
                    <a:pt x="5" y="3"/>
                  </a:lnTo>
                  <a:lnTo>
                    <a:pt x="7" y="2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7" y="2"/>
                  </a:lnTo>
                  <a:lnTo>
                    <a:pt x="32" y="3"/>
                  </a:lnTo>
                  <a:lnTo>
                    <a:pt x="37" y="4"/>
                  </a:lnTo>
                  <a:lnTo>
                    <a:pt x="37" y="6"/>
                  </a:lnTo>
                  <a:lnTo>
                    <a:pt x="36" y="6"/>
                  </a:lnTo>
                  <a:lnTo>
                    <a:pt x="36" y="5"/>
                  </a:lnTo>
                  <a:lnTo>
                    <a:pt x="34" y="5"/>
                  </a:lnTo>
                  <a:lnTo>
                    <a:pt x="33" y="5"/>
                  </a:lnTo>
                  <a:lnTo>
                    <a:pt x="30" y="4"/>
                  </a:lnTo>
                  <a:lnTo>
                    <a:pt x="28" y="4"/>
                  </a:lnTo>
                  <a:lnTo>
                    <a:pt x="25" y="4"/>
                  </a:lnTo>
                  <a:lnTo>
                    <a:pt x="22" y="3"/>
                  </a:lnTo>
                  <a:lnTo>
                    <a:pt x="19" y="3"/>
                  </a:lnTo>
                  <a:lnTo>
                    <a:pt x="15" y="3"/>
                  </a:lnTo>
                  <a:lnTo>
                    <a:pt x="13" y="3"/>
                  </a:lnTo>
                  <a:lnTo>
                    <a:pt x="9" y="4"/>
                  </a:lnTo>
                  <a:lnTo>
                    <a:pt x="7" y="5"/>
                  </a:lnTo>
                  <a:lnTo>
                    <a:pt x="5" y="6"/>
                  </a:lnTo>
                  <a:lnTo>
                    <a:pt x="2" y="9"/>
                  </a:lnTo>
                  <a:lnTo>
                    <a:pt x="0" y="11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06" name="Freeform 126"/>
            <p:cNvSpPr/>
            <p:nvPr/>
          </p:nvSpPr>
          <p:spPr>
            <a:xfrm>
              <a:off x="1168" y="1380"/>
              <a:ext cx="61" cy="112"/>
            </a:xfrm>
            <a:custGeom>
              <a:avLst/>
              <a:gdLst>
                <a:gd name="txL" fmla="*/ 0 w 61"/>
                <a:gd name="txT" fmla="*/ 0 h 112"/>
                <a:gd name="txR" fmla="*/ 61 w 61"/>
                <a:gd name="txB" fmla="*/ 112 h 112"/>
              </a:gdLst>
              <a:ahLst/>
              <a:cxnLst>
                <a:cxn ang="0">
                  <a:pos x="0" y="0"/>
                </a:cxn>
                <a:cxn ang="0">
                  <a:pos x="0" y="108"/>
                </a:cxn>
                <a:cxn ang="0">
                  <a:pos x="19" y="112"/>
                </a:cxn>
                <a:cxn ang="0">
                  <a:pos x="18" y="98"/>
                </a:cxn>
                <a:cxn ang="0">
                  <a:pos x="61" y="104"/>
                </a:cxn>
                <a:cxn ang="0">
                  <a:pos x="61" y="98"/>
                </a:cxn>
                <a:cxn ang="0">
                  <a:pos x="30" y="94"/>
                </a:cxn>
                <a:cxn ang="0">
                  <a:pos x="29" y="81"/>
                </a:cxn>
                <a:cxn ang="0">
                  <a:pos x="9" y="81"/>
                </a:cxn>
                <a:cxn ang="0">
                  <a:pos x="8" y="80"/>
                </a:cxn>
                <a:cxn ang="0">
                  <a:pos x="7" y="76"/>
                </a:cxn>
                <a:cxn ang="0">
                  <a:pos x="6" y="69"/>
                </a:cxn>
                <a:cxn ang="0">
                  <a:pos x="4" y="58"/>
                </a:cxn>
                <a:cxn ang="0">
                  <a:pos x="2" y="46"/>
                </a:cxn>
                <a:cxn ang="0">
                  <a:pos x="1" y="34"/>
                </a:cxn>
                <a:cxn ang="0">
                  <a:pos x="2" y="18"/>
                </a:cxn>
                <a:cxn ang="0">
                  <a:pos x="6" y="3"/>
                </a:cxn>
                <a:cxn ang="0">
                  <a:pos x="0" y="0"/>
                </a:cxn>
              </a:cxnLst>
              <a:rect l="txL" t="txT" r="txR" b="txB"/>
              <a:pathLst>
                <a:path w="61" h="112">
                  <a:moveTo>
                    <a:pt x="0" y="0"/>
                  </a:moveTo>
                  <a:lnTo>
                    <a:pt x="0" y="108"/>
                  </a:lnTo>
                  <a:lnTo>
                    <a:pt x="19" y="112"/>
                  </a:lnTo>
                  <a:lnTo>
                    <a:pt x="18" y="98"/>
                  </a:lnTo>
                  <a:lnTo>
                    <a:pt x="61" y="104"/>
                  </a:lnTo>
                  <a:lnTo>
                    <a:pt x="61" y="98"/>
                  </a:lnTo>
                  <a:lnTo>
                    <a:pt x="30" y="94"/>
                  </a:lnTo>
                  <a:lnTo>
                    <a:pt x="29" y="81"/>
                  </a:lnTo>
                  <a:lnTo>
                    <a:pt x="9" y="81"/>
                  </a:lnTo>
                  <a:lnTo>
                    <a:pt x="8" y="80"/>
                  </a:lnTo>
                  <a:lnTo>
                    <a:pt x="7" y="76"/>
                  </a:lnTo>
                  <a:lnTo>
                    <a:pt x="6" y="69"/>
                  </a:lnTo>
                  <a:lnTo>
                    <a:pt x="4" y="58"/>
                  </a:lnTo>
                  <a:lnTo>
                    <a:pt x="2" y="46"/>
                  </a:lnTo>
                  <a:lnTo>
                    <a:pt x="1" y="34"/>
                  </a:lnTo>
                  <a:lnTo>
                    <a:pt x="2" y="18"/>
                  </a:lnTo>
                  <a:lnTo>
                    <a:pt x="6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999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07" name="Freeform 127"/>
            <p:cNvSpPr/>
            <p:nvPr/>
          </p:nvSpPr>
          <p:spPr>
            <a:xfrm>
              <a:off x="1198" y="1354"/>
              <a:ext cx="79" cy="15"/>
            </a:xfrm>
            <a:custGeom>
              <a:avLst/>
              <a:gdLst>
                <a:gd name="txL" fmla="*/ 0 w 79"/>
                <a:gd name="txT" fmla="*/ 0 h 15"/>
                <a:gd name="txR" fmla="*/ 79 w 79"/>
                <a:gd name="txB" fmla="*/ 15 h 15"/>
              </a:gdLst>
              <a:ahLst/>
              <a:cxnLst>
                <a:cxn ang="0">
                  <a:pos x="0" y="15"/>
                </a:cxn>
                <a:cxn ang="0">
                  <a:pos x="0" y="15"/>
                </a:cxn>
                <a:cxn ang="0">
                  <a:pos x="3" y="14"/>
                </a:cxn>
                <a:cxn ang="0">
                  <a:pos x="4" y="14"/>
                </a:cxn>
                <a:cxn ang="0">
                  <a:pos x="7" y="13"/>
                </a:cxn>
                <a:cxn ang="0">
                  <a:pos x="11" y="12"/>
                </a:cxn>
                <a:cxn ang="0">
                  <a:pos x="14" y="10"/>
                </a:cxn>
                <a:cxn ang="0">
                  <a:pos x="19" y="9"/>
                </a:cxn>
                <a:cxn ang="0">
                  <a:pos x="24" y="8"/>
                </a:cxn>
                <a:cxn ang="0">
                  <a:pos x="30" y="8"/>
                </a:cxn>
                <a:cxn ang="0">
                  <a:pos x="35" y="7"/>
                </a:cxn>
                <a:cxn ang="0">
                  <a:pos x="42" y="7"/>
                </a:cxn>
                <a:cxn ang="0">
                  <a:pos x="48" y="6"/>
                </a:cxn>
                <a:cxn ang="0">
                  <a:pos x="55" y="7"/>
                </a:cxn>
                <a:cxn ang="0">
                  <a:pos x="62" y="7"/>
                </a:cxn>
                <a:cxn ang="0">
                  <a:pos x="69" y="8"/>
                </a:cxn>
                <a:cxn ang="0">
                  <a:pos x="76" y="9"/>
                </a:cxn>
                <a:cxn ang="0">
                  <a:pos x="79" y="0"/>
                </a:cxn>
                <a:cxn ang="0">
                  <a:pos x="79" y="0"/>
                </a:cxn>
                <a:cxn ang="0">
                  <a:pos x="76" y="0"/>
                </a:cxn>
                <a:cxn ang="0">
                  <a:pos x="74" y="0"/>
                </a:cxn>
                <a:cxn ang="0">
                  <a:pos x="70" y="0"/>
                </a:cxn>
                <a:cxn ang="0">
                  <a:pos x="66" y="0"/>
                </a:cxn>
                <a:cxn ang="0">
                  <a:pos x="61" y="0"/>
                </a:cxn>
                <a:cxn ang="0">
                  <a:pos x="56" y="0"/>
                </a:cxn>
                <a:cxn ang="0">
                  <a:pos x="51" y="1"/>
                </a:cxn>
                <a:cxn ang="0">
                  <a:pos x="44" y="1"/>
                </a:cxn>
                <a:cxn ang="0">
                  <a:pos x="38" y="1"/>
                </a:cxn>
                <a:cxn ang="0">
                  <a:pos x="31" y="2"/>
                </a:cxn>
                <a:cxn ang="0">
                  <a:pos x="25" y="3"/>
                </a:cxn>
                <a:cxn ang="0">
                  <a:pos x="18" y="5"/>
                </a:cxn>
                <a:cxn ang="0">
                  <a:pos x="12" y="6"/>
                </a:cxn>
                <a:cxn ang="0">
                  <a:pos x="6" y="7"/>
                </a:cxn>
                <a:cxn ang="0">
                  <a:pos x="0" y="8"/>
                </a:cxn>
                <a:cxn ang="0">
                  <a:pos x="0" y="15"/>
                </a:cxn>
              </a:cxnLst>
              <a:rect l="txL" t="txT" r="txR" b="txB"/>
              <a:pathLst>
                <a:path w="79" h="15">
                  <a:moveTo>
                    <a:pt x="0" y="15"/>
                  </a:moveTo>
                  <a:lnTo>
                    <a:pt x="0" y="15"/>
                  </a:lnTo>
                  <a:lnTo>
                    <a:pt x="3" y="14"/>
                  </a:lnTo>
                  <a:lnTo>
                    <a:pt x="4" y="14"/>
                  </a:lnTo>
                  <a:lnTo>
                    <a:pt x="7" y="13"/>
                  </a:lnTo>
                  <a:lnTo>
                    <a:pt x="11" y="12"/>
                  </a:lnTo>
                  <a:lnTo>
                    <a:pt x="14" y="10"/>
                  </a:lnTo>
                  <a:lnTo>
                    <a:pt x="19" y="9"/>
                  </a:lnTo>
                  <a:lnTo>
                    <a:pt x="24" y="8"/>
                  </a:lnTo>
                  <a:lnTo>
                    <a:pt x="30" y="8"/>
                  </a:lnTo>
                  <a:lnTo>
                    <a:pt x="35" y="7"/>
                  </a:lnTo>
                  <a:lnTo>
                    <a:pt x="42" y="7"/>
                  </a:lnTo>
                  <a:lnTo>
                    <a:pt x="48" y="6"/>
                  </a:lnTo>
                  <a:lnTo>
                    <a:pt x="55" y="7"/>
                  </a:lnTo>
                  <a:lnTo>
                    <a:pt x="62" y="7"/>
                  </a:lnTo>
                  <a:lnTo>
                    <a:pt x="69" y="8"/>
                  </a:lnTo>
                  <a:lnTo>
                    <a:pt x="76" y="9"/>
                  </a:lnTo>
                  <a:lnTo>
                    <a:pt x="79" y="0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1" y="0"/>
                  </a:lnTo>
                  <a:lnTo>
                    <a:pt x="56" y="0"/>
                  </a:lnTo>
                  <a:lnTo>
                    <a:pt x="51" y="1"/>
                  </a:lnTo>
                  <a:lnTo>
                    <a:pt x="44" y="1"/>
                  </a:lnTo>
                  <a:lnTo>
                    <a:pt x="38" y="1"/>
                  </a:lnTo>
                  <a:lnTo>
                    <a:pt x="31" y="2"/>
                  </a:lnTo>
                  <a:lnTo>
                    <a:pt x="25" y="3"/>
                  </a:lnTo>
                  <a:lnTo>
                    <a:pt x="18" y="5"/>
                  </a:lnTo>
                  <a:lnTo>
                    <a:pt x="12" y="6"/>
                  </a:lnTo>
                  <a:lnTo>
                    <a:pt x="6" y="7"/>
                  </a:lnTo>
                  <a:lnTo>
                    <a:pt x="0" y="8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08" name="Freeform 128"/>
            <p:cNvSpPr/>
            <p:nvPr/>
          </p:nvSpPr>
          <p:spPr>
            <a:xfrm>
              <a:off x="1153" y="1494"/>
              <a:ext cx="132" cy="45"/>
            </a:xfrm>
            <a:custGeom>
              <a:avLst/>
              <a:gdLst>
                <a:gd name="txL" fmla="*/ 0 w 132"/>
                <a:gd name="txT" fmla="*/ 0 h 45"/>
                <a:gd name="txR" fmla="*/ 132 w 132"/>
                <a:gd name="txB" fmla="*/ 45 h 45"/>
              </a:gdLst>
              <a:ahLst/>
              <a:cxnLst>
                <a:cxn ang="0">
                  <a:pos x="55" y="43"/>
                </a:cxn>
                <a:cxn ang="0">
                  <a:pos x="56" y="43"/>
                </a:cxn>
                <a:cxn ang="0">
                  <a:pos x="56" y="42"/>
                </a:cxn>
                <a:cxn ang="0">
                  <a:pos x="57" y="42"/>
                </a:cxn>
                <a:cxn ang="0">
                  <a:pos x="59" y="41"/>
                </a:cxn>
                <a:cxn ang="0">
                  <a:pos x="61" y="41"/>
                </a:cxn>
                <a:cxn ang="0">
                  <a:pos x="63" y="40"/>
                </a:cxn>
                <a:cxn ang="0">
                  <a:pos x="65" y="39"/>
                </a:cxn>
                <a:cxn ang="0">
                  <a:pos x="68" y="38"/>
                </a:cxn>
                <a:cxn ang="0">
                  <a:pos x="71" y="36"/>
                </a:cxn>
                <a:cxn ang="0">
                  <a:pos x="73" y="34"/>
                </a:cxn>
                <a:cxn ang="0">
                  <a:pos x="76" y="33"/>
                </a:cxn>
                <a:cxn ang="0">
                  <a:pos x="78" y="32"/>
                </a:cxn>
                <a:cxn ang="0">
                  <a:pos x="80" y="29"/>
                </a:cxn>
                <a:cxn ang="0">
                  <a:pos x="82" y="28"/>
                </a:cxn>
                <a:cxn ang="0">
                  <a:pos x="84" y="26"/>
                </a:cxn>
                <a:cxn ang="0">
                  <a:pos x="85" y="24"/>
                </a:cxn>
                <a:cxn ang="0">
                  <a:pos x="0" y="3"/>
                </a:cxn>
                <a:cxn ang="0">
                  <a:pos x="6" y="0"/>
                </a:cxn>
                <a:cxn ang="0">
                  <a:pos x="132" y="32"/>
                </a:cxn>
                <a:cxn ang="0">
                  <a:pos x="126" y="34"/>
                </a:cxn>
                <a:cxn ang="0">
                  <a:pos x="90" y="25"/>
                </a:cxn>
                <a:cxn ang="0">
                  <a:pos x="90" y="25"/>
                </a:cxn>
                <a:cxn ang="0">
                  <a:pos x="90" y="26"/>
                </a:cxn>
                <a:cxn ang="0">
                  <a:pos x="89" y="26"/>
                </a:cxn>
                <a:cxn ang="0">
                  <a:pos x="89" y="27"/>
                </a:cxn>
                <a:cxn ang="0">
                  <a:pos x="87" y="28"/>
                </a:cxn>
                <a:cxn ang="0">
                  <a:pos x="86" y="29"/>
                </a:cxn>
                <a:cxn ang="0">
                  <a:pos x="85" y="31"/>
                </a:cxn>
                <a:cxn ang="0">
                  <a:pos x="83" y="32"/>
                </a:cxn>
                <a:cxn ang="0">
                  <a:pos x="80" y="33"/>
                </a:cxn>
                <a:cxn ang="0">
                  <a:pos x="78" y="35"/>
                </a:cxn>
                <a:cxn ang="0">
                  <a:pos x="76" y="36"/>
                </a:cxn>
                <a:cxn ang="0">
                  <a:pos x="72" y="38"/>
                </a:cxn>
                <a:cxn ang="0">
                  <a:pos x="70" y="40"/>
                </a:cxn>
                <a:cxn ang="0">
                  <a:pos x="65" y="41"/>
                </a:cxn>
                <a:cxn ang="0">
                  <a:pos x="62" y="43"/>
                </a:cxn>
                <a:cxn ang="0">
                  <a:pos x="57" y="45"/>
                </a:cxn>
                <a:cxn ang="0">
                  <a:pos x="55" y="43"/>
                </a:cxn>
              </a:cxnLst>
              <a:rect l="txL" t="txT" r="txR" b="txB"/>
              <a:pathLst>
                <a:path w="132" h="45">
                  <a:moveTo>
                    <a:pt x="55" y="43"/>
                  </a:moveTo>
                  <a:lnTo>
                    <a:pt x="56" y="43"/>
                  </a:lnTo>
                  <a:lnTo>
                    <a:pt x="56" y="42"/>
                  </a:lnTo>
                  <a:lnTo>
                    <a:pt x="57" y="42"/>
                  </a:lnTo>
                  <a:lnTo>
                    <a:pt x="59" y="41"/>
                  </a:lnTo>
                  <a:lnTo>
                    <a:pt x="61" y="41"/>
                  </a:lnTo>
                  <a:lnTo>
                    <a:pt x="63" y="40"/>
                  </a:lnTo>
                  <a:lnTo>
                    <a:pt x="65" y="39"/>
                  </a:lnTo>
                  <a:lnTo>
                    <a:pt x="68" y="38"/>
                  </a:lnTo>
                  <a:lnTo>
                    <a:pt x="71" y="36"/>
                  </a:lnTo>
                  <a:lnTo>
                    <a:pt x="73" y="34"/>
                  </a:lnTo>
                  <a:lnTo>
                    <a:pt x="76" y="33"/>
                  </a:lnTo>
                  <a:lnTo>
                    <a:pt x="78" y="32"/>
                  </a:lnTo>
                  <a:lnTo>
                    <a:pt x="80" y="29"/>
                  </a:lnTo>
                  <a:lnTo>
                    <a:pt x="82" y="28"/>
                  </a:lnTo>
                  <a:lnTo>
                    <a:pt x="84" y="26"/>
                  </a:lnTo>
                  <a:lnTo>
                    <a:pt x="85" y="24"/>
                  </a:lnTo>
                  <a:lnTo>
                    <a:pt x="0" y="3"/>
                  </a:lnTo>
                  <a:lnTo>
                    <a:pt x="6" y="0"/>
                  </a:lnTo>
                  <a:lnTo>
                    <a:pt x="132" y="32"/>
                  </a:lnTo>
                  <a:lnTo>
                    <a:pt x="126" y="34"/>
                  </a:lnTo>
                  <a:lnTo>
                    <a:pt x="90" y="25"/>
                  </a:lnTo>
                  <a:lnTo>
                    <a:pt x="90" y="26"/>
                  </a:lnTo>
                  <a:lnTo>
                    <a:pt x="89" y="26"/>
                  </a:lnTo>
                  <a:lnTo>
                    <a:pt x="89" y="27"/>
                  </a:lnTo>
                  <a:lnTo>
                    <a:pt x="87" y="28"/>
                  </a:lnTo>
                  <a:lnTo>
                    <a:pt x="86" y="29"/>
                  </a:lnTo>
                  <a:lnTo>
                    <a:pt x="85" y="31"/>
                  </a:lnTo>
                  <a:lnTo>
                    <a:pt x="83" y="32"/>
                  </a:lnTo>
                  <a:lnTo>
                    <a:pt x="80" y="33"/>
                  </a:lnTo>
                  <a:lnTo>
                    <a:pt x="78" y="35"/>
                  </a:lnTo>
                  <a:lnTo>
                    <a:pt x="76" y="36"/>
                  </a:lnTo>
                  <a:lnTo>
                    <a:pt x="72" y="38"/>
                  </a:lnTo>
                  <a:lnTo>
                    <a:pt x="70" y="40"/>
                  </a:lnTo>
                  <a:lnTo>
                    <a:pt x="65" y="41"/>
                  </a:lnTo>
                  <a:lnTo>
                    <a:pt x="62" y="43"/>
                  </a:lnTo>
                  <a:lnTo>
                    <a:pt x="57" y="45"/>
                  </a:lnTo>
                  <a:lnTo>
                    <a:pt x="55" y="4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09" name="Freeform 129"/>
            <p:cNvSpPr/>
            <p:nvPr/>
          </p:nvSpPr>
          <p:spPr>
            <a:xfrm>
              <a:off x="1125" y="1506"/>
              <a:ext cx="135" cy="40"/>
            </a:xfrm>
            <a:custGeom>
              <a:avLst/>
              <a:gdLst>
                <a:gd name="txL" fmla="*/ 0 w 135"/>
                <a:gd name="txT" fmla="*/ 0 h 40"/>
                <a:gd name="txR" fmla="*/ 135 w 135"/>
                <a:gd name="txB" fmla="*/ 40 h 40"/>
              </a:gdLst>
              <a:ahLst/>
              <a:cxnLst>
                <a:cxn ang="0">
                  <a:pos x="0" y="0"/>
                </a:cxn>
                <a:cxn ang="0">
                  <a:pos x="132" y="40"/>
                </a:cxn>
                <a:cxn ang="0">
                  <a:pos x="135" y="40"/>
                </a:cxn>
                <a:cxn ang="0">
                  <a:pos x="5" y="0"/>
                </a:cxn>
                <a:cxn ang="0">
                  <a:pos x="0" y="0"/>
                </a:cxn>
              </a:cxnLst>
              <a:rect l="txL" t="txT" r="txR" b="txB"/>
              <a:pathLst>
                <a:path w="135" h="40">
                  <a:moveTo>
                    <a:pt x="0" y="0"/>
                  </a:moveTo>
                  <a:lnTo>
                    <a:pt x="132" y="40"/>
                  </a:lnTo>
                  <a:lnTo>
                    <a:pt x="135" y="4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10" name="Freeform 130"/>
            <p:cNvSpPr/>
            <p:nvPr/>
          </p:nvSpPr>
          <p:spPr>
            <a:xfrm>
              <a:off x="1148" y="1501"/>
              <a:ext cx="132" cy="35"/>
            </a:xfrm>
            <a:custGeom>
              <a:avLst/>
              <a:gdLst>
                <a:gd name="txL" fmla="*/ 0 w 132"/>
                <a:gd name="txT" fmla="*/ 0 h 35"/>
                <a:gd name="txR" fmla="*/ 132 w 132"/>
                <a:gd name="txB" fmla="*/ 35 h 35"/>
              </a:gdLst>
              <a:ahLst/>
              <a:cxnLst>
                <a:cxn ang="0">
                  <a:pos x="0" y="0"/>
                </a:cxn>
                <a:cxn ang="0">
                  <a:pos x="130" y="35"/>
                </a:cxn>
                <a:cxn ang="0">
                  <a:pos x="132" y="35"/>
                </a:cxn>
                <a:cxn ang="0">
                  <a:pos x="4" y="0"/>
                </a:cxn>
                <a:cxn ang="0">
                  <a:pos x="0" y="0"/>
                </a:cxn>
              </a:cxnLst>
              <a:rect l="txL" t="txT" r="txR" b="txB"/>
              <a:pathLst>
                <a:path w="132" h="35">
                  <a:moveTo>
                    <a:pt x="0" y="0"/>
                  </a:moveTo>
                  <a:lnTo>
                    <a:pt x="130" y="35"/>
                  </a:lnTo>
                  <a:lnTo>
                    <a:pt x="132" y="35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11" name="Freeform 131"/>
            <p:cNvSpPr/>
            <p:nvPr/>
          </p:nvSpPr>
          <p:spPr>
            <a:xfrm>
              <a:off x="1138" y="1502"/>
              <a:ext cx="133" cy="39"/>
            </a:xfrm>
            <a:custGeom>
              <a:avLst/>
              <a:gdLst>
                <a:gd name="txL" fmla="*/ 0 w 133"/>
                <a:gd name="txT" fmla="*/ 0 h 39"/>
                <a:gd name="txR" fmla="*/ 133 w 133"/>
                <a:gd name="txB" fmla="*/ 39 h 39"/>
              </a:gdLst>
              <a:ahLst/>
              <a:cxnLst>
                <a:cxn ang="0">
                  <a:pos x="0" y="0"/>
                </a:cxn>
                <a:cxn ang="0">
                  <a:pos x="130" y="39"/>
                </a:cxn>
                <a:cxn ang="0">
                  <a:pos x="133" y="39"/>
                </a:cxn>
                <a:cxn ang="0">
                  <a:pos x="3" y="0"/>
                </a:cxn>
                <a:cxn ang="0">
                  <a:pos x="0" y="0"/>
                </a:cxn>
              </a:cxnLst>
              <a:rect l="txL" t="txT" r="txR" b="txB"/>
              <a:pathLst>
                <a:path w="133" h="39">
                  <a:moveTo>
                    <a:pt x="0" y="0"/>
                  </a:moveTo>
                  <a:lnTo>
                    <a:pt x="130" y="39"/>
                  </a:lnTo>
                  <a:lnTo>
                    <a:pt x="133" y="39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12" name="Freeform 132"/>
            <p:cNvSpPr/>
            <p:nvPr/>
          </p:nvSpPr>
          <p:spPr>
            <a:xfrm>
              <a:off x="1107" y="1040"/>
              <a:ext cx="249" cy="209"/>
            </a:xfrm>
            <a:custGeom>
              <a:avLst/>
              <a:gdLst>
                <a:gd name="txL" fmla="*/ 0 w 249"/>
                <a:gd name="txT" fmla="*/ 0 h 209"/>
                <a:gd name="txR" fmla="*/ 249 w 249"/>
                <a:gd name="txB" fmla="*/ 209 h 209"/>
              </a:gdLst>
              <a:ahLst/>
              <a:cxnLst>
                <a:cxn ang="0">
                  <a:pos x="70" y="14"/>
                </a:cxn>
                <a:cxn ang="0">
                  <a:pos x="70" y="14"/>
                </a:cxn>
                <a:cxn ang="0">
                  <a:pos x="73" y="14"/>
                </a:cxn>
                <a:cxn ang="0">
                  <a:pos x="75" y="13"/>
                </a:cxn>
                <a:cxn ang="0">
                  <a:pos x="79" y="11"/>
                </a:cxn>
                <a:cxn ang="0">
                  <a:pos x="83" y="10"/>
                </a:cxn>
                <a:cxn ang="0">
                  <a:pos x="88" y="9"/>
                </a:cxn>
                <a:cxn ang="0">
                  <a:pos x="95" y="8"/>
                </a:cxn>
                <a:cxn ang="0">
                  <a:pos x="103" y="6"/>
                </a:cxn>
                <a:cxn ang="0">
                  <a:pos x="111" y="4"/>
                </a:cxn>
                <a:cxn ang="0">
                  <a:pos x="121" y="3"/>
                </a:cxn>
                <a:cxn ang="0">
                  <a:pos x="132" y="2"/>
                </a:cxn>
                <a:cxn ang="0">
                  <a:pos x="144" y="1"/>
                </a:cxn>
                <a:cxn ang="0">
                  <a:pos x="157" y="0"/>
                </a:cxn>
                <a:cxn ang="0">
                  <a:pos x="170" y="0"/>
                </a:cxn>
                <a:cxn ang="0">
                  <a:pos x="185" y="0"/>
                </a:cxn>
                <a:cxn ang="0">
                  <a:pos x="201" y="0"/>
                </a:cxn>
                <a:cxn ang="0">
                  <a:pos x="208" y="28"/>
                </a:cxn>
                <a:cxn ang="0">
                  <a:pos x="210" y="29"/>
                </a:cxn>
                <a:cxn ang="0">
                  <a:pos x="216" y="34"/>
                </a:cxn>
                <a:cxn ang="0">
                  <a:pos x="222" y="39"/>
                </a:cxn>
                <a:cxn ang="0">
                  <a:pos x="226" y="50"/>
                </a:cxn>
                <a:cxn ang="0">
                  <a:pos x="240" y="117"/>
                </a:cxn>
                <a:cxn ang="0">
                  <a:pos x="247" y="145"/>
                </a:cxn>
                <a:cxn ang="0">
                  <a:pos x="247" y="146"/>
                </a:cxn>
                <a:cxn ang="0">
                  <a:pos x="248" y="152"/>
                </a:cxn>
                <a:cxn ang="0">
                  <a:pos x="248" y="160"/>
                </a:cxn>
                <a:cxn ang="0">
                  <a:pos x="244" y="170"/>
                </a:cxn>
                <a:cxn ang="0">
                  <a:pos x="0" y="163"/>
                </a:cxn>
                <a:cxn ang="0">
                  <a:pos x="25" y="150"/>
                </a:cxn>
                <a:cxn ang="0">
                  <a:pos x="25" y="28"/>
                </a:cxn>
                <a:cxn ang="0">
                  <a:pos x="26" y="27"/>
                </a:cxn>
                <a:cxn ang="0">
                  <a:pos x="28" y="25"/>
                </a:cxn>
                <a:cxn ang="0">
                  <a:pos x="32" y="24"/>
                </a:cxn>
                <a:cxn ang="0">
                  <a:pos x="37" y="23"/>
                </a:cxn>
                <a:cxn ang="0">
                  <a:pos x="42" y="22"/>
                </a:cxn>
                <a:cxn ang="0">
                  <a:pos x="49" y="22"/>
                </a:cxn>
                <a:cxn ang="0">
                  <a:pos x="58" y="23"/>
                </a:cxn>
                <a:cxn ang="0">
                  <a:pos x="68" y="27"/>
                </a:cxn>
              </a:cxnLst>
              <a:rect l="txL" t="txT" r="txR" b="txB"/>
              <a:pathLst>
                <a:path w="249" h="209">
                  <a:moveTo>
                    <a:pt x="68" y="27"/>
                  </a:moveTo>
                  <a:lnTo>
                    <a:pt x="70" y="14"/>
                  </a:lnTo>
                  <a:lnTo>
                    <a:pt x="72" y="14"/>
                  </a:lnTo>
                  <a:lnTo>
                    <a:pt x="73" y="14"/>
                  </a:lnTo>
                  <a:lnTo>
                    <a:pt x="74" y="13"/>
                  </a:lnTo>
                  <a:lnTo>
                    <a:pt x="75" y="13"/>
                  </a:lnTo>
                  <a:lnTo>
                    <a:pt x="76" y="13"/>
                  </a:lnTo>
                  <a:lnTo>
                    <a:pt x="79" y="11"/>
                  </a:lnTo>
                  <a:lnTo>
                    <a:pt x="81" y="11"/>
                  </a:lnTo>
                  <a:lnTo>
                    <a:pt x="83" y="10"/>
                  </a:lnTo>
                  <a:lnTo>
                    <a:pt x="86" y="10"/>
                  </a:lnTo>
                  <a:lnTo>
                    <a:pt x="88" y="9"/>
                  </a:lnTo>
                  <a:lnTo>
                    <a:pt x="91" y="8"/>
                  </a:lnTo>
                  <a:lnTo>
                    <a:pt x="95" y="8"/>
                  </a:lnTo>
                  <a:lnTo>
                    <a:pt x="98" y="7"/>
                  </a:lnTo>
                  <a:lnTo>
                    <a:pt x="103" y="6"/>
                  </a:lnTo>
                  <a:lnTo>
                    <a:pt x="107" y="6"/>
                  </a:lnTo>
                  <a:lnTo>
                    <a:pt x="111" y="4"/>
                  </a:lnTo>
                  <a:lnTo>
                    <a:pt x="116" y="4"/>
                  </a:lnTo>
                  <a:lnTo>
                    <a:pt x="121" y="3"/>
                  </a:lnTo>
                  <a:lnTo>
                    <a:pt x="126" y="2"/>
                  </a:lnTo>
                  <a:lnTo>
                    <a:pt x="132" y="2"/>
                  </a:lnTo>
                  <a:lnTo>
                    <a:pt x="137" y="1"/>
                  </a:lnTo>
                  <a:lnTo>
                    <a:pt x="144" y="1"/>
                  </a:lnTo>
                  <a:lnTo>
                    <a:pt x="150" y="1"/>
                  </a:lnTo>
                  <a:lnTo>
                    <a:pt x="157" y="0"/>
                  </a:lnTo>
                  <a:lnTo>
                    <a:pt x="163" y="0"/>
                  </a:lnTo>
                  <a:lnTo>
                    <a:pt x="170" y="0"/>
                  </a:lnTo>
                  <a:lnTo>
                    <a:pt x="178" y="0"/>
                  </a:lnTo>
                  <a:lnTo>
                    <a:pt x="185" y="0"/>
                  </a:lnTo>
                  <a:lnTo>
                    <a:pt x="193" y="0"/>
                  </a:lnTo>
                  <a:lnTo>
                    <a:pt x="201" y="0"/>
                  </a:lnTo>
                  <a:lnTo>
                    <a:pt x="210" y="4"/>
                  </a:lnTo>
                  <a:lnTo>
                    <a:pt x="208" y="28"/>
                  </a:lnTo>
                  <a:lnTo>
                    <a:pt x="208" y="29"/>
                  </a:lnTo>
                  <a:lnTo>
                    <a:pt x="210" y="29"/>
                  </a:lnTo>
                  <a:lnTo>
                    <a:pt x="213" y="31"/>
                  </a:lnTo>
                  <a:lnTo>
                    <a:pt x="216" y="34"/>
                  </a:lnTo>
                  <a:lnTo>
                    <a:pt x="220" y="36"/>
                  </a:lnTo>
                  <a:lnTo>
                    <a:pt x="222" y="39"/>
                  </a:lnTo>
                  <a:lnTo>
                    <a:pt x="224" y="44"/>
                  </a:lnTo>
                  <a:lnTo>
                    <a:pt x="226" y="50"/>
                  </a:lnTo>
                  <a:lnTo>
                    <a:pt x="245" y="69"/>
                  </a:lnTo>
                  <a:lnTo>
                    <a:pt x="240" y="117"/>
                  </a:lnTo>
                  <a:lnTo>
                    <a:pt x="208" y="133"/>
                  </a:lnTo>
                  <a:lnTo>
                    <a:pt x="247" y="145"/>
                  </a:lnTo>
                  <a:lnTo>
                    <a:pt x="247" y="146"/>
                  </a:lnTo>
                  <a:lnTo>
                    <a:pt x="248" y="148"/>
                  </a:lnTo>
                  <a:lnTo>
                    <a:pt x="248" y="152"/>
                  </a:lnTo>
                  <a:lnTo>
                    <a:pt x="249" y="155"/>
                  </a:lnTo>
                  <a:lnTo>
                    <a:pt x="248" y="160"/>
                  </a:lnTo>
                  <a:lnTo>
                    <a:pt x="247" y="164"/>
                  </a:lnTo>
                  <a:lnTo>
                    <a:pt x="244" y="170"/>
                  </a:lnTo>
                  <a:lnTo>
                    <a:pt x="144" y="209"/>
                  </a:lnTo>
                  <a:lnTo>
                    <a:pt x="0" y="163"/>
                  </a:lnTo>
                  <a:lnTo>
                    <a:pt x="3" y="159"/>
                  </a:lnTo>
                  <a:lnTo>
                    <a:pt x="25" y="150"/>
                  </a:lnTo>
                  <a:lnTo>
                    <a:pt x="25" y="28"/>
                  </a:lnTo>
                  <a:lnTo>
                    <a:pt x="26" y="27"/>
                  </a:lnTo>
                  <a:lnTo>
                    <a:pt x="27" y="27"/>
                  </a:lnTo>
                  <a:lnTo>
                    <a:pt x="28" y="25"/>
                  </a:lnTo>
                  <a:lnTo>
                    <a:pt x="31" y="25"/>
                  </a:lnTo>
                  <a:lnTo>
                    <a:pt x="32" y="24"/>
                  </a:lnTo>
                  <a:lnTo>
                    <a:pt x="34" y="23"/>
                  </a:lnTo>
                  <a:lnTo>
                    <a:pt x="37" y="23"/>
                  </a:lnTo>
                  <a:lnTo>
                    <a:pt x="40" y="22"/>
                  </a:lnTo>
                  <a:lnTo>
                    <a:pt x="42" y="22"/>
                  </a:lnTo>
                  <a:lnTo>
                    <a:pt x="46" y="22"/>
                  </a:lnTo>
                  <a:lnTo>
                    <a:pt x="49" y="22"/>
                  </a:lnTo>
                  <a:lnTo>
                    <a:pt x="53" y="22"/>
                  </a:lnTo>
                  <a:lnTo>
                    <a:pt x="58" y="23"/>
                  </a:lnTo>
                  <a:lnTo>
                    <a:pt x="61" y="24"/>
                  </a:lnTo>
                  <a:lnTo>
                    <a:pt x="68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13" name="Freeform 133"/>
            <p:cNvSpPr/>
            <p:nvPr/>
          </p:nvSpPr>
          <p:spPr>
            <a:xfrm>
              <a:off x="1194" y="1055"/>
              <a:ext cx="79" cy="91"/>
            </a:xfrm>
            <a:custGeom>
              <a:avLst/>
              <a:gdLst>
                <a:gd name="txL" fmla="*/ 0 w 79"/>
                <a:gd name="txT" fmla="*/ 0 h 91"/>
                <a:gd name="txR" fmla="*/ 79 w 79"/>
                <a:gd name="txB" fmla="*/ 91 h 91"/>
              </a:gdLst>
              <a:ahLst/>
              <a:cxnLst>
                <a:cxn ang="0">
                  <a:pos x="78" y="3"/>
                </a:cxn>
                <a:cxn ang="0">
                  <a:pos x="78" y="3"/>
                </a:cxn>
                <a:cxn ang="0">
                  <a:pos x="77" y="3"/>
                </a:cxn>
                <a:cxn ang="0">
                  <a:pos x="74" y="2"/>
                </a:cxn>
                <a:cxn ang="0">
                  <a:pos x="72" y="2"/>
                </a:cxn>
                <a:cxn ang="0">
                  <a:pos x="69" y="1"/>
                </a:cxn>
                <a:cxn ang="0">
                  <a:pos x="65" y="1"/>
                </a:cxn>
                <a:cxn ang="0">
                  <a:pos x="60" y="1"/>
                </a:cxn>
                <a:cxn ang="0">
                  <a:pos x="56" y="0"/>
                </a:cxn>
                <a:cxn ang="0">
                  <a:pos x="50" y="0"/>
                </a:cxn>
                <a:cxn ang="0">
                  <a:pos x="44" y="1"/>
                </a:cxn>
                <a:cxn ang="0">
                  <a:pos x="38" y="1"/>
                </a:cxn>
                <a:cxn ang="0">
                  <a:pos x="31" y="2"/>
                </a:cxn>
                <a:cxn ang="0">
                  <a:pos x="25" y="3"/>
                </a:cxn>
                <a:cxn ang="0">
                  <a:pos x="18" y="6"/>
                </a:cxn>
                <a:cxn ang="0">
                  <a:pos x="11" y="8"/>
                </a:cxn>
                <a:cxn ang="0">
                  <a:pos x="4" y="12"/>
                </a:cxn>
                <a:cxn ang="0">
                  <a:pos x="4" y="13"/>
                </a:cxn>
                <a:cxn ang="0">
                  <a:pos x="3" y="17"/>
                </a:cxn>
                <a:cxn ang="0">
                  <a:pos x="1" y="26"/>
                </a:cxn>
                <a:cxn ang="0">
                  <a:pos x="0" y="35"/>
                </a:cxn>
                <a:cxn ang="0">
                  <a:pos x="0" y="47"/>
                </a:cxn>
                <a:cxn ang="0">
                  <a:pos x="0" y="61"/>
                </a:cxn>
                <a:cxn ang="0">
                  <a:pos x="2" y="75"/>
                </a:cxn>
                <a:cxn ang="0">
                  <a:pos x="6" y="89"/>
                </a:cxn>
                <a:cxn ang="0">
                  <a:pos x="7" y="89"/>
                </a:cxn>
                <a:cxn ang="0">
                  <a:pos x="8" y="89"/>
                </a:cxn>
                <a:cxn ang="0">
                  <a:pos x="9" y="89"/>
                </a:cxn>
                <a:cxn ang="0">
                  <a:pos x="11" y="89"/>
                </a:cxn>
                <a:cxn ang="0">
                  <a:pos x="15" y="88"/>
                </a:cxn>
                <a:cxn ang="0">
                  <a:pos x="18" y="88"/>
                </a:cxn>
                <a:cxn ang="0">
                  <a:pos x="22" y="88"/>
                </a:cxn>
                <a:cxn ang="0">
                  <a:pos x="27" y="88"/>
                </a:cxn>
                <a:cxn ang="0">
                  <a:pos x="32" y="88"/>
                </a:cxn>
                <a:cxn ang="0">
                  <a:pos x="38" y="88"/>
                </a:cxn>
                <a:cxn ang="0">
                  <a:pos x="44" y="88"/>
                </a:cxn>
                <a:cxn ang="0">
                  <a:pos x="50" y="88"/>
                </a:cxn>
                <a:cxn ang="0">
                  <a:pos x="57" y="89"/>
                </a:cxn>
                <a:cxn ang="0">
                  <a:pos x="64" y="89"/>
                </a:cxn>
                <a:cxn ang="0">
                  <a:pos x="71" y="90"/>
                </a:cxn>
                <a:cxn ang="0">
                  <a:pos x="79" y="91"/>
                </a:cxn>
                <a:cxn ang="0">
                  <a:pos x="79" y="89"/>
                </a:cxn>
                <a:cxn ang="0">
                  <a:pos x="78" y="82"/>
                </a:cxn>
                <a:cxn ang="0">
                  <a:pos x="77" y="70"/>
                </a:cxn>
                <a:cxn ang="0">
                  <a:pos x="76" y="57"/>
                </a:cxn>
                <a:cxn ang="0">
                  <a:pos x="76" y="43"/>
                </a:cxn>
                <a:cxn ang="0">
                  <a:pos x="76" y="29"/>
                </a:cxn>
                <a:cxn ang="0">
                  <a:pos x="77" y="15"/>
                </a:cxn>
                <a:cxn ang="0">
                  <a:pos x="78" y="3"/>
                </a:cxn>
              </a:cxnLst>
              <a:rect l="txL" t="txT" r="txR" b="txB"/>
              <a:pathLst>
                <a:path w="79" h="91">
                  <a:moveTo>
                    <a:pt x="78" y="3"/>
                  </a:moveTo>
                  <a:lnTo>
                    <a:pt x="78" y="3"/>
                  </a:lnTo>
                  <a:lnTo>
                    <a:pt x="77" y="3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69" y="1"/>
                  </a:lnTo>
                  <a:lnTo>
                    <a:pt x="65" y="1"/>
                  </a:lnTo>
                  <a:lnTo>
                    <a:pt x="60" y="1"/>
                  </a:lnTo>
                  <a:lnTo>
                    <a:pt x="56" y="0"/>
                  </a:lnTo>
                  <a:lnTo>
                    <a:pt x="50" y="0"/>
                  </a:lnTo>
                  <a:lnTo>
                    <a:pt x="44" y="1"/>
                  </a:lnTo>
                  <a:lnTo>
                    <a:pt x="38" y="1"/>
                  </a:lnTo>
                  <a:lnTo>
                    <a:pt x="31" y="2"/>
                  </a:lnTo>
                  <a:lnTo>
                    <a:pt x="25" y="3"/>
                  </a:lnTo>
                  <a:lnTo>
                    <a:pt x="18" y="6"/>
                  </a:lnTo>
                  <a:lnTo>
                    <a:pt x="11" y="8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3" y="17"/>
                  </a:lnTo>
                  <a:lnTo>
                    <a:pt x="1" y="26"/>
                  </a:lnTo>
                  <a:lnTo>
                    <a:pt x="0" y="35"/>
                  </a:lnTo>
                  <a:lnTo>
                    <a:pt x="0" y="47"/>
                  </a:lnTo>
                  <a:lnTo>
                    <a:pt x="0" y="61"/>
                  </a:lnTo>
                  <a:lnTo>
                    <a:pt x="2" y="75"/>
                  </a:lnTo>
                  <a:lnTo>
                    <a:pt x="6" y="89"/>
                  </a:lnTo>
                  <a:lnTo>
                    <a:pt x="7" y="89"/>
                  </a:lnTo>
                  <a:lnTo>
                    <a:pt x="8" y="89"/>
                  </a:lnTo>
                  <a:lnTo>
                    <a:pt x="9" y="89"/>
                  </a:lnTo>
                  <a:lnTo>
                    <a:pt x="11" y="89"/>
                  </a:lnTo>
                  <a:lnTo>
                    <a:pt x="15" y="88"/>
                  </a:lnTo>
                  <a:lnTo>
                    <a:pt x="18" y="88"/>
                  </a:lnTo>
                  <a:lnTo>
                    <a:pt x="22" y="88"/>
                  </a:lnTo>
                  <a:lnTo>
                    <a:pt x="27" y="88"/>
                  </a:lnTo>
                  <a:lnTo>
                    <a:pt x="32" y="88"/>
                  </a:lnTo>
                  <a:lnTo>
                    <a:pt x="38" y="88"/>
                  </a:lnTo>
                  <a:lnTo>
                    <a:pt x="44" y="88"/>
                  </a:lnTo>
                  <a:lnTo>
                    <a:pt x="50" y="88"/>
                  </a:lnTo>
                  <a:lnTo>
                    <a:pt x="57" y="89"/>
                  </a:lnTo>
                  <a:lnTo>
                    <a:pt x="64" y="89"/>
                  </a:lnTo>
                  <a:lnTo>
                    <a:pt x="71" y="90"/>
                  </a:lnTo>
                  <a:lnTo>
                    <a:pt x="79" y="91"/>
                  </a:lnTo>
                  <a:lnTo>
                    <a:pt x="79" y="89"/>
                  </a:lnTo>
                  <a:lnTo>
                    <a:pt x="78" y="82"/>
                  </a:lnTo>
                  <a:lnTo>
                    <a:pt x="77" y="70"/>
                  </a:lnTo>
                  <a:lnTo>
                    <a:pt x="76" y="57"/>
                  </a:lnTo>
                  <a:lnTo>
                    <a:pt x="76" y="43"/>
                  </a:lnTo>
                  <a:lnTo>
                    <a:pt x="76" y="29"/>
                  </a:lnTo>
                  <a:lnTo>
                    <a:pt x="77" y="15"/>
                  </a:lnTo>
                  <a:lnTo>
                    <a:pt x="78" y="3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14" name="Freeform 134"/>
            <p:cNvSpPr/>
            <p:nvPr/>
          </p:nvSpPr>
          <p:spPr>
            <a:xfrm>
              <a:off x="1202" y="1081"/>
              <a:ext cx="132" cy="90"/>
            </a:xfrm>
            <a:custGeom>
              <a:avLst/>
              <a:gdLst>
                <a:gd name="txL" fmla="*/ 0 w 132"/>
                <a:gd name="txT" fmla="*/ 0 h 90"/>
                <a:gd name="txR" fmla="*/ 132 w 132"/>
                <a:gd name="txB" fmla="*/ 90 h 90"/>
              </a:gdLst>
              <a:ahLst/>
              <a:cxnLst>
                <a:cxn ang="0">
                  <a:pos x="1" y="67"/>
                </a:cxn>
                <a:cxn ang="0">
                  <a:pos x="0" y="78"/>
                </a:cxn>
                <a:cxn ang="0">
                  <a:pos x="86" y="90"/>
                </a:cxn>
                <a:cxn ang="0">
                  <a:pos x="86" y="90"/>
                </a:cxn>
                <a:cxn ang="0">
                  <a:pos x="89" y="88"/>
                </a:cxn>
                <a:cxn ang="0">
                  <a:pos x="91" y="87"/>
                </a:cxn>
                <a:cxn ang="0">
                  <a:pos x="94" y="85"/>
                </a:cxn>
                <a:cxn ang="0">
                  <a:pos x="98" y="83"/>
                </a:cxn>
                <a:cxn ang="0">
                  <a:pos x="103" y="79"/>
                </a:cxn>
                <a:cxn ang="0">
                  <a:pos x="107" y="74"/>
                </a:cxn>
                <a:cxn ang="0">
                  <a:pos x="112" y="71"/>
                </a:cxn>
                <a:cxn ang="0">
                  <a:pos x="117" y="65"/>
                </a:cxn>
                <a:cxn ang="0">
                  <a:pos x="121" y="59"/>
                </a:cxn>
                <a:cxn ang="0">
                  <a:pos x="125" y="53"/>
                </a:cxn>
                <a:cxn ang="0">
                  <a:pos x="128" y="46"/>
                </a:cxn>
                <a:cxn ang="0">
                  <a:pos x="131" y="39"/>
                </a:cxn>
                <a:cxn ang="0">
                  <a:pos x="132" y="31"/>
                </a:cxn>
                <a:cxn ang="0">
                  <a:pos x="132" y="22"/>
                </a:cxn>
                <a:cxn ang="0">
                  <a:pos x="129" y="12"/>
                </a:cxn>
                <a:cxn ang="0">
                  <a:pos x="129" y="12"/>
                </a:cxn>
                <a:cxn ang="0">
                  <a:pos x="128" y="10"/>
                </a:cxn>
                <a:cxn ang="0">
                  <a:pos x="127" y="9"/>
                </a:cxn>
                <a:cxn ang="0">
                  <a:pos x="126" y="7"/>
                </a:cxn>
                <a:cxn ang="0">
                  <a:pos x="124" y="3"/>
                </a:cxn>
                <a:cxn ang="0">
                  <a:pos x="120" y="2"/>
                </a:cxn>
                <a:cxn ang="0">
                  <a:pos x="117" y="0"/>
                </a:cxn>
                <a:cxn ang="0">
                  <a:pos x="113" y="0"/>
                </a:cxn>
                <a:cxn ang="0">
                  <a:pos x="113" y="1"/>
                </a:cxn>
                <a:cxn ang="0">
                  <a:pos x="114" y="4"/>
                </a:cxn>
                <a:cxn ang="0">
                  <a:pos x="117" y="11"/>
                </a:cxn>
                <a:cxn ang="0">
                  <a:pos x="118" y="18"/>
                </a:cxn>
                <a:cxn ang="0">
                  <a:pos x="118" y="29"/>
                </a:cxn>
                <a:cxn ang="0">
                  <a:pos x="117" y="39"/>
                </a:cxn>
                <a:cxn ang="0">
                  <a:pos x="114" y="51"/>
                </a:cxn>
                <a:cxn ang="0">
                  <a:pos x="108" y="63"/>
                </a:cxn>
                <a:cxn ang="0">
                  <a:pos x="108" y="63"/>
                </a:cxn>
                <a:cxn ang="0">
                  <a:pos x="108" y="64"/>
                </a:cxn>
                <a:cxn ang="0">
                  <a:pos x="107" y="64"/>
                </a:cxn>
                <a:cxn ang="0">
                  <a:pos x="106" y="65"/>
                </a:cxn>
                <a:cxn ang="0">
                  <a:pos x="105" y="66"/>
                </a:cxn>
                <a:cxn ang="0">
                  <a:pos x="103" y="67"/>
                </a:cxn>
                <a:cxn ang="0">
                  <a:pos x="100" y="69"/>
                </a:cxn>
                <a:cxn ang="0">
                  <a:pos x="98" y="70"/>
                </a:cxn>
                <a:cxn ang="0">
                  <a:pos x="96" y="70"/>
                </a:cxn>
                <a:cxn ang="0">
                  <a:pos x="92" y="71"/>
                </a:cxn>
                <a:cxn ang="0">
                  <a:pos x="90" y="72"/>
                </a:cxn>
                <a:cxn ang="0">
                  <a:pos x="85" y="72"/>
                </a:cxn>
                <a:cxn ang="0">
                  <a:pos x="82" y="72"/>
                </a:cxn>
                <a:cxn ang="0">
                  <a:pos x="78" y="72"/>
                </a:cxn>
                <a:cxn ang="0">
                  <a:pos x="73" y="72"/>
                </a:cxn>
                <a:cxn ang="0">
                  <a:pos x="69" y="71"/>
                </a:cxn>
                <a:cxn ang="0">
                  <a:pos x="69" y="83"/>
                </a:cxn>
                <a:cxn ang="0">
                  <a:pos x="3" y="76"/>
                </a:cxn>
                <a:cxn ang="0">
                  <a:pos x="1" y="67"/>
                </a:cxn>
              </a:cxnLst>
              <a:rect l="txL" t="txT" r="txR" b="txB"/>
              <a:pathLst>
                <a:path w="132" h="90">
                  <a:moveTo>
                    <a:pt x="1" y="67"/>
                  </a:moveTo>
                  <a:lnTo>
                    <a:pt x="0" y="78"/>
                  </a:lnTo>
                  <a:lnTo>
                    <a:pt x="86" y="90"/>
                  </a:lnTo>
                  <a:lnTo>
                    <a:pt x="89" y="88"/>
                  </a:lnTo>
                  <a:lnTo>
                    <a:pt x="91" y="87"/>
                  </a:lnTo>
                  <a:lnTo>
                    <a:pt x="94" y="85"/>
                  </a:lnTo>
                  <a:lnTo>
                    <a:pt x="98" y="83"/>
                  </a:lnTo>
                  <a:lnTo>
                    <a:pt x="103" y="79"/>
                  </a:lnTo>
                  <a:lnTo>
                    <a:pt x="107" y="74"/>
                  </a:lnTo>
                  <a:lnTo>
                    <a:pt x="112" y="71"/>
                  </a:lnTo>
                  <a:lnTo>
                    <a:pt x="117" y="65"/>
                  </a:lnTo>
                  <a:lnTo>
                    <a:pt x="121" y="59"/>
                  </a:lnTo>
                  <a:lnTo>
                    <a:pt x="125" y="53"/>
                  </a:lnTo>
                  <a:lnTo>
                    <a:pt x="128" y="46"/>
                  </a:lnTo>
                  <a:lnTo>
                    <a:pt x="131" y="39"/>
                  </a:lnTo>
                  <a:lnTo>
                    <a:pt x="132" y="31"/>
                  </a:lnTo>
                  <a:lnTo>
                    <a:pt x="132" y="22"/>
                  </a:lnTo>
                  <a:lnTo>
                    <a:pt x="129" y="12"/>
                  </a:lnTo>
                  <a:lnTo>
                    <a:pt x="128" y="10"/>
                  </a:lnTo>
                  <a:lnTo>
                    <a:pt x="127" y="9"/>
                  </a:lnTo>
                  <a:lnTo>
                    <a:pt x="126" y="7"/>
                  </a:lnTo>
                  <a:lnTo>
                    <a:pt x="124" y="3"/>
                  </a:lnTo>
                  <a:lnTo>
                    <a:pt x="120" y="2"/>
                  </a:lnTo>
                  <a:lnTo>
                    <a:pt x="117" y="0"/>
                  </a:lnTo>
                  <a:lnTo>
                    <a:pt x="113" y="0"/>
                  </a:lnTo>
                  <a:lnTo>
                    <a:pt x="113" y="1"/>
                  </a:lnTo>
                  <a:lnTo>
                    <a:pt x="114" y="4"/>
                  </a:lnTo>
                  <a:lnTo>
                    <a:pt x="117" y="11"/>
                  </a:lnTo>
                  <a:lnTo>
                    <a:pt x="118" y="18"/>
                  </a:lnTo>
                  <a:lnTo>
                    <a:pt x="118" y="29"/>
                  </a:lnTo>
                  <a:lnTo>
                    <a:pt x="117" y="39"/>
                  </a:lnTo>
                  <a:lnTo>
                    <a:pt x="114" y="51"/>
                  </a:lnTo>
                  <a:lnTo>
                    <a:pt x="108" y="63"/>
                  </a:lnTo>
                  <a:lnTo>
                    <a:pt x="108" y="64"/>
                  </a:lnTo>
                  <a:lnTo>
                    <a:pt x="107" y="64"/>
                  </a:lnTo>
                  <a:lnTo>
                    <a:pt x="106" y="65"/>
                  </a:lnTo>
                  <a:lnTo>
                    <a:pt x="105" y="66"/>
                  </a:lnTo>
                  <a:lnTo>
                    <a:pt x="103" y="67"/>
                  </a:lnTo>
                  <a:lnTo>
                    <a:pt x="100" y="69"/>
                  </a:lnTo>
                  <a:lnTo>
                    <a:pt x="98" y="70"/>
                  </a:lnTo>
                  <a:lnTo>
                    <a:pt x="96" y="70"/>
                  </a:lnTo>
                  <a:lnTo>
                    <a:pt x="92" y="71"/>
                  </a:lnTo>
                  <a:lnTo>
                    <a:pt x="90" y="72"/>
                  </a:lnTo>
                  <a:lnTo>
                    <a:pt x="85" y="72"/>
                  </a:lnTo>
                  <a:lnTo>
                    <a:pt x="82" y="72"/>
                  </a:lnTo>
                  <a:lnTo>
                    <a:pt x="78" y="72"/>
                  </a:lnTo>
                  <a:lnTo>
                    <a:pt x="73" y="72"/>
                  </a:lnTo>
                  <a:lnTo>
                    <a:pt x="69" y="71"/>
                  </a:lnTo>
                  <a:lnTo>
                    <a:pt x="69" y="83"/>
                  </a:lnTo>
                  <a:lnTo>
                    <a:pt x="3" y="76"/>
                  </a:lnTo>
                  <a:lnTo>
                    <a:pt x="1" y="67"/>
                  </a:lnTo>
                  <a:close/>
                </a:path>
              </a:pathLst>
            </a:custGeom>
            <a:solidFill>
              <a:srgbClr val="99D8D8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15" name="Freeform 135"/>
            <p:cNvSpPr/>
            <p:nvPr/>
          </p:nvSpPr>
          <p:spPr>
            <a:xfrm>
              <a:off x="1186" y="1169"/>
              <a:ext cx="96" cy="31"/>
            </a:xfrm>
            <a:custGeom>
              <a:avLst/>
              <a:gdLst>
                <a:gd name="txL" fmla="*/ 0 w 96"/>
                <a:gd name="txT" fmla="*/ 0 h 31"/>
                <a:gd name="txR" fmla="*/ 96 w 96"/>
                <a:gd name="txB" fmla="*/ 31 h 31"/>
              </a:gdLst>
              <a:ahLst/>
              <a:cxnLst>
                <a:cxn ang="0">
                  <a:pos x="96" y="11"/>
                </a:cxn>
                <a:cxn ang="0">
                  <a:pos x="1" y="0"/>
                </a:cxn>
                <a:cxn ang="0">
                  <a:pos x="0" y="11"/>
                </a:cxn>
                <a:cxn ang="0">
                  <a:pos x="93" y="31"/>
                </a:cxn>
                <a:cxn ang="0">
                  <a:pos x="96" y="11"/>
                </a:cxn>
              </a:cxnLst>
              <a:rect l="txL" t="txT" r="txR" b="txB"/>
              <a:pathLst>
                <a:path w="96" h="31">
                  <a:moveTo>
                    <a:pt x="96" y="11"/>
                  </a:moveTo>
                  <a:lnTo>
                    <a:pt x="1" y="0"/>
                  </a:lnTo>
                  <a:lnTo>
                    <a:pt x="0" y="11"/>
                  </a:lnTo>
                  <a:lnTo>
                    <a:pt x="93" y="31"/>
                  </a:lnTo>
                  <a:lnTo>
                    <a:pt x="96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16" name="Freeform 136"/>
            <p:cNvSpPr/>
            <p:nvPr/>
          </p:nvSpPr>
          <p:spPr>
            <a:xfrm>
              <a:off x="1233" y="1179"/>
              <a:ext cx="42" cy="14"/>
            </a:xfrm>
            <a:custGeom>
              <a:avLst/>
              <a:gdLst>
                <a:gd name="txL" fmla="*/ 0 w 42"/>
                <a:gd name="txT" fmla="*/ 0 h 14"/>
                <a:gd name="txR" fmla="*/ 42 w 42"/>
                <a:gd name="txB" fmla="*/ 14 h 14"/>
              </a:gdLst>
              <a:ahLst/>
              <a:cxnLst>
                <a:cxn ang="0">
                  <a:pos x="42" y="6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40" y="14"/>
                </a:cxn>
                <a:cxn ang="0">
                  <a:pos x="42" y="6"/>
                </a:cxn>
              </a:cxnLst>
              <a:rect l="txL" t="txT" r="txR" b="txB"/>
              <a:pathLst>
                <a:path w="42" h="14">
                  <a:moveTo>
                    <a:pt x="42" y="6"/>
                  </a:moveTo>
                  <a:lnTo>
                    <a:pt x="2" y="0"/>
                  </a:lnTo>
                  <a:lnTo>
                    <a:pt x="0" y="6"/>
                  </a:lnTo>
                  <a:lnTo>
                    <a:pt x="40" y="14"/>
                  </a:lnTo>
                  <a:lnTo>
                    <a:pt x="42" y="6"/>
                  </a:lnTo>
                  <a:close/>
                </a:path>
              </a:pathLst>
            </a:custGeom>
            <a:solidFill>
              <a:srgbClr val="99D8D8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17" name="Freeform 137"/>
            <p:cNvSpPr/>
            <p:nvPr/>
          </p:nvSpPr>
          <p:spPr>
            <a:xfrm>
              <a:off x="1191" y="1172"/>
              <a:ext cx="28" cy="10"/>
            </a:xfrm>
            <a:custGeom>
              <a:avLst/>
              <a:gdLst>
                <a:gd name="txL" fmla="*/ 0 w 28"/>
                <a:gd name="txT" fmla="*/ 0 h 10"/>
                <a:gd name="txR" fmla="*/ 28 w 28"/>
                <a:gd name="txB" fmla="*/ 10 h 10"/>
              </a:gdLst>
              <a:ahLst/>
              <a:cxnLst>
                <a:cxn ang="0">
                  <a:pos x="28" y="4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7" y="10"/>
                </a:cxn>
                <a:cxn ang="0">
                  <a:pos x="28" y="4"/>
                </a:cxn>
              </a:cxnLst>
              <a:rect l="txL" t="txT" r="txR" b="txB"/>
              <a:pathLst>
                <a:path w="28" h="10">
                  <a:moveTo>
                    <a:pt x="28" y="4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27" y="10"/>
                  </a:lnTo>
                  <a:lnTo>
                    <a:pt x="28" y="4"/>
                  </a:lnTo>
                  <a:close/>
                </a:path>
              </a:pathLst>
            </a:custGeom>
            <a:solidFill>
              <a:srgbClr val="99D8D8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18" name="Freeform 138"/>
            <p:cNvSpPr/>
            <p:nvPr/>
          </p:nvSpPr>
          <p:spPr>
            <a:xfrm>
              <a:off x="1123" y="1182"/>
              <a:ext cx="162" cy="54"/>
            </a:xfrm>
            <a:custGeom>
              <a:avLst/>
              <a:gdLst>
                <a:gd name="txL" fmla="*/ 0 w 162"/>
                <a:gd name="txT" fmla="*/ 0 h 54"/>
                <a:gd name="txR" fmla="*/ 162 w 162"/>
                <a:gd name="txB" fmla="*/ 54 h 54"/>
              </a:gdLst>
              <a:ahLst/>
              <a:cxnLst>
                <a:cxn ang="0">
                  <a:pos x="0" y="17"/>
                </a:cxn>
                <a:cxn ang="0">
                  <a:pos x="0" y="17"/>
                </a:cxn>
                <a:cxn ang="0">
                  <a:pos x="1" y="17"/>
                </a:cxn>
                <a:cxn ang="0">
                  <a:pos x="2" y="17"/>
                </a:cxn>
                <a:cxn ang="0">
                  <a:pos x="4" y="15"/>
                </a:cxn>
                <a:cxn ang="0">
                  <a:pos x="7" y="15"/>
                </a:cxn>
                <a:cxn ang="0">
                  <a:pos x="10" y="14"/>
                </a:cxn>
                <a:cxn ang="0">
                  <a:pos x="14" y="14"/>
                </a:cxn>
                <a:cxn ang="0">
                  <a:pos x="17" y="13"/>
                </a:cxn>
                <a:cxn ang="0">
                  <a:pos x="21" y="12"/>
                </a:cxn>
                <a:cxn ang="0">
                  <a:pos x="24" y="11"/>
                </a:cxn>
                <a:cxn ang="0">
                  <a:pos x="28" y="10"/>
                </a:cxn>
                <a:cxn ang="0">
                  <a:pos x="31" y="8"/>
                </a:cxn>
                <a:cxn ang="0">
                  <a:pos x="35" y="6"/>
                </a:cxn>
                <a:cxn ang="0">
                  <a:pos x="37" y="5"/>
                </a:cxn>
                <a:cxn ang="0">
                  <a:pos x="40" y="3"/>
                </a:cxn>
                <a:cxn ang="0">
                  <a:pos x="43" y="0"/>
                </a:cxn>
                <a:cxn ang="0">
                  <a:pos x="162" y="28"/>
                </a:cxn>
                <a:cxn ang="0">
                  <a:pos x="162" y="28"/>
                </a:cxn>
                <a:cxn ang="0">
                  <a:pos x="161" y="28"/>
                </a:cxn>
                <a:cxn ang="0">
                  <a:pos x="159" y="29"/>
                </a:cxn>
                <a:cxn ang="0">
                  <a:pos x="158" y="31"/>
                </a:cxn>
                <a:cxn ang="0">
                  <a:pos x="157" y="33"/>
                </a:cxn>
                <a:cxn ang="0">
                  <a:pos x="155" y="34"/>
                </a:cxn>
                <a:cxn ang="0">
                  <a:pos x="152" y="36"/>
                </a:cxn>
                <a:cxn ang="0">
                  <a:pos x="150" y="39"/>
                </a:cxn>
                <a:cxn ang="0">
                  <a:pos x="147" y="41"/>
                </a:cxn>
                <a:cxn ang="0">
                  <a:pos x="144" y="43"/>
                </a:cxn>
                <a:cxn ang="0">
                  <a:pos x="141" y="46"/>
                </a:cxn>
                <a:cxn ang="0">
                  <a:pos x="137" y="48"/>
                </a:cxn>
                <a:cxn ang="0">
                  <a:pos x="135" y="49"/>
                </a:cxn>
                <a:cxn ang="0">
                  <a:pos x="131" y="52"/>
                </a:cxn>
                <a:cxn ang="0">
                  <a:pos x="128" y="53"/>
                </a:cxn>
                <a:cxn ang="0">
                  <a:pos x="126" y="54"/>
                </a:cxn>
                <a:cxn ang="0">
                  <a:pos x="0" y="17"/>
                </a:cxn>
              </a:cxnLst>
              <a:rect l="txL" t="txT" r="txR" b="txB"/>
              <a:pathLst>
                <a:path w="162" h="54">
                  <a:moveTo>
                    <a:pt x="0" y="17"/>
                  </a:moveTo>
                  <a:lnTo>
                    <a:pt x="0" y="17"/>
                  </a:lnTo>
                  <a:lnTo>
                    <a:pt x="1" y="17"/>
                  </a:lnTo>
                  <a:lnTo>
                    <a:pt x="2" y="17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10" y="14"/>
                  </a:lnTo>
                  <a:lnTo>
                    <a:pt x="14" y="14"/>
                  </a:lnTo>
                  <a:lnTo>
                    <a:pt x="17" y="13"/>
                  </a:lnTo>
                  <a:lnTo>
                    <a:pt x="21" y="12"/>
                  </a:lnTo>
                  <a:lnTo>
                    <a:pt x="24" y="11"/>
                  </a:lnTo>
                  <a:lnTo>
                    <a:pt x="28" y="10"/>
                  </a:lnTo>
                  <a:lnTo>
                    <a:pt x="31" y="8"/>
                  </a:lnTo>
                  <a:lnTo>
                    <a:pt x="35" y="6"/>
                  </a:lnTo>
                  <a:lnTo>
                    <a:pt x="37" y="5"/>
                  </a:lnTo>
                  <a:lnTo>
                    <a:pt x="40" y="3"/>
                  </a:lnTo>
                  <a:lnTo>
                    <a:pt x="43" y="0"/>
                  </a:lnTo>
                  <a:lnTo>
                    <a:pt x="162" y="28"/>
                  </a:lnTo>
                  <a:lnTo>
                    <a:pt x="161" y="28"/>
                  </a:lnTo>
                  <a:lnTo>
                    <a:pt x="159" y="29"/>
                  </a:lnTo>
                  <a:lnTo>
                    <a:pt x="158" y="31"/>
                  </a:lnTo>
                  <a:lnTo>
                    <a:pt x="157" y="33"/>
                  </a:lnTo>
                  <a:lnTo>
                    <a:pt x="155" y="34"/>
                  </a:lnTo>
                  <a:lnTo>
                    <a:pt x="152" y="36"/>
                  </a:lnTo>
                  <a:lnTo>
                    <a:pt x="150" y="39"/>
                  </a:lnTo>
                  <a:lnTo>
                    <a:pt x="147" y="41"/>
                  </a:lnTo>
                  <a:lnTo>
                    <a:pt x="144" y="43"/>
                  </a:lnTo>
                  <a:lnTo>
                    <a:pt x="141" y="46"/>
                  </a:lnTo>
                  <a:lnTo>
                    <a:pt x="137" y="48"/>
                  </a:lnTo>
                  <a:lnTo>
                    <a:pt x="135" y="49"/>
                  </a:lnTo>
                  <a:lnTo>
                    <a:pt x="131" y="52"/>
                  </a:lnTo>
                  <a:lnTo>
                    <a:pt x="128" y="53"/>
                  </a:lnTo>
                  <a:lnTo>
                    <a:pt x="126" y="54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99D8D8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19" name="Freeform 139"/>
            <p:cNvSpPr/>
            <p:nvPr/>
          </p:nvSpPr>
          <p:spPr>
            <a:xfrm>
              <a:off x="1285" y="1176"/>
              <a:ext cx="57" cy="26"/>
            </a:xfrm>
            <a:custGeom>
              <a:avLst/>
              <a:gdLst>
                <a:gd name="txL" fmla="*/ 0 w 57"/>
                <a:gd name="txT" fmla="*/ 0 h 26"/>
                <a:gd name="txR" fmla="*/ 57 w 57"/>
                <a:gd name="txB" fmla="*/ 26 h 26"/>
              </a:gdLst>
              <a:ahLst/>
              <a:cxnLst>
                <a:cxn ang="0">
                  <a:pos x="6" y="26"/>
                </a:cxn>
                <a:cxn ang="0">
                  <a:pos x="57" y="11"/>
                </a:cxn>
                <a:cxn ang="0">
                  <a:pos x="25" y="0"/>
                </a:cxn>
                <a:cxn ang="0">
                  <a:pos x="0" y="4"/>
                </a:cxn>
                <a:cxn ang="0">
                  <a:pos x="0" y="25"/>
                </a:cxn>
                <a:cxn ang="0">
                  <a:pos x="6" y="26"/>
                </a:cxn>
              </a:cxnLst>
              <a:rect l="txL" t="txT" r="txR" b="txB"/>
              <a:pathLst>
                <a:path w="57" h="26">
                  <a:moveTo>
                    <a:pt x="6" y="26"/>
                  </a:moveTo>
                  <a:lnTo>
                    <a:pt x="57" y="11"/>
                  </a:lnTo>
                  <a:lnTo>
                    <a:pt x="25" y="0"/>
                  </a:lnTo>
                  <a:lnTo>
                    <a:pt x="0" y="4"/>
                  </a:lnTo>
                  <a:lnTo>
                    <a:pt x="0" y="25"/>
                  </a:lnTo>
                  <a:lnTo>
                    <a:pt x="6" y="26"/>
                  </a:lnTo>
                  <a:close/>
                </a:path>
              </a:pathLst>
            </a:custGeom>
            <a:solidFill>
              <a:srgbClr val="001999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20" name="Freeform 140"/>
            <p:cNvSpPr/>
            <p:nvPr/>
          </p:nvSpPr>
          <p:spPr>
            <a:xfrm>
              <a:off x="1134" y="1065"/>
              <a:ext cx="32" cy="124"/>
            </a:xfrm>
            <a:custGeom>
              <a:avLst/>
              <a:gdLst>
                <a:gd name="txL" fmla="*/ 0 w 32"/>
                <a:gd name="txT" fmla="*/ 0 h 124"/>
                <a:gd name="txR" fmla="*/ 32 w 32"/>
                <a:gd name="txB" fmla="*/ 124 h 124"/>
              </a:gdLst>
              <a:ahLst/>
              <a:cxnLst>
                <a:cxn ang="0">
                  <a:pos x="32" y="4"/>
                </a:cxn>
                <a:cxn ang="0">
                  <a:pos x="32" y="3"/>
                </a:cxn>
                <a:cxn ang="0">
                  <a:pos x="31" y="3"/>
                </a:cxn>
                <a:cxn ang="0">
                  <a:pos x="31" y="3"/>
                </a:cxn>
                <a:cxn ang="0">
                  <a:pos x="29" y="3"/>
                </a:cxn>
                <a:cxn ang="0">
                  <a:pos x="27" y="2"/>
                </a:cxn>
                <a:cxn ang="0">
                  <a:pos x="26" y="2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6" y="3"/>
                </a:cxn>
                <a:cxn ang="0">
                  <a:pos x="4" y="4"/>
                </a:cxn>
                <a:cxn ang="0">
                  <a:pos x="0" y="6"/>
                </a:cxn>
                <a:cxn ang="0">
                  <a:pos x="0" y="124"/>
                </a:cxn>
                <a:cxn ang="0">
                  <a:pos x="1" y="124"/>
                </a:cxn>
                <a:cxn ang="0">
                  <a:pos x="1" y="124"/>
                </a:cxn>
                <a:cxn ang="0">
                  <a:pos x="3" y="124"/>
                </a:cxn>
                <a:cxn ang="0">
                  <a:pos x="4" y="124"/>
                </a:cxn>
                <a:cxn ang="0">
                  <a:pos x="5" y="123"/>
                </a:cxn>
                <a:cxn ang="0">
                  <a:pos x="7" y="123"/>
                </a:cxn>
                <a:cxn ang="0">
                  <a:pos x="8" y="123"/>
                </a:cxn>
                <a:cxn ang="0">
                  <a:pos x="11" y="122"/>
                </a:cxn>
                <a:cxn ang="0">
                  <a:pos x="13" y="122"/>
                </a:cxn>
                <a:cxn ang="0">
                  <a:pos x="15" y="121"/>
                </a:cxn>
                <a:cxn ang="0">
                  <a:pos x="18" y="120"/>
                </a:cxn>
                <a:cxn ang="0">
                  <a:pos x="21" y="118"/>
                </a:cxn>
                <a:cxn ang="0">
                  <a:pos x="24" y="117"/>
                </a:cxn>
                <a:cxn ang="0">
                  <a:pos x="26" y="116"/>
                </a:cxn>
                <a:cxn ang="0">
                  <a:pos x="29" y="114"/>
                </a:cxn>
                <a:cxn ang="0">
                  <a:pos x="32" y="113"/>
                </a:cxn>
                <a:cxn ang="0">
                  <a:pos x="32" y="4"/>
                </a:cxn>
              </a:cxnLst>
              <a:rect l="txL" t="txT" r="txR" b="txB"/>
              <a:pathLst>
                <a:path w="32" h="124">
                  <a:moveTo>
                    <a:pt x="32" y="4"/>
                  </a:moveTo>
                  <a:lnTo>
                    <a:pt x="32" y="3"/>
                  </a:lnTo>
                  <a:lnTo>
                    <a:pt x="31" y="3"/>
                  </a:lnTo>
                  <a:lnTo>
                    <a:pt x="29" y="3"/>
                  </a:lnTo>
                  <a:lnTo>
                    <a:pt x="27" y="2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4"/>
                  </a:lnTo>
                  <a:lnTo>
                    <a:pt x="0" y="6"/>
                  </a:lnTo>
                  <a:lnTo>
                    <a:pt x="0" y="124"/>
                  </a:lnTo>
                  <a:lnTo>
                    <a:pt x="1" y="124"/>
                  </a:lnTo>
                  <a:lnTo>
                    <a:pt x="3" y="124"/>
                  </a:lnTo>
                  <a:lnTo>
                    <a:pt x="4" y="124"/>
                  </a:lnTo>
                  <a:lnTo>
                    <a:pt x="5" y="123"/>
                  </a:lnTo>
                  <a:lnTo>
                    <a:pt x="7" y="123"/>
                  </a:lnTo>
                  <a:lnTo>
                    <a:pt x="8" y="123"/>
                  </a:lnTo>
                  <a:lnTo>
                    <a:pt x="11" y="122"/>
                  </a:lnTo>
                  <a:lnTo>
                    <a:pt x="13" y="122"/>
                  </a:lnTo>
                  <a:lnTo>
                    <a:pt x="15" y="121"/>
                  </a:lnTo>
                  <a:lnTo>
                    <a:pt x="18" y="120"/>
                  </a:lnTo>
                  <a:lnTo>
                    <a:pt x="21" y="118"/>
                  </a:lnTo>
                  <a:lnTo>
                    <a:pt x="24" y="117"/>
                  </a:lnTo>
                  <a:lnTo>
                    <a:pt x="26" y="116"/>
                  </a:lnTo>
                  <a:lnTo>
                    <a:pt x="29" y="114"/>
                  </a:lnTo>
                  <a:lnTo>
                    <a:pt x="32" y="113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rgbClr val="7FBFB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21" name="Freeform 141"/>
            <p:cNvSpPr/>
            <p:nvPr/>
          </p:nvSpPr>
          <p:spPr>
            <a:xfrm>
              <a:off x="1135" y="1067"/>
              <a:ext cx="27" cy="104"/>
            </a:xfrm>
            <a:custGeom>
              <a:avLst/>
              <a:gdLst>
                <a:gd name="txL" fmla="*/ 0 w 27"/>
                <a:gd name="txT" fmla="*/ 0 h 104"/>
                <a:gd name="txR" fmla="*/ 27 w 27"/>
                <a:gd name="txB" fmla="*/ 104 h 104"/>
              </a:gdLst>
              <a:ahLst/>
              <a:cxnLst>
                <a:cxn ang="0">
                  <a:pos x="27" y="2"/>
                </a:cxn>
                <a:cxn ang="0">
                  <a:pos x="27" y="2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25" y="1"/>
                </a:cxn>
                <a:cxn ang="0">
                  <a:pos x="24" y="1"/>
                </a:cxn>
                <a:cxn ang="0">
                  <a:pos x="23" y="0"/>
                </a:cxn>
                <a:cxn ang="0">
                  <a:pos x="20" y="0"/>
                </a:cxn>
                <a:cxn ang="0">
                  <a:pos x="19" y="0"/>
                </a:cxn>
                <a:cxn ang="0">
                  <a:pos x="17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5" y="2"/>
                </a:cxn>
                <a:cxn ang="0">
                  <a:pos x="3" y="3"/>
                </a:cxn>
                <a:cxn ang="0">
                  <a:pos x="0" y="4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2" y="104"/>
                </a:cxn>
                <a:cxn ang="0">
                  <a:pos x="2" y="104"/>
                </a:cxn>
                <a:cxn ang="0">
                  <a:pos x="3" y="104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7" y="102"/>
                </a:cxn>
                <a:cxn ang="0">
                  <a:pos x="10" y="102"/>
                </a:cxn>
                <a:cxn ang="0">
                  <a:pos x="11" y="101"/>
                </a:cxn>
                <a:cxn ang="0">
                  <a:pos x="13" y="101"/>
                </a:cxn>
                <a:cxn ang="0">
                  <a:pos x="16" y="100"/>
                </a:cxn>
                <a:cxn ang="0">
                  <a:pos x="18" y="99"/>
                </a:cxn>
                <a:cxn ang="0">
                  <a:pos x="20" y="98"/>
                </a:cxn>
                <a:cxn ang="0">
                  <a:pos x="23" y="97"/>
                </a:cxn>
                <a:cxn ang="0">
                  <a:pos x="25" y="95"/>
                </a:cxn>
                <a:cxn ang="0">
                  <a:pos x="27" y="93"/>
                </a:cxn>
                <a:cxn ang="0">
                  <a:pos x="27" y="2"/>
                </a:cxn>
              </a:cxnLst>
              <a:rect l="txL" t="txT" r="txR" b="txB"/>
              <a:pathLst>
                <a:path w="27" h="104">
                  <a:moveTo>
                    <a:pt x="27" y="2"/>
                  </a:moveTo>
                  <a:lnTo>
                    <a:pt x="27" y="2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1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9" y="1"/>
                  </a:lnTo>
                  <a:lnTo>
                    <a:pt x="5" y="2"/>
                  </a:lnTo>
                  <a:lnTo>
                    <a:pt x="3" y="3"/>
                  </a:lnTo>
                  <a:lnTo>
                    <a:pt x="0" y="4"/>
                  </a:lnTo>
                  <a:lnTo>
                    <a:pt x="0" y="104"/>
                  </a:lnTo>
                  <a:lnTo>
                    <a:pt x="2" y="104"/>
                  </a:lnTo>
                  <a:lnTo>
                    <a:pt x="3" y="104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7" y="102"/>
                  </a:lnTo>
                  <a:lnTo>
                    <a:pt x="10" y="102"/>
                  </a:lnTo>
                  <a:lnTo>
                    <a:pt x="11" y="101"/>
                  </a:lnTo>
                  <a:lnTo>
                    <a:pt x="13" y="101"/>
                  </a:lnTo>
                  <a:lnTo>
                    <a:pt x="16" y="100"/>
                  </a:lnTo>
                  <a:lnTo>
                    <a:pt x="18" y="99"/>
                  </a:lnTo>
                  <a:lnTo>
                    <a:pt x="20" y="98"/>
                  </a:lnTo>
                  <a:lnTo>
                    <a:pt x="23" y="97"/>
                  </a:lnTo>
                  <a:lnTo>
                    <a:pt x="25" y="95"/>
                  </a:lnTo>
                  <a:lnTo>
                    <a:pt x="27" y="93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93CCCC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22" name="Freeform 142"/>
            <p:cNvSpPr/>
            <p:nvPr/>
          </p:nvSpPr>
          <p:spPr>
            <a:xfrm>
              <a:off x="1137" y="1068"/>
              <a:ext cx="22" cy="84"/>
            </a:xfrm>
            <a:custGeom>
              <a:avLst/>
              <a:gdLst>
                <a:gd name="txL" fmla="*/ 0 w 22"/>
                <a:gd name="txT" fmla="*/ 0 h 84"/>
                <a:gd name="txR" fmla="*/ 22 w 22"/>
                <a:gd name="txB" fmla="*/ 84 h 84"/>
              </a:gdLst>
              <a:ahLst/>
              <a:cxnLst>
                <a:cxn ang="0">
                  <a:pos x="22" y="2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21" y="1"/>
                </a:cxn>
                <a:cxn ang="0">
                  <a:pos x="19" y="1"/>
                </a:cxn>
                <a:cxn ang="0">
                  <a:pos x="18" y="1"/>
                </a:cxn>
                <a:cxn ang="0">
                  <a:pos x="17" y="0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5" y="1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1" y="84"/>
                </a:cxn>
                <a:cxn ang="0">
                  <a:pos x="2" y="84"/>
                </a:cxn>
                <a:cxn ang="0">
                  <a:pos x="3" y="84"/>
                </a:cxn>
                <a:cxn ang="0">
                  <a:pos x="4" y="84"/>
                </a:cxn>
                <a:cxn ang="0">
                  <a:pos x="5" y="84"/>
                </a:cxn>
                <a:cxn ang="0">
                  <a:pos x="7" y="83"/>
                </a:cxn>
                <a:cxn ang="0">
                  <a:pos x="9" y="83"/>
                </a:cxn>
                <a:cxn ang="0">
                  <a:pos x="10" y="82"/>
                </a:cxn>
                <a:cxn ang="0">
                  <a:pos x="12" y="82"/>
                </a:cxn>
                <a:cxn ang="0">
                  <a:pos x="14" y="80"/>
                </a:cxn>
                <a:cxn ang="0">
                  <a:pos x="16" y="79"/>
                </a:cxn>
                <a:cxn ang="0">
                  <a:pos x="18" y="78"/>
                </a:cxn>
                <a:cxn ang="0">
                  <a:pos x="19" y="77"/>
                </a:cxn>
                <a:cxn ang="0">
                  <a:pos x="22" y="76"/>
                </a:cxn>
                <a:cxn ang="0">
                  <a:pos x="22" y="2"/>
                </a:cxn>
              </a:cxnLst>
              <a:rect l="txL" t="txT" r="txR" b="txB"/>
              <a:pathLst>
                <a:path w="22" h="84">
                  <a:moveTo>
                    <a:pt x="22" y="2"/>
                  </a:moveTo>
                  <a:lnTo>
                    <a:pt x="22" y="2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8" y="1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5" y="1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84"/>
                  </a:lnTo>
                  <a:lnTo>
                    <a:pt x="1" y="84"/>
                  </a:lnTo>
                  <a:lnTo>
                    <a:pt x="2" y="84"/>
                  </a:lnTo>
                  <a:lnTo>
                    <a:pt x="3" y="84"/>
                  </a:lnTo>
                  <a:lnTo>
                    <a:pt x="4" y="84"/>
                  </a:lnTo>
                  <a:lnTo>
                    <a:pt x="5" y="84"/>
                  </a:lnTo>
                  <a:lnTo>
                    <a:pt x="7" y="83"/>
                  </a:lnTo>
                  <a:lnTo>
                    <a:pt x="9" y="83"/>
                  </a:lnTo>
                  <a:lnTo>
                    <a:pt x="10" y="82"/>
                  </a:lnTo>
                  <a:lnTo>
                    <a:pt x="12" y="82"/>
                  </a:lnTo>
                  <a:lnTo>
                    <a:pt x="14" y="80"/>
                  </a:lnTo>
                  <a:lnTo>
                    <a:pt x="16" y="79"/>
                  </a:lnTo>
                  <a:lnTo>
                    <a:pt x="18" y="78"/>
                  </a:lnTo>
                  <a:lnTo>
                    <a:pt x="19" y="77"/>
                  </a:lnTo>
                  <a:lnTo>
                    <a:pt x="22" y="76"/>
                  </a:lnTo>
                  <a:lnTo>
                    <a:pt x="22" y="2"/>
                  </a:lnTo>
                  <a:close/>
                </a:path>
              </a:pathLst>
            </a:custGeom>
            <a:solidFill>
              <a:srgbClr val="A8D8D8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23" name="Freeform 143"/>
            <p:cNvSpPr/>
            <p:nvPr/>
          </p:nvSpPr>
          <p:spPr>
            <a:xfrm>
              <a:off x="1138" y="1069"/>
              <a:ext cx="17" cy="65"/>
            </a:xfrm>
            <a:custGeom>
              <a:avLst/>
              <a:gdLst>
                <a:gd name="txL" fmla="*/ 0 w 17"/>
                <a:gd name="txT" fmla="*/ 0 h 65"/>
                <a:gd name="txR" fmla="*/ 17 w 17"/>
                <a:gd name="txB" fmla="*/ 65 h 65"/>
              </a:gdLst>
              <a:ahLst/>
              <a:cxnLst>
                <a:cxn ang="0">
                  <a:pos x="17" y="1"/>
                </a:cxn>
                <a:cxn ang="0">
                  <a:pos x="17" y="1"/>
                </a:cxn>
                <a:cxn ang="0">
                  <a:pos x="16" y="1"/>
                </a:cxn>
                <a:cxn ang="0">
                  <a:pos x="14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6" y="0"/>
                </a:cxn>
                <a:cxn ang="0">
                  <a:pos x="2" y="1"/>
                </a:cxn>
                <a:cxn ang="0">
                  <a:pos x="0" y="2"/>
                </a:cxn>
                <a:cxn ang="0">
                  <a:pos x="0" y="65"/>
                </a:cxn>
                <a:cxn ang="0">
                  <a:pos x="0" y="65"/>
                </a:cxn>
                <a:cxn ang="0">
                  <a:pos x="1" y="65"/>
                </a:cxn>
                <a:cxn ang="0">
                  <a:pos x="3" y="64"/>
                </a:cxn>
                <a:cxn ang="0">
                  <a:pos x="6" y="64"/>
                </a:cxn>
                <a:cxn ang="0">
                  <a:pos x="8" y="63"/>
                </a:cxn>
                <a:cxn ang="0">
                  <a:pos x="11" y="62"/>
                </a:cxn>
                <a:cxn ang="0">
                  <a:pos x="14" y="61"/>
                </a:cxn>
                <a:cxn ang="0">
                  <a:pos x="17" y="58"/>
                </a:cxn>
                <a:cxn ang="0">
                  <a:pos x="17" y="1"/>
                </a:cxn>
              </a:cxnLst>
              <a:rect l="txL" t="txT" r="txR" b="txB"/>
              <a:pathLst>
                <a:path w="17" h="65">
                  <a:moveTo>
                    <a:pt x="17" y="1"/>
                  </a:moveTo>
                  <a:lnTo>
                    <a:pt x="17" y="1"/>
                  </a:lnTo>
                  <a:lnTo>
                    <a:pt x="16" y="1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65"/>
                  </a:lnTo>
                  <a:lnTo>
                    <a:pt x="1" y="65"/>
                  </a:lnTo>
                  <a:lnTo>
                    <a:pt x="3" y="64"/>
                  </a:lnTo>
                  <a:lnTo>
                    <a:pt x="6" y="64"/>
                  </a:lnTo>
                  <a:lnTo>
                    <a:pt x="8" y="63"/>
                  </a:lnTo>
                  <a:lnTo>
                    <a:pt x="11" y="62"/>
                  </a:lnTo>
                  <a:lnTo>
                    <a:pt x="14" y="61"/>
                  </a:lnTo>
                  <a:lnTo>
                    <a:pt x="17" y="5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BCE5E5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24" name="Freeform 144"/>
            <p:cNvSpPr/>
            <p:nvPr/>
          </p:nvSpPr>
          <p:spPr>
            <a:xfrm>
              <a:off x="1138" y="1070"/>
              <a:ext cx="14" cy="46"/>
            </a:xfrm>
            <a:custGeom>
              <a:avLst/>
              <a:gdLst>
                <a:gd name="txL" fmla="*/ 0 w 14"/>
                <a:gd name="txT" fmla="*/ 0 h 46"/>
                <a:gd name="txR" fmla="*/ 14 w 14"/>
                <a:gd name="txB" fmla="*/ 46 h 46"/>
              </a:gdLst>
              <a:ahLst/>
              <a:cxnLst>
                <a:cxn ang="0">
                  <a:pos x="14" y="1"/>
                </a:cxn>
                <a:cxn ang="0">
                  <a:pos x="14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46"/>
                </a:cxn>
                <a:cxn ang="0">
                  <a:pos x="1" y="46"/>
                </a:cxn>
                <a:cxn ang="0">
                  <a:pos x="1" y="46"/>
                </a:cxn>
                <a:cxn ang="0">
                  <a:pos x="3" y="46"/>
                </a:cxn>
                <a:cxn ang="0">
                  <a:pos x="4" y="44"/>
                </a:cxn>
                <a:cxn ang="0">
                  <a:pos x="7" y="44"/>
                </a:cxn>
                <a:cxn ang="0">
                  <a:pos x="9" y="43"/>
                </a:cxn>
                <a:cxn ang="0">
                  <a:pos x="11" y="42"/>
                </a:cxn>
                <a:cxn ang="0">
                  <a:pos x="14" y="41"/>
                </a:cxn>
                <a:cxn ang="0">
                  <a:pos x="14" y="1"/>
                </a:cxn>
              </a:cxnLst>
              <a:rect l="txL" t="txT" r="txR" b="txB"/>
              <a:pathLst>
                <a:path w="14" h="46">
                  <a:moveTo>
                    <a:pt x="14" y="1"/>
                  </a:moveTo>
                  <a:lnTo>
                    <a:pt x="14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6"/>
                  </a:lnTo>
                  <a:lnTo>
                    <a:pt x="1" y="46"/>
                  </a:lnTo>
                  <a:lnTo>
                    <a:pt x="3" y="46"/>
                  </a:lnTo>
                  <a:lnTo>
                    <a:pt x="4" y="44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2"/>
                  </a:lnTo>
                  <a:lnTo>
                    <a:pt x="14" y="41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D1F2F2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25" name="Freeform 145"/>
            <p:cNvSpPr/>
            <p:nvPr/>
          </p:nvSpPr>
          <p:spPr>
            <a:xfrm>
              <a:off x="1139" y="1070"/>
              <a:ext cx="9" cy="27"/>
            </a:xfrm>
            <a:custGeom>
              <a:avLst/>
              <a:gdLst>
                <a:gd name="txL" fmla="*/ 0 w 9"/>
                <a:gd name="txT" fmla="*/ 0 h 27"/>
                <a:gd name="txR" fmla="*/ 9 w 9"/>
                <a:gd name="txB" fmla="*/ 27 h 27"/>
              </a:gdLst>
              <a:ahLst/>
              <a:cxnLst>
                <a:cxn ang="0">
                  <a:pos x="9" y="1"/>
                </a:cxn>
                <a:cxn ang="0">
                  <a:pos x="9" y="1"/>
                </a:cxn>
                <a:cxn ang="0">
                  <a:pos x="8" y="1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27"/>
                </a:cxn>
                <a:cxn ang="0">
                  <a:pos x="0" y="27"/>
                </a:cxn>
                <a:cxn ang="0">
                  <a:pos x="1" y="27"/>
                </a:cxn>
                <a:cxn ang="0">
                  <a:pos x="2" y="27"/>
                </a:cxn>
                <a:cxn ang="0">
                  <a:pos x="3" y="27"/>
                </a:cxn>
                <a:cxn ang="0">
                  <a:pos x="5" y="27"/>
                </a:cxn>
                <a:cxn ang="0">
                  <a:pos x="6" y="26"/>
                </a:cxn>
                <a:cxn ang="0">
                  <a:pos x="8" y="25"/>
                </a:cxn>
                <a:cxn ang="0">
                  <a:pos x="9" y="23"/>
                </a:cxn>
                <a:cxn ang="0">
                  <a:pos x="9" y="1"/>
                </a:cxn>
              </a:cxnLst>
              <a:rect l="txL" t="txT" r="txR" b="txB"/>
              <a:pathLst>
                <a:path w="9" h="27">
                  <a:moveTo>
                    <a:pt x="9" y="1"/>
                  </a:moveTo>
                  <a:lnTo>
                    <a:pt x="9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27"/>
                  </a:lnTo>
                  <a:lnTo>
                    <a:pt x="1" y="27"/>
                  </a:lnTo>
                  <a:lnTo>
                    <a:pt x="2" y="27"/>
                  </a:lnTo>
                  <a:lnTo>
                    <a:pt x="3" y="27"/>
                  </a:lnTo>
                  <a:lnTo>
                    <a:pt x="5" y="27"/>
                  </a:lnTo>
                  <a:lnTo>
                    <a:pt x="6" y="26"/>
                  </a:lnTo>
                  <a:lnTo>
                    <a:pt x="8" y="25"/>
                  </a:lnTo>
                  <a:lnTo>
                    <a:pt x="9" y="23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E5FF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26" name="Freeform 146"/>
            <p:cNvSpPr/>
            <p:nvPr/>
          </p:nvSpPr>
          <p:spPr>
            <a:xfrm>
              <a:off x="1250" y="1147"/>
              <a:ext cx="14" cy="14"/>
            </a:xfrm>
            <a:custGeom>
              <a:avLst/>
              <a:gdLst>
                <a:gd name="txL" fmla="*/ 0 w 14"/>
                <a:gd name="txT" fmla="*/ 0 h 14"/>
                <a:gd name="txR" fmla="*/ 14 w 14"/>
                <a:gd name="txB" fmla="*/ 14 h 14"/>
              </a:gdLst>
              <a:ahLst/>
              <a:cxnLst>
                <a:cxn ang="0">
                  <a:pos x="7" y="14"/>
                </a:cxn>
                <a:cxn ang="0">
                  <a:pos x="8" y="14"/>
                </a:cxn>
                <a:cxn ang="0">
                  <a:pos x="9" y="13"/>
                </a:cxn>
                <a:cxn ang="0">
                  <a:pos x="10" y="13"/>
                </a:cxn>
                <a:cxn ang="0">
                  <a:pos x="11" y="12"/>
                </a:cxn>
                <a:cxn ang="0">
                  <a:pos x="13" y="11"/>
                </a:cxn>
                <a:cxn ang="0">
                  <a:pos x="13" y="10"/>
                </a:cxn>
                <a:cxn ang="0">
                  <a:pos x="14" y="8"/>
                </a:cxn>
                <a:cxn ang="0">
                  <a:pos x="14" y="7"/>
                </a:cxn>
                <a:cxn ang="0">
                  <a:pos x="14" y="6"/>
                </a:cxn>
                <a:cxn ang="0">
                  <a:pos x="13" y="5"/>
                </a:cxn>
                <a:cxn ang="0">
                  <a:pos x="13" y="4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1" y="4"/>
                </a:cxn>
                <a:cxn ang="0">
                  <a:pos x="1" y="5"/>
                </a:cxn>
                <a:cxn ang="0">
                  <a:pos x="0" y="6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1" y="10"/>
                </a:cxn>
                <a:cxn ang="0">
                  <a:pos x="1" y="11"/>
                </a:cxn>
                <a:cxn ang="0">
                  <a:pos x="2" y="12"/>
                </a:cxn>
                <a:cxn ang="0">
                  <a:pos x="3" y="13"/>
                </a:cxn>
                <a:cxn ang="0">
                  <a:pos x="4" y="13"/>
                </a:cxn>
                <a:cxn ang="0">
                  <a:pos x="6" y="14"/>
                </a:cxn>
                <a:cxn ang="0">
                  <a:pos x="7" y="14"/>
                </a:cxn>
              </a:cxnLst>
              <a:rect l="txL" t="txT" r="txR" b="txB"/>
              <a:pathLst>
                <a:path w="14" h="14">
                  <a:moveTo>
                    <a:pt x="7" y="14"/>
                  </a:moveTo>
                  <a:lnTo>
                    <a:pt x="8" y="14"/>
                  </a:lnTo>
                  <a:lnTo>
                    <a:pt x="9" y="13"/>
                  </a:lnTo>
                  <a:lnTo>
                    <a:pt x="10" y="13"/>
                  </a:lnTo>
                  <a:lnTo>
                    <a:pt x="11" y="12"/>
                  </a:lnTo>
                  <a:lnTo>
                    <a:pt x="13" y="11"/>
                  </a:lnTo>
                  <a:lnTo>
                    <a:pt x="13" y="10"/>
                  </a:lnTo>
                  <a:lnTo>
                    <a:pt x="14" y="8"/>
                  </a:lnTo>
                  <a:lnTo>
                    <a:pt x="14" y="7"/>
                  </a:lnTo>
                  <a:lnTo>
                    <a:pt x="14" y="6"/>
                  </a:lnTo>
                  <a:lnTo>
                    <a:pt x="13" y="5"/>
                  </a:lnTo>
                  <a:lnTo>
                    <a:pt x="13" y="4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1" y="10"/>
                  </a:lnTo>
                  <a:lnTo>
                    <a:pt x="1" y="11"/>
                  </a:lnTo>
                  <a:lnTo>
                    <a:pt x="2" y="12"/>
                  </a:lnTo>
                  <a:lnTo>
                    <a:pt x="3" y="13"/>
                  </a:lnTo>
                  <a:lnTo>
                    <a:pt x="4" y="13"/>
                  </a:lnTo>
                  <a:lnTo>
                    <a:pt x="6" y="14"/>
                  </a:lnTo>
                  <a:lnTo>
                    <a:pt x="7" y="1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27" name="Freeform 147"/>
            <p:cNvSpPr/>
            <p:nvPr/>
          </p:nvSpPr>
          <p:spPr>
            <a:xfrm>
              <a:off x="1209" y="1147"/>
              <a:ext cx="7" cy="7"/>
            </a:xfrm>
            <a:custGeom>
              <a:avLst/>
              <a:gdLst>
                <a:gd name="txL" fmla="*/ 0 w 7"/>
                <a:gd name="txT" fmla="*/ 0 h 7"/>
                <a:gd name="txR" fmla="*/ 7 w 7"/>
                <a:gd name="txB" fmla="*/ 7 h 7"/>
              </a:gdLst>
              <a:ahLst/>
              <a:cxnLst>
                <a:cxn ang="0">
                  <a:pos x="3" y="7"/>
                </a:cxn>
                <a:cxn ang="0">
                  <a:pos x="5" y="7"/>
                </a:cxn>
                <a:cxn ang="0">
                  <a:pos x="6" y="6"/>
                </a:cxn>
                <a:cxn ang="0">
                  <a:pos x="6" y="5"/>
                </a:cxn>
                <a:cxn ang="0">
                  <a:pos x="7" y="4"/>
                </a:cxn>
                <a:cxn ang="0">
                  <a:pos x="6" y="3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1" y="6"/>
                </a:cxn>
                <a:cxn ang="0">
                  <a:pos x="2" y="7"/>
                </a:cxn>
                <a:cxn ang="0">
                  <a:pos x="3" y="7"/>
                </a:cxn>
              </a:cxnLst>
              <a:rect l="txL" t="txT" r="txR" b="txB"/>
              <a:pathLst>
                <a:path w="7" h="7">
                  <a:moveTo>
                    <a:pt x="3" y="7"/>
                  </a:moveTo>
                  <a:lnTo>
                    <a:pt x="5" y="7"/>
                  </a:lnTo>
                  <a:lnTo>
                    <a:pt x="6" y="6"/>
                  </a:lnTo>
                  <a:lnTo>
                    <a:pt x="6" y="5"/>
                  </a:lnTo>
                  <a:lnTo>
                    <a:pt x="7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28" name="Freeform 148"/>
            <p:cNvSpPr/>
            <p:nvPr/>
          </p:nvSpPr>
          <p:spPr>
            <a:xfrm>
              <a:off x="1221" y="1147"/>
              <a:ext cx="5" cy="7"/>
            </a:xfrm>
            <a:custGeom>
              <a:avLst/>
              <a:gdLst>
                <a:gd name="txL" fmla="*/ 0 w 5"/>
                <a:gd name="txT" fmla="*/ 0 h 7"/>
                <a:gd name="txR" fmla="*/ 5 w 5"/>
                <a:gd name="txB" fmla="*/ 7 h 7"/>
              </a:gdLst>
              <a:ahLst/>
              <a:cxnLst>
                <a:cxn ang="0">
                  <a:pos x="3" y="7"/>
                </a:cxn>
                <a:cxn ang="0">
                  <a:pos x="4" y="7"/>
                </a:cxn>
                <a:cxn ang="0">
                  <a:pos x="5" y="7"/>
                </a:cxn>
                <a:cxn ang="0">
                  <a:pos x="5" y="6"/>
                </a:cxn>
                <a:cxn ang="0">
                  <a:pos x="5" y="4"/>
                </a:cxn>
                <a:cxn ang="0">
                  <a:pos x="5" y="3"/>
                </a:cxn>
                <a:cxn ang="0">
                  <a:pos x="5" y="1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1" y="7"/>
                </a:cxn>
                <a:cxn ang="0">
                  <a:pos x="2" y="7"/>
                </a:cxn>
                <a:cxn ang="0">
                  <a:pos x="3" y="7"/>
                </a:cxn>
              </a:cxnLst>
              <a:rect l="txL" t="txT" r="txR" b="txB"/>
              <a:pathLst>
                <a:path w="5" h="7">
                  <a:moveTo>
                    <a:pt x="3" y="7"/>
                  </a:moveTo>
                  <a:lnTo>
                    <a:pt x="4" y="7"/>
                  </a:lnTo>
                  <a:lnTo>
                    <a:pt x="5" y="7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1" y="7"/>
                  </a:lnTo>
                  <a:lnTo>
                    <a:pt x="2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29" name="Freeform 149"/>
            <p:cNvSpPr/>
            <p:nvPr/>
          </p:nvSpPr>
          <p:spPr>
            <a:xfrm>
              <a:off x="1175" y="1055"/>
              <a:ext cx="19" cy="92"/>
            </a:xfrm>
            <a:custGeom>
              <a:avLst/>
              <a:gdLst>
                <a:gd name="txL" fmla="*/ 0 w 19"/>
                <a:gd name="txT" fmla="*/ 0 h 92"/>
                <a:gd name="txR" fmla="*/ 19 w 19"/>
                <a:gd name="txB" fmla="*/ 92 h 92"/>
              </a:gdLst>
              <a:ahLst/>
              <a:cxnLst>
                <a:cxn ang="0">
                  <a:pos x="6" y="1"/>
                </a:cxn>
                <a:cxn ang="0">
                  <a:pos x="6" y="3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1" y="28"/>
                </a:cxn>
                <a:cxn ang="0">
                  <a:pos x="0" y="41"/>
                </a:cxn>
                <a:cxn ang="0">
                  <a:pos x="0" y="57"/>
                </a:cxn>
                <a:cxn ang="0">
                  <a:pos x="1" y="73"/>
                </a:cxn>
                <a:cxn ang="0">
                  <a:pos x="5" y="92"/>
                </a:cxn>
                <a:cxn ang="0">
                  <a:pos x="19" y="92"/>
                </a:cxn>
                <a:cxn ang="0">
                  <a:pos x="18" y="89"/>
                </a:cxn>
                <a:cxn ang="0">
                  <a:pos x="16" y="82"/>
                </a:cxn>
                <a:cxn ang="0">
                  <a:pos x="15" y="70"/>
                </a:cxn>
                <a:cxn ang="0">
                  <a:pos x="14" y="57"/>
                </a:cxn>
                <a:cxn ang="0">
                  <a:pos x="13" y="42"/>
                </a:cxn>
                <a:cxn ang="0">
                  <a:pos x="13" y="27"/>
                </a:cxn>
                <a:cxn ang="0">
                  <a:pos x="15" y="13"/>
                </a:cxn>
                <a:cxn ang="0">
                  <a:pos x="19" y="1"/>
                </a:cxn>
                <a:cxn ang="0">
                  <a:pos x="19" y="1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1" y="0"/>
                </a:cxn>
                <a:cxn ang="0">
                  <a:pos x="6" y="1"/>
                </a:cxn>
              </a:cxnLst>
              <a:rect l="txL" t="txT" r="txR" b="txB"/>
              <a:pathLst>
                <a:path w="19" h="92">
                  <a:moveTo>
                    <a:pt x="6" y="1"/>
                  </a:moveTo>
                  <a:lnTo>
                    <a:pt x="6" y="3"/>
                  </a:lnTo>
                  <a:lnTo>
                    <a:pt x="4" y="8"/>
                  </a:lnTo>
                  <a:lnTo>
                    <a:pt x="2" y="16"/>
                  </a:lnTo>
                  <a:lnTo>
                    <a:pt x="1" y="28"/>
                  </a:lnTo>
                  <a:lnTo>
                    <a:pt x="0" y="41"/>
                  </a:lnTo>
                  <a:lnTo>
                    <a:pt x="0" y="57"/>
                  </a:lnTo>
                  <a:lnTo>
                    <a:pt x="1" y="73"/>
                  </a:lnTo>
                  <a:lnTo>
                    <a:pt x="5" y="92"/>
                  </a:lnTo>
                  <a:lnTo>
                    <a:pt x="19" y="92"/>
                  </a:lnTo>
                  <a:lnTo>
                    <a:pt x="18" y="89"/>
                  </a:lnTo>
                  <a:lnTo>
                    <a:pt x="16" y="82"/>
                  </a:lnTo>
                  <a:lnTo>
                    <a:pt x="15" y="70"/>
                  </a:lnTo>
                  <a:lnTo>
                    <a:pt x="14" y="57"/>
                  </a:lnTo>
                  <a:lnTo>
                    <a:pt x="13" y="42"/>
                  </a:lnTo>
                  <a:lnTo>
                    <a:pt x="13" y="27"/>
                  </a:lnTo>
                  <a:lnTo>
                    <a:pt x="15" y="13"/>
                  </a:lnTo>
                  <a:lnTo>
                    <a:pt x="19" y="1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3F9E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30" name="Freeform 150"/>
            <p:cNvSpPr/>
            <p:nvPr/>
          </p:nvSpPr>
          <p:spPr>
            <a:xfrm>
              <a:off x="1273" y="1043"/>
              <a:ext cx="27" cy="104"/>
            </a:xfrm>
            <a:custGeom>
              <a:avLst/>
              <a:gdLst>
                <a:gd name="txL" fmla="*/ 0 w 27"/>
                <a:gd name="txT" fmla="*/ 0 h 104"/>
                <a:gd name="txR" fmla="*/ 27 w 27"/>
                <a:gd name="txB" fmla="*/ 104 h 104"/>
              </a:gdLst>
              <a:ahLst/>
              <a:cxnLst>
                <a:cxn ang="0">
                  <a:pos x="27" y="0"/>
                </a:cxn>
                <a:cxn ang="0">
                  <a:pos x="26" y="1"/>
                </a:cxn>
                <a:cxn ang="0">
                  <a:pos x="25" y="4"/>
                </a:cxn>
                <a:cxn ang="0">
                  <a:pos x="22" y="10"/>
                </a:cxn>
                <a:cxn ang="0">
                  <a:pos x="20" y="19"/>
                </a:cxn>
                <a:cxn ang="0">
                  <a:pos x="18" y="32"/>
                </a:cxn>
                <a:cxn ang="0">
                  <a:pos x="16" y="49"/>
                </a:cxn>
                <a:cxn ang="0">
                  <a:pos x="18" y="74"/>
                </a:cxn>
                <a:cxn ang="0">
                  <a:pos x="20" y="104"/>
                </a:cxn>
                <a:cxn ang="0">
                  <a:pos x="5" y="104"/>
                </a:cxn>
                <a:cxn ang="0">
                  <a:pos x="5" y="101"/>
                </a:cxn>
                <a:cxn ang="0">
                  <a:pos x="4" y="92"/>
                </a:cxn>
                <a:cxn ang="0">
                  <a:pos x="2" y="80"/>
                </a:cxn>
                <a:cxn ang="0">
                  <a:pos x="1" y="64"/>
                </a:cxn>
                <a:cxn ang="0">
                  <a:pos x="0" y="47"/>
                </a:cxn>
                <a:cxn ang="0">
                  <a:pos x="1" y="31"/>
                </a:cxn>
                <a:cxn ang="0">
                  <a:pos x="4" y="14"/>
                </a:cxn>
                <a:cxn ang="0">
                  <a:pos x="9" y="0"/>
                </a:cxn>
                <a:cxn ang="0">
                  <a:pos x="27" y="0"/>
                </a:cxn>
              </a:cxnLst>
              <a:rect l="txL" t="txT" r="txR" b="txB"/>
              <a:pathLst>
                <a:path w="27" h="104">
                  <a:moveTo>
                    <a:pt x="27" y="0"/>
                  </a:moveTo>
                  <a:lnTo>
                    <a:pt x="26" y="1"/>
                  </a:lnTo>
                  <a:lnTo>
                    <a:pt x="25" y="4"/>
                  </a:lnTo>
                  <a:lnTo>
                    <a:pt x="22" y="10"/>
                  </a:lnTo>
                  <a:lnTo>
                    <a:pt x="20" y="19"/>
                  </a:lnTo>
                  <a:lnTo>
                    <a:pt x="18" y="32"/>
                  </a:lnTo>
                  <a:lnTo>
                    <a:pt x="16" y="49"/>
                  </a:lnTo>
                  <a:lnTo>
                    <a:pt x="18" y="74"/>
                  </a:lnTo>
                  <a:lnTo>
                    <a:pt x="20" y="104"/>
                  </a:lnTo>
                  <a:lnTo>
                    <a:pt x="5" y="104"/>
                  </a:lnTo>
                  <a:lnTo>
                    <a:pt x="5" y="101"/>
                  </a:lnTo>
                  <a:lnTo>
                    <a:pt x="4" y="92"/>
                  </a:lnTo>
                  <a:lnTo>
                    <a:pt x="2" y="80"/>
                  </a:lnTo>
                  <a:lnTo>
                    <a:pt x="1" y="64"/>
                  </a:lnTo>
                  <a:lnTo>
                    <a:pt x="0" y="47"/>
                  </a:lnTo>
                  <a:lnTo>
                    <a:pt x="1" y="31"/>
                  </a:lnTo>
                  <a:lnTo>
                    <a:pt x="4" y="14"/>
                  </a:lnTo>
                  <a:lnTo>
                    <a:pt x="9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3F9E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31" name="Freeform 151"/>
            <p:cNvSpPr/>
            <p:nvPr/>
          </p:nvSpPr>
          <p:spPr>
            <a:xfrm>
              <a:off x="1175" y="1060"/>
              <a:ext cx="18" cy="81"/>
            </a:xfrm>
            <a:custGeom>
              <a:avLst/>
              <a:gdLst>
                <a:gd name="txL" fmla="*/ 0 w 18"/>
                <a:gd name="txT" fmla="*/ 0 h 81"/>
                <a:gd name="txR" fmla="*/ 18 w 18"/>
                <a:gd name="txB" fmla="*/ 81 h 81"/>
              </a:gdLst>
              <a:ahLst/>
              <a:cxnLst>
                <a:cxn ang="0">
                  <a:pos x="6" y="2"/>
                </a:cxn>
                <a:cxn ang="0">
                  <a:pos x="6" y="3"/>
                </a:cxn>
                <a:cxn ang="0">
                  <a:pos x="5" y="8"/>
                </a:cxn>
                <a:cxn ang="0">
                  <a:pos x="2" y="15"/>
                </a:cxn>
                <a:cxn ang="0">
                  <a:pos x="1" y="25"/>
                </a:cxn>
                <a:cxn ang="0">
                  <a:pos x="0" y="37"/>
                </a:cxn>
                <a:cxn ang="0">
                  <a:pos x="1" y="50"/>
                </a:cxn>
                <a:cxn ang="0">
                  <a:pos x="2" y="65"/>
                </a:cxn>
                <a:cxn ang="0">
                  <a:pos x="5" y="81"/>
                </a:cxn>
                <a:cxn ang="0">
                  <a:pos x="16" y="80"/>
                </a:cxn>
                <a:cxn ang="0">
                  <a:pos x="16" y="78"/>
                </a:cxn>
                <a:cxn ang="0">
                  <a:pos x="15" y="72"/>
                </a:cxn>
                <a:cxn ang="0">
                  <a:pos x="14" y="61"/>
                </a:cxn>
                <a:cxn ang="0">
                  <a:pos x="13" y="50"/>
                </a:cxn>
                <a:cxn ang="0">
                  <a:pos x="12" y="37"/>
                </a:cxn>
                <a:cxn ang="0">
                  <a:pos x="12" y="24"/>
                </a:cxn>
                <a:cxn ang="0">
                  <a:pos x="14" y="11"/>
                </a:cxn>
                <a:cxn ang="0">
                  <a:pos x="18" y="1"/>
                </a:cxn>
                <a:cxn ang="0">
                  <a:pos x="18" y="1"/>
                </a:cxn>
                <a:cxn ang="0">
                  <a:pos x="18" y="1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9" y="1"/>
                </a:cxn>
                <a:cxn ang="0">
                  <a:pos x="6" y="2"/>
                </a:cxn>
              </a:cxnLst>
              <a:rect l="txL" t="txT" r="txR" b="txB"/>
              <a:pathLst>
                <a:path w="18" h="81">
                  <a:moveTo>
                    <a:pt x="6" y="2"/>
                  </a:moveTo>
                  <a:lnTo>
                    <a:pt x="6" y="3"/>
                  </a:lnTo>
                  <a:lnTo>
                    <a:pt x="5" y="8"/>
                  </a:lnTo>
                  <a:lnTo>
                    <a:pt x="2" y="15"/>
                  </a:lnTo>
                  <a:lnTo>
                    <a:pt x="1" y="25"/>
                  </a:lnTo>
                  <a:lnTo>
                    <a:pt x="0" y="37"/>
                  </a:lnTo>
                  <a:lnTo>
                    <a:pt x="1" y="50"/>
                  </a:lnTo>
                  <a:lnTo>
                    <a:pt x="2" y="65"/>
                  </a:lnTo>
                  <a:lnTo>
                    <a:pt x="5" y="81"/>
                  </a:lnTo>
                  <a:lnTo>
                    <a:pt x="16" y="80"/>
                  </a:lnTo>
                  <a:lnTo>
                    <a:pt x="16" y="78"/>
                  </a:lnTo>
                  <a:lnTo>
                    <a:pt x="15" y="72"/>
                  </a:lnTo>
                  <a:lnTo>
                    <a:pt x="14" y="61"/>
                  </a:lnTo>
                  <a:lnTo>
                    <a:pt x="13" y="50"/>
                  </a:lnTo>
                  <a:lnTo>
                    <a:pt x="12" y="37"/>
                  </a:lnTo>
                  <a:lnTo>
                    <a:pt x="12" y="24"/>
                  </a:lnTo>
                  <a:lnTo>
                    <a:pt x="14" y="11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9" y="1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59B2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32" name="Freeform 152"/>
            <p:cNvSpPr/>
            <p:nvPr/>
          </p:nvSpPr>
          <p:spPr>
            <a:xfrm>
              <a:off x="1176" y="1065"/>
              <a:ext cx="14" cy="69"/>
            </a:xfrm>
            <a:custGeom>
              <a:avLst/>
              <a:gdLst>
                <a:gd name="txL" fmla="*/ 0 w 14"/>
                <a:gd name="txT" fmla="*/ 0 h 69"/>
                <a:gd name="txR" fmla="*/ 14 w 14"/>
                <a:gd name="txB" fmla="*/ 69 h 69"/>
              </a:gdLst>
              <a:ahLst/>
              <a:cxnLst>
                <a:cxn ang="0">
                  <a:pos x="5" y="2"/>
                </a:cxn>
                <a:cxn ang="0">
                  <a:pos x="5" y="3"/>
                </a:cxn>
                <a:cxn ang="0">
                  <a:pos x="4" y="7"/>
                </a:cxn>
                <a:cxn ang="0">
                  <a:pos x="3" y="13"/>
                </a:cxn>
                <a:cxn ang="0">
                  <a:pos x="1" y="21"/>
                </a:cxn>
                <a:cxn ang="0">
                  <a:pos x="0" y="32"/>
                </a:cxn>
                <a:cxn ang="0">
                  <a:pos x="0" y="44"/>
                </a:cxn>
                <a:cxn ang="0">
                  <a:pos x="1" y="56"/>
                </a:cxn>
                <a:cxn ang="0">
                  <a:pos x="4" y="69"/>
                </a:cxn>
                <a:cxn ang="0">
                  <a:pos x="14" y="69"/>
                </a:cxn>
                <a:cxn ang="0">
                  <a:pos x="13" y="67"/>
                </a:cxn>
                <a:cxn ang="0">
                  <a:pos x="13" y="61"/>
                </a:cxn>
                <a:cxn ang="0">
                  <a:pos x="12" y="53"/>
                </a:cxn>
                <a:cxn ang="0">
                  <a:pos x="11" y="44"/>
                </a:cxn>
                <a:cxn ang="0">
                  <a:pos x="10" y="32"/>
                </a:cxn>
                <a:cxn ang="0">
                  <a:pos x="10" y="20"/>
                </a:cxn>
                <a:cxn ang="0">
                  <a:pos x="12" y="10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8" y="2"/>
                </a:cxn>
                <a:cxn ang="0">
                  <a:pos x="5" y="2"/>
                </a:cxn>
              </a:cxnLst>
              <a:rect l="txL" t="txT" r="txR" b="txB"/>
              <a:pathLst>
                <a:path w="14" h="69">
                  <a:moveTo>
                    <a:pt x="5" y="2"/>
                  </a:moveTo>
                  <a:lnTo>
                    <a:pt x="5" y="3"/>
                  </a:lnTo>
                  <a:lnTo>
                    <a:pt x="4" y="7"/>
                  </a:lnTo>
                  <a:lnTo>
                    <a:pt x="3" y="13"/>
                  </a:lnTo>
                  <a:lnTo>
                    <a:pt x="1" y="21"/>
                  </a:lnTo>
                  <a:lnTo>
                    <a:pt x="0" y="32"/>
                  </a:lnTo>
                  <a:lnTo>
                    <a:pt x="0" y="44"/>
                  </a:lnTo>
                  <a:lnTo>
                    <a:pt x="1" y="56"/>
                  </a:lnTo>
                  <a:lnTo>
                    <a:pt x="4" y="69"/>
                  </a:lnTo>
                  <a:lnTo>
                    <a:pt x="14" y="69"/>
                  </a:lnTo>
                  <a:lnTo>
                    <a:pt x="13" y="67"/>
                  </a:lnTo>
                  <a:lnTo>
                    <a:pt x="13" y="61"/>
                  </a:lnTo>
                  <a:lnTo>
                    <a:pt x="12" y="53"/>
                  </a:lnTo>
                  <a:lnTo>
                    <a:pt x="11" y="44"/>
                  </a:lnTo>
                  <a:lnTo>
                    <a:pt x="10" y="32"/>
                  </a:lnTo>
                  <a:lnTo>
                    <a:pt x="10" y="20"/>
                  </a:lnTo>
                  <a:lnTo>
                    <a:pt x="12" y="10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8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72C6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33" name="Freeform 153"/>
            <p:cNvSpPr/>
            <p:nvPr/>
          </p:nvSpPr>
          <p:spPr>
            <a:xfrm>
              <a:off x="1177" y="1071"/>
              <a:ext cx="12" cy="57"/>
            </a:xfrm>
            <a:custGeom>
              <a:avLst/>
              <a:gdLst>
                <a:gd name="txL" fmla="*/ 0 w 12"/>
                <a:gd name="txT" fmla="*/ 0 h 57"/>
                <a:gd name="txR" fmla="*/ 12 w 12"/>
                <a:gd name="txB" fmla="*/ 57 h 57"/>
              </a:gdLst>
              <a:ahLst/>
              <a:cxnLst>
                <a:cxn ang="0">
                  <a:pos x="4" y="1"/>
                </a:cxn>
                <a:cxn ang="0">
                  <a:pos x="3" y="3"/>
                </a:cxn>
                <a:cxn ang="0">
                  <a:pos x="3" y="5"/>
                </a:cxn>
                <a:cxn ang="0">
                  <a:pos x="2" y="11"/>
                </a:cxn>
                <a:cxn ang="0">
                  <a:pos x="0" y="18"/>
                </a:cxn>
                <a:cxn ang="0">
                  <a:pos x="0" y="26"/>
                </a:cxn>
                <a:cxn ang="0">
                  <a:pos x="0" y="35"/>
                </a:cxn>
                <a:cxn ang="0">
                  <a:pos x="2" y="46"/>
                </a:cxn>
                <a:cxn ang="0">
                  <a:pos x="3" y="57"/>
                </a:cxn>
                <a:cxn ang="0">
                  <a:pos x="11" y="56"/>
                </a:cxn>
                <a:cxn ang="0">
                  <a:pos x="11" y="55"/>
                </a:cxn>
                <a:cxn ang="0">
                  <a:pos x="10" y="50"/>
                </a:cxn>
                <a:cxn ang="0">
                  <a:pos x="10" y="43"/>
                </a:cxn>
                <a:cxn ang="0">
                  <a:pos x="9" y="35"/>
                </a:cxn>
                <a:cxn ang="0">
                  <a:pos x="7" y="26"/>
                </a:cxn>
                <a:cxn ang="0">
                  <a:pos x="9" y="17"/>
                </a:cxn>
                <a:cxn ang="0">
                  <a:pos x="10" y="8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6" y="0"/>
                </a:cxn>
                <a:cxn ang="0">
                  <a:pos x="4" y="1"/>
                </a:cxn>
              </a:cxnLst>
              <a:rect l="txL" t="txT" r="txR" b="txB"/>
              <a:pathLst>
                <a:path w="12" h="57">
                  <a:moveTo>
                    <a:pt x="4" y="1"/>
                  </a:moveTo>
                  <a:lnTo>
                    <a:pt x="3" y="3"/>
                  </a:lnTo>
                  <a:lnTo>
                    <a:pt x="3" y="5"/>
                  </a:lnTo>
                  <a:lnTo>
                    <a:pt x="2" y="11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0" y="35"/>
                  </a:lnTo>
                  <a:lnTo>
                    <a:pt x="2" y="46"/>
                  </a:lnTo>
                  <a:lnTo>
                    <a:pt x="3" y="57"/>
                  </a:lnTo>
                  <a:lnTo>
                    <a:pt x="11" y="56"/>
                  </a:lnTo>
                  <a:lnTo>
                    <a:pt x="11" y="55"/>
                  </a:lnTo>
                  <a:lnTo>
                    <a:pt x="10" y="50"/>
                  </a:lnTo>
                  <a:lnTo>
                    <a:pt x="10" y="43"/>
                  </a:lnTo>
                  <a:lnTo>
                    <a:pt x="9" y="35"/>
                  </a:lnTo>
                  <a:lnTo>
                    <a:pt x="7" y="26"/>
                  </a:lnTo>
                  <a:lnTo>
                    <a:pt x="9" y="17"/>
                  </a:lnTo>
                  <a:lnTo>
                    <a:pt x="10" y="8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8CD8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34" name="Freeform 154"/>
            <p:cNvSpPr/>
            <p:nvPr/>
          </p:nvSpPr>
          <p:spPr>
            <a:xfrm>
              <a:off x="1177" y="1076"/>
              <a:ext cx="10" cy="45"/>
            </a:xfrm>
            <a:custGeom>
              <a:avLst/>
              <a:gdLst>
                <a:gd name="txL" fmla="*/ 0 w 10"/>
                <a:gd name="txT" fmla="*/ 0 h 45"/>
                <a:gd name="txR" fmla="*/ 10 w 10"/>
                <a:gd name="txB" fmla="*/ 45 h 45"/>
              </a:gdLst>
              <a:ahLst/>
              <a:cxnLst>
                <a:cxn ang="0">
                  <a:pos x="4" y="1"/>
                </a:cxn>
                <a:cxn ang="0">
                  <a:pos x="3" y="2"/>
                </a:cxn>
                <a:cxn ang="0">
                  <a:pos x="3" y="5"/>
                </a:cxn>
                <a:cxn ang="0">
                  <a:pos x="2" y="9"/>
                </a:cxn>
                <a:cxn ang="0">
                  <a:pos x="2" y="14"/>
                </a:cxn>
                <a:cxn ang="0">
                  <a:pos x="0" y="21"/>
                </a:cxn>
                <a:cxn ang="0">
                  <a:pos x="0" y="28"/>
                </a:cxn>
                <a:cxn ang="0">
                  <a:pos x="2" y="37"/>
                </a:cxn>
                <a:cxn ang="0">
                  <a:pos x="3" y="45"/>
                </a:cxn>
                <a:cxn ang="0">
                  <a:pos x="10" y="45"/>
                </a:cxn>
                <a:cxn ang="0">
                  <a:pos x="10" y="44"/>
                </a:cxn>
                <a:cxn ang="0">
                  <a:pos x="9" y="41"/>
                </a:cxn>
                <a:cxn ang="0">
                  <a:pos x="7" y="35"/>
                </a:cxn>
                <a:cxn ang="0">
                  <a:pos x="7" y="28"/>
                </a:cxn>
                <a:cxn ang="0">
                  <a:pos x="6" y="21"/>
                </a:cxn>
                <a:cxn ang="0">
                  <a:pos x="7" y="14"/>
                </a:cxn>
                <a:cxn ang="0">
                  <a:pos x="7" y="7"/>
                </a:cxn>
                <a:cxn ang="0">
                  <a:pos x="10" y="1"/>
                </a:cxn>
                <a:cxn ang="0">
                  <a:pos x="10" y="1"/>
                </a:cxn>
                <a:cxn ang="0">
                  <a:pos x="10" y="1"/>
                </a:cxn>
                <a:cxn ang="0">
                  <a:pos x="10" y="1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1"/>
                </a:cxn>
              </a:cxnLst>
              <a:rect l="txL" t="txT" r="txR" b="txB"/>
              <a:pathLst>
                <a:path w="10" h="45">
                  <a:moveTo>
                    <a:pt x="4" y="1"/>
                  </a:moveTo>
                  <a:lnTo>
                    <a:pt x="3" y="2"/>
                  </a:lnTo>
                  <a:lnTo>
                    <a:pt x="3" y="5"/>
                  </a:lnTo>
                  <a:lnTo>
                    <a:pt x="2" y="9"/>
                  </a:lnTo>
                  <a:lnTo>
                    <a:pt x="2" y="14"/>
                  </a:lnTo>
                  <a:lnTo>
                    <a:pt x="0" y="21"/>
                  </a:lnTo>
                  <a:lnTo>
                    <a:pt x="0" y="28"/>
                  </a:lnTo>
                  <a:lnTo>
                    <a:pt x="2" y="37"/>
                  </a:lnTo>
                  <a:lnTo>
                    <a:pt x="3" y="45"/>
                  </a:lnTo>
                  <a:lnTo>
                    <a:pt x="10" y="45"/>
                  </a:lnTo>
                  <a:lnTo>
                    <a:pt x="10" y="44"/>
                  </a:lnTo>
                  <a:lnTo>
                    <a:pt x="9" y="41"/>
                  </a:lnTo>
                  <a:lnTo>
                    <a:pt x="7" y="35"/>
                  </a:lnTo>
                  <a:lnTo>
                    <a:pt x="7" y="28"/>
                  </a:lnTo>
                  <a:lnTo>
                    <a:pt x="6" y="21"/>
                  </a:lnTo>
                  <a:lnTo>
                    <a:pt x="7" y="14"/>
                  </a:lnTo>
                  <a:lnTo>
                    <a:pt x="7" y="7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A5ED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35" name="Freeform 155"/>
            <p:cNvSpPr/>
            <p:nvPr/>
          </p:nvSpPr>
          <p:spPr>
            <a:xfrm>
              <a:off x="1179" y="1082"/>
              <a:ext cx="7" cy="34"/>
            </a:xfrm>
            <a:custGeom>
              <a:avLst/>
              <a:gdLst>
                <a:gd name="txL" fmla="*/ 0 w 7"/>
                <a:gd name="txT" fmla="*/ 0 h 34"/>
                <a:gd name="txR" fmla="*/ 7 w 7"/>
                <a:gd name="txB" fmla="*/ 34 h 34"/>
              </a:gdLst>
              <a:ahLst/>
              <a:cxnLst>
                <a:cxn ang="0">
                  <a:pos x="2" y="1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5"/>
                </a:cxn>
                <a:cxn ang="0">
                  <a:pos x="0" y="21"/>
                </a:cxn>
                <a:cxn ang="0">
                  <a:pos x="0" y="27"/>
                </a:cxn>
                <a:cxn ang="0">
                  <a:pos x="1" y="34"/>
                </a:cxn>
                <a:cxn ang="0">
                  <a:pos x="5" y="34"/>
                </a:cxn>
                <a:cxn ang="0">
                  <a:pos x="5" y="32"/>
                </a:cxn>
                <a:cxn ang="0">
                  <a:pos x="5" y="29"/>
                </a:cxn>
                <a:cxn ang="0">
                  <a:pos x="4" y="25"/>
                </a:cxn>
                <a:cxn ang="0">
                  <a:pos x="4" y="21"/>
                </a:cxn>
                <a:cxn ang="0">
                  <a:pos x="4" y="15"/>
                </a:cxn>
                <a:cxn ang="0">
                  <a:pos x="4" y="10"/>
                </a:cxn>
                <a:cxn ang="0">
                  <a:pos x="4" y="4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2" y="1"/>
                </a:cxn>
              </a:cxnLst>
              <a:rect l="txL" t="txT" r="txR" b="txB"/>
              <a:pathLst>
                <a:path w="7" h="34">
                  <a:moveTo>
                    <a:pt x="2" y="1"/>
                  </a:moveTo>
                  <a:lnTo>
                    <a:pt x="1" y="1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0" y="21"/>
                  </a:lnTo>
                  <a:lnTo>
                    <a:pt x="0" y="27"/>
                  </a:lnTo>
                  <a:lnTo>
                    <a:pt x="1" y="34"/>
                  </a:lnTo>
                  <a:lnTo>
                    <a:pt x="5" y="34"/>
                  </a:lnTo>
                  <a:lnTo>
                    <a:pt x="5" y="32"/>
                  </a:lnTo>
                  <a:lnTo>
                    <a:pt x="5" y="29"/>
                  </a:lnTo>
                  <a:lnTo>
                    <a:pt x="4" y="25"/>
                  </a:lnTo>
                  <a:lnTo>
                    <a:pt x="4" y="21"/>
                  </a:lnTo>
                  <a:lnTo>
                    <a:pt x="4" y="15"/>
                  </a:lnTo>
                  <a:lnTo>
                    <a:pt x="4" y="10"/>
                  </a:lnTo>
                  <a:lnTo>
                    <a:pt x="4" y="4"/>
                  </a:lnTo>
                  <a:lnTo>
                    <a:pt x="7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FFF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36" name="Freeform 156"/>
            <p:cNvSpPr/>
            <p:nvPr/>
          </p:nvSpPr>
          <p:spPr>
            <a:xfrm>
              <a:off x="1274" y="1049"/>
              <a:ext cx="24" cy="91"/>
            </a:xfrm>
            <a:custGeom>
              <a:avLst/>
              <a:gdLst>
                <a:gd name="txL" fmla="*/ 0 w 24"/>
                <a:gd name="txT" fmla="*/ 0 h 91"/>
                <a:gd name="txR" fmla="*/ 24 w 24"/>
                <a:gd name="txB" fmla="*/ 91 h 91"/>
              </a:gdLst>
              <a:ahLst/>
              <a:cxnLst>
                <a:cxn ang="0">
                  <a:pos x="24" y="1"/>
                </a:cxn>
                <a:cxn ang="0">
                  <a:pos x="22" y="1"/>
                </a:cxn>
                <a:cxn ang="0">
                  <a:pos x="21" y="4"/>
                </a:cxn>
                <a:cxn ang="0">
                  <a:pos x="19" y="8"/>
                </a:cxn>
                <a:cxn ang="0">
                  <a:pos x="17" y="16"/>
                </a:cxn>
                <a:cxn ang="0">
                  <a:pos x="15" y="28"/>
                </a:cxn>
                <a:cxn ang="0">
                  <a:pos x="14" y="43"/>
                </a:cxn>
                <a:cxn ang="0">
                  <a:pos x="15" y="64"/>
                </a:cxn>
                <a:cxn ang="0">
                  <a:pos x="18" y="91"/>
                </a:cxn>
                <a:cxn ang="0">
                  <a:pos x="5" y="91"/>
                </a:cxn>
                <a:cxn ang="0">
                  <a:pos x="4" y="88"/>
                </a:cxn>
                <a:cxn ang="0">
                  <a:pos x="3" y="81"/>
                </a:cxn>
                <a:cxn ang="0">
                  <a:pos x="1" y="70"/>
                </a:cxn>
                <a:cxn ang="0">
                  <a:pos x="0" y="56"/>
                </a:cxn>
                <a:cxn ang="0">
                  <a:pos x="0" y="42"/>
                </a:cxn>
                <a:cxn ang="0">
                  <a:pos x="1" y="27"/>
                </a:cxn>
                <a:cxn ang="0">
                  <a:pos x="4" y="13"/>
                </a:cxn>
                <a:cxn ang="0">
                  <a:pos x="7" y="0"/>
                </a:cxn>
                <a:cxn ang="0">
                  <a:pos x="24" y="1"/>
                </a:cxn>
              </a:cxnLst>
              <a:rect l="txL" t="txT" r="txR" b="txB"/>
              <a:pathLst>
                <a:path w="24" h="91">
                  <a:moveTo>
                    <a:pt x="24" y="1"/>
                  </a:moveTo>
                  <a:lnTo>
                    <a:pt x="22" y="1"/>
                  </a:lnTo>
                  <a:lnTo>
                    <a:pt x="21" y="4"/>
                  </a:lnTo>
                  <a:lnTo>
                    <a:pt x="19" y="8"/>
                  </a:lnTo>
                  <a:lnTo>
                    <a:pt x="17" y="16"/>
                  </a:lnTo>
                  <a:lnTo>
                    <a:pt x="15" y="28"/>
                  </a:lnTo>
                  <a:lnTo>
                    <a:pt x="14" y="43"/>
                  </a:lnTo>
                  <a:lnTo>
                    <a:pt x="15" y="64"/>
                  </a:lnTo>
                  <a:lnTo>
                    <a:pt x="18" y="91"/>
                  </a:lnTo>
                  <a:lnTo>
                    <a:pt x="5" y="91"/>
                  </a:lnTo>
                  <a:lnTo>
                    <a:pt x="4" y="88"/>
                  </a:lnTo>
                  <a:lnTo>
                    <a:pt x="3" y="81"/>
                  </a:lnTo>
                  <a:lnTo>
                    <a:pt x="1" y="70"/>
                  </a:lnTo>
                  <a:lnTo>
                    <a:pt x="0" y="56"/>
                  </a:lnTo>
                  <a:lnTo>
                    <a:pt x="0" y="42"/>
                  </a:lnTo>
                  <a:lnTo>
                    <a:pt x="1" y="27"/>
                  </a:lnTo>
                  <a:lnTo>
                    <a:pt x="4" y="13"/>
                  </a:lnTo>
                  <a:lnTo>
                    <a:pt x="7" y="0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59B2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37" name="Freeform 157"/>
            <p:cNvSpPr/>
            <p:nvPr/>
          </p:nvSpPr>
          <p:spPr>
            <a:xfrm>
              <a:off x="1275" y="1056"/>
              <a:ext cx="19" cy="77"/>
            </a:xfrm>
            <a:custGeom>
              <a:avLst/>
              <a:gdLst>
                <a:gd name="txL" fmla="*/ 0 w 19"/>
                <a:gd name="txT" fmla="*/ 0 h 77"/>
                <a:gd name="txR" fmla="*/ 19 w 19"/>
                <a:gd name="txB" fmla="*/ 77 h 77"/>
              </a:gdLst>
              <a:ahLst/>
              <a:cxnLst>
                <a:cxn ang="0">
                  <a:pos x="19" y="0"/>
                </a:cxn>
                <a:cxn ang="0">
                  <a:pos x="19" y="1"/>
                </a:cxn>
                <a:cxn ang="0">
                  <a:pos x="18" y="2"/>
                </a:cxn>
                <a:cxn ang="0">
                  <a:pos x="17" y="7"/>
                </a:cxn>
                <a:cxn ang="0">
                  <a:pos x="14" y="13"/>
                </a:cxn>
                <a:cxn ang="0">
                  <a:pos x="13" y="23"/>
                </a:cxn>
                <a:cxn ang="0">
                  <a:pos x="12" y="36"/>
                </a:cxn>
                <a:cxn ang="0">
                  <a:pos x="13" y="54"/>
                </a:cxn>
                <a:cxn ang="0">
                  <a:pos x="14" y="77"/>
                </a:cxn>
                <a:cxn ang="0">
                  <a:pos x="4" y="77"/>
                </a:cxn>
                <a:cxn ang="0">
                  <a:pos x="4" y="75"/>
                </a:cxn>
                <a:cxn ang="0">
                  <a:pos x="3" y="69"/>
                </a:cxn>
                <a:cxn ang="0">
                  <a:pos x="2" y="60"/>
                </a:cxn>
                <a:cxn ang="0">
                  <a:pos x="0" y="48"/>
                </a:cxn>
                <a:cxn ang="0">
                  <a:pos x="0" y="35"/>
                </a:cxn>
                <a:cxn ang="0">
                  <a:pos x="0" y="22"/>
                </a:cxn>
                <a:cxn ang="0">
                  <a:pos x="3" y="11"/>
                </a:cxn>
                <a:cxn ang="0">
                  <a:pos x="6" y="0"/>
                </a:cxn>
                <a:cxn ang="0">
                  <a:pos x="19" y="0"/>
                </a:cxn>
              </a:cxnLst>
              <a:rect l="txL" t="txT" r="txR" b="txB"/>
              <a:pathLst>
                <a:path w="19" h="77">
                  <a:moveTo>
                    <a:pt x="19" y="0"/>
                  </a:moveTo>
                  <a:lnTo>
                    <a:pt x="19" y="1"/>
                  </a:lnTo>
                  <a:lnTo>
                    <a:pt x="18" y="2"/>
                  </a:lnTo>
                  <a:lnTo>
                    <a:pt x="17" y="7"/>
                  </a:lnTo>
                  <a:lnTo>
                    <a:pt x="14" y="13"/>
                  </a:lnTo>
                  <a:lnTo>
                    <a:pt x="13" y="23"/>
                  </a:lnTo>
                  <a:lnTo>
                    <a:pt x="12" y="36"/>
                  </a:lnTo>
                  <a:lnTo>
                    <a:pt x="13" y="54"/>
                  </a:lnTo>
                  <a:lnTo>
                    <a:pt x="14" y="77"/>
                  </a:lnTo>
                  <a:lnTo>
                    <a:pt x="4" y="77"/>
                  </a:lnTo>
                  <a:lnTo>
                    <a:pt x="4" y="75"/>
                  </a:lnTo>
                  <a:lnTo>
                    <a:pt x="3" y="69"/>
                  </a:lnTo>
                  <a:lnTo>
                    <a:pt x="2" y="60"/>
                  </a:lnTo>
                  <a:lnTo>
                    <a:pt x="0" y="48"/>
                  </a:lnTo>
                  <a:lnTo>
                    <a:pt x="0" y="35"/>
                  </a:lnTo>
                  <a:lnTo>
                    <a:pt x="0" y="22"/>
                  </a:lnTo>
                  <a:lnTo>
                    <a:pt x="3" y="11"/>
                  </a:lnTo>
                  <a:lnTo>
                    <a:pt x="6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72C6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38" name="Freeform 158"/>
            <p:cNvSpPr/>
            <p:nvPr/>
          </p:nvSpPr>
          <p:spPr>
            <a:xfrm>
              <a:off x="1277" y="1062"/>
              <a:ext cx="15" cy="64"/>
            </a:xfrm>
            <a:custGeom>
              <a:avLst/>
              <a:gdLst>
                <a:gd name="txL" fmla="*/ 0 w 15"/>
                <a:gd name="txT" fmla="*/ 0 h 64"/>
                <a:gd name="txR" fmla="*/ 15 w 15"/>
                <a:gd name="txB" fmla="*/ 64 h 64"/>
              </a:gdLst>
              <a:ahLst/>
              <a:cxnLst>
                <a:cxn ang="0">
                  <a:pos x="15" y="0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12" y="6"/>
                </a:cxn>
                <a:cxn ang="0">
                  <a:pos x="11" y="12"/>
                </a:cxn>
                <a:cxn ang="0">
                  <a:pos x="10" y="20"/>
                </a:cxn>
                <a:cxn ang="0">
                  <a:pos x="9" y="30"/>
                </a:cxn>
                <a:cxn ang="0">
                  <a:pos x="10" y="45"/>
                </a:cxn>
                <a:cxn ang="0">
                  <a:pos x="11" y="64"/>
                </a:cxn>
                <a:cxn ang="0">
                  <a:pos x="2" y="64"/>
                </a:cxn>
                <a:cxn ang="0">
                  <a:pos x="2" y="62"/>
                </a:cxn>
                <a:cxn ang="0">
                  <a:pos x="1" y="57"/>
                </a:cxn>
                <a:cxn ang="0">
                  <a:pos x="0" y="49"/>
                </a:cxn>
                <a:cxn ang="0">
                  <a:pos x="0" y="40"/>
                </a:cxn>
                <a:cxn ang="0">
                  <a:pos x="0" y="29"/>
                </a:cxn>
                <a:cxn ang="0">
                  <a:pos x="0" y="19"/>
                </a:cxn>
                <a:cxn ang="0">
                  <a:pos x="1" y="8"/>
                </a:cxn>
                <a:cxn ang="0">
                  <a:pos x="4" y="0"/>
                </a:cxn>
                <a:cxn ang="0">
                  <a:pos x="15" y="0"/>
                </a:cxn>
              </a:cxnLst>
              <a:rect l="txL" t="txT" r="txR" b="txB"/>
              <a:pathLst>
                <a:path w="15" h="64">
                  <a:moveTo>
                    <a:pt x="15" y="0"/>
                  </a:moveTo>
                  <a:lnTo>
                    <a:pt x="15" y="1"/>
                  </a:lnTo>
                  <a:lnTo>
                    <a:pt x="14" y="2"/>
                  </a:lnTo>
                  <a:lnTo>
                    <a:pt x="12" y="6"/>
                  </a:lnTo>
                  <a:lnTo>
                    <a:pt x="11" y="12"/>
                  </a:lnTo>
                  <a:lnTo>
                    <a:pt x="10" y="20"/>
                  </a:lnTo>
                  <a:lnTo>
                    <a:pt x="9" y="30"/>
                  </a:lnTo>
                  <a:lnTo>
                    <a:pt x="10" y="45"/>
                  </a:lnTo>
                  <a:lnTo>
                    <a:pt x="11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" y="57"/>
                  </a:lnTo>
                  <a:lnTo>
                    <a:pt x="0" y="49"/>
                  </a:lnTo>
                  <a:lnTo>
                    <a:pt x="0" y="40"/>
                  </a:lnTo>
                  <a:lnTo>
                    <a:pt x="0" y="29"/>
                  </a:lnTo>
                  <a:lnTo>
                    <a:pt x="0" y="19"/>
                  </a:lnTo>
                  <a:lnTo>
                    <a:pt x="1" y="8"/>
                  </a:lnTo>
                  <a:lnTo>
                    <a:pt x="4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8CD8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39" name="Freeform 159"/>
            <p:cNvSpPr/>
            <p:nvPr/>
          </p:nvSpPr>
          <p:spPr>
            <a:xfrm>
              <a:off x="1277" y="1068"/>
              <a:ext cx="12" cy="51"/>
            </a:xfrm>
            <a:custGeom>
              <a:avLst/>
              <a:gdLst>
                <a:gd name="txL" fmla="*/ 0 w 12"/>
                <a:gd name="txT" fmla="*/ 0 h 51"/>
                <a:gd name="txR" fmla="*/ 12 w 12"/>
                <a:gd name="txB" fmla="*/ 51 h 51"/>
              </a:gdLst>
              <a:ahLst/>
              <a:cxnLst>
                <a:cxn ang="0">
                  <a:pos x="12" y="1"/>
                </a:cxn>
                <a:cxn ang="0">
                  <a:pos x="12" y="1"/>
                </a:cxn>
                <a:cxn ang="0">
                  <a:pos x="11" y="2"/>
                </a:cxn>
                <a:cxn ang="0">
                  <a:pos x="10" y="4"/>
                </a:cxn>
                <a:cxn ang="0">
                  <a:pos x="9" y="9"/>
                </a:cxn>
                <a:cxn ang="0">
                  <a:pos x="9" y="16"/>
                </a:cxn>
                <a:cxn ang="0">
                  <a:pos x="8" y="24"/>
                </a:cxn>
                <a:cxn ang="0">
                  <a:pos x="8" y="36"/>
                </a:cxn>
                <a:cxn ang="0">
                  <a:pos x="9" y="51"/>
                </a:cxn>
                <a:cxn ang="0">
                  <a:pos x="2" y="51"/>
                </a:cxn>
                <a:cxn ang="0">
                  <a:pos x="2" y="50"/>
                </a:cxn>
                <a:cxn ang="0">
                  <a:pos x="2" y="45"/>
                </a:cxn>
                <a:cxn ang="0">
                  <a:pos x="1" y="39"/>
                </a:cxn>
                <a:cxn ang="0">
                  <a:pos x="1" y="31"/>
                </a:cxn>
                <a:cxn ang="0">
                  <a:pos x="0" y="23"/>
                </a:cxn>
                <a:cxn ang="0">
                  <a:pos x="1" y="15"/>
                </a:cxn>
                <a:cxn ang="0">
                  <a:pos x="2" y="7"/>
                </a:cxn>
                <a:cxn ang="0">
                  <a:pos x="4" y="0"/>
                </a:cxn>
                <a:cxn ang="0">
                  <a:pos x="12" y="1"/>
                </a:cxn>
              </a:cxnLst>
              <a:rect l="txL" t="txT" r="txR" b="txB"/>
              <a:pathLst>
                <a:path w="12" h="51">
                  <a:moveTo>
                    <a:pt x="12" y="1"/>
                  </a:moveTo>
                  <a:lnTo>
                    <a:pt x="12" y="1"/>
                  </a:lnTo>
                  <a:lnTo>
                    <a:pt x="11" y="2"/>
                  </a:lnTo>
                  <a:lnTo>
                    <a:pt x="10" y="4"/>
                  </a:lnTo>
                  <a:lnTo>
                    <a:pt x="9" y="9"/>
                  </a:lnTo>
                  <a:lnTo>
                    <a:pt x="9" y="16"/>
                  </a:lnTo>
                  <a:lnTo>
                    <a:pt x="8" y="24"/>
                  </a:lnTo>
                  <a:lnTo>
                    <a:pt x="8" y="36"/>
                  </a:lnTo>
                  <a:lnTo>
                    <a:pt x="9" y="51"/>
                  </a:lnTo>
                  <a:lnTo>
                    <a:pt x="2" y="51"/>
                  </a:lnTo>
                  <a:lnTo>
                    <a:pt x="2" y="50"/>
                  </a:lnTo>
                  <a:lnTo>
                    <a:pt x="2" y="45"/>
                  </a:lnTo>
                  <a:lnTo>
                    <a:pt x="1" y="39"/>
                  </a:lnTo>
                  <a:lnTo>
                    <a:pt x="1" y="31"/>
                  </a:lnTo>
                  <a:lnTo>
                    <a:pt x="0" y="23"/>
                  </a:lnTo>
                  <a:lnTo>
                    <a:pt x="1" y="15"/>
                  </a:lnTo>
                  <a:lnTo>
                    <a:pt x="2" y="7"/>
                  </a:lnTo>
                  <a:lnTo>
                    <a:pt x="4" y="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A5ED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40" name="Freeform 160"/>
            <p:cNvSpPr/>
            <p:nvPr/>
          </p:nvSpPr>
          <p:spPr>
            <a:xfrm>
              <a:off x="1278" y="1075"/>
              <a:ext cx="9" cy="37"/>
            </a:xfrm>
            <a:custGeom>
              <a:avLst/>
              <a:gdLst>
                <a:gd name="txL" fmla="*/ 0 w 9"/>
                <a:gd name="txT" fmla="*/ 0 h 37"/>
                <a:gd name="txR" fmla="*/ 9 w 9"/>
                <a:gd name="txB" fmla="*/ 37 h 37"/>
              </a:gdLst>
              <a:ahLst/>
              <a:cxnLst>
                <a:cxn ang="0">
                  <a:pos x="9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8" y="3"/>
                </a:cxn>
                <a:cxn ang="0">
                  <a:pos x="7" y="6"/>
                </a:cxn>
                <a:cxn ang="0">
                  <a:pos x="6" y="10"/>
                </a:cxn>
                <a:cxn ang="0">
                  <a:pos x="6" y="17"/>
                </a:cxn>
                <a:cxn ang="0">
                  <a:pos x="6" y="25"/>
                </a:cxn>
                <a:cxn ang="0">
                  <a:pos x="7" y="37"/>
                </a:cxn>
                <a:cxn ang="0">
                  <a:pos x="2" y="37"/>
                </a:cxn>
                <a:cxn ang="0">
                  <a:pos x="1" y="36"/>
                </a:cxn>
                <a:cxn ang="0">
                  <a:pos x="1" y="32"/>
                </a:cxn>
                <a:cxn ang="0">
                  <a:pos x="1" y="28"/>
                </a:cxn>
                <a:cxn ang="0">
                  <a:pos x="0" y="23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1" y="4"/>
                </a:cxn>
                <a:cxn ang="0">
                  <a:pos x="3" y="0"/>
                </a:cxn>
                <a:cxn ang="0">
                  <a:pos x="9" y="0"/>
                </a:cxn>
              </a:cxnLst>
              <a:rect l="txL" t="txT" r="txR" b="txB"/>
              <a:pathLst>
                <a:path w="9" h="37">
                  <a:moveTo>
                    <a:pt x="9" y="0"/>
                  </a:moveTo>
                  <a:lnTo>
                    <a:pt x="9" y="0"/>
                  </a:lnTo>
                  <a:lnTo>
                    <a:pt x="8" y="1"/>
                  </a:lnTo>
                  <a:lnTo>
                    <a:pt x="8" y="3"/>
                  </a:lnTo>
                  <a:lnTo>
                    <a:pt x="7" y="6"/>
                  </a:lnTo>
                  <a:lnTo>
                    <a:pt x="6" y="10"/>
                  </a:lnTo>
                  <a:lnTo>
                    <a:pt x="6" y="17"/>
                  </a:lnTo>
                  <a:lnTo>
                    <a:pt x="6" y="25"/>
                  </a:lnTo>
                  <a:lnTo>
                    <a:pt x="7" y="37"/>
                  </a:lnTo>
                  <a:lnTo>
                    <a:pt x="2" y="37"/>
                  </a:lnTo>
                  <a:lnTo>
                    <a:pt x="1" y="36"/>
                  </a:lnTo>
                  <a:lnTo>
                    <a:pt x="1" y="32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1" y="4"/>
                  </a:lnTo>
                  <a:lnTo>
                    <a:pt x="3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BFFF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41" name="Rectangle 161"/>
            <p:cNvSpPr/>
            <p:nvPr/>
          </p:nvSpPr>
          <p:spPr>
            <a:xfrm>
              <a:off x="1155" y="1065"/>
              <a:ext cx="4" cy="118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42" name="Freeform 162"/>
            <p:cNvSpPr/>
            <p:nvPr/>
          </p:nvSpPr>
          <p:spPr>
            <a:xfrm>
              <a:off x="1197" y="1063"/>
              <a:ext cx="46" cy="55"/>
            </a:xfrm>
            <a:custGeom>
              <a:avLst/>
              <a:gdLst>
                <a:gd name="txL" fmla="*/ 0 w 46"/>
                <a:gd name="txT" fmla="*/ 0 h 55"/>
                <a:gd name="txR" fmla="*/ 46 w 46"/>
                <a:gd name="txB" fmla="*/ 55 h 55"/>
              </a:gdLst>
              <a:ahLst/>
              <a:cxnLst>
                <a:cxn ang="0">
                  <a:pos x="4" y="6"/>
                </a:cxn>
                <a:cxn ang="0">
                  <a:pos x="4" y="7"/>
                </a:cxn>
                <a:cxn ang="0">
                  <a:pos x="3" y="9"/>
                </a:cxn>
                <a:cxn ang="0">
                  <a:pos x="1" y="14"/>
                </a:cxn>
                <a:cxn ang="0">
                  <a:pos x="0" y="21"/>
                </a:cxn>
                <a:cxn ang="0">
                  <a:pos x="0" y="28"/>
                </a:cxn>
                <a:cxn ang="0">
                  <a:pos x="0" y="36"/>
                </a:cxn>
                <a:cxn ang="0">
                  <a:pos x="0" y="46"/>
                </a:cxn>
                <a:cxn ang="0">
                  <a:pos x="3" y="55"/>
                </a:cxn>
                <a:cxn ang="0">
                  <a:pos x="3" y="55"/>
                </a:cxn>
                <a:cxn ang="0">
                  <a:pos x="3" y="54"/>
                </a:cxn>
                <a:cxn ang="0">
                  <a:pos x="3" y="51"/>
                </a:cxn>
                <a:cxn ang="0">
                  <a:pos x="3" y="49"/>
                </a:cxn>
                <a:cxn ang="0">
                  <a:pos x="3" y="46"/>
                </a:cxn>
                <a:cxn ang="0">
                  <a:pos x="4" y="43"/>
                </a:cxn>
                <a:cxn ang="0">
                  <a:pos x="4" y="39"/>
                </a:cxn>
                <a:cxn ang="0">
                  <a:pos x="5" y="35"/>
                </a:cxn>
                <a:cxn ang="0">
                  <a:pos x="6" y="32"/>
                </a:cxn>
                <a:cxn ang="0">
                  <a:pos x="7" y="28"/>
                </a:cxn>
                <a:cxn ang="0">
                  <a:pos x="8" y="25"/>
                </a:cxn>
                <a:cxn ang="0">
                  <a:pos x="11" y="21"/>
                </a:cxn>
                <a:cxn ang="0">
                  <a:pos x="14" y="19"/>
                </a:cxn>
                <a:cxn ang="0">
                  <a:pos x="17" y="16"/>
                </a:cxn>
                <a:cxn ang="0">
                  <a:pos x="21" y="15"/>
                </a:cxn>
                <a:cxn ang="0">
                  <a:pos x="26" y="14"/>
                </a:cxn>
                <a:cxn ang="0">
                  <a:pos x="26" y="13"/>
                </a:cxn>
                <a:cxn ang="0">
                  <a:pos x="26" y="13"/>
                </a:cxn>
                <a:cxn ang="0">
                  <a:pos x="28" y="12"/>
                </a:cxn>
                <a:cxn ang="0">
                  <a:pos x="29" y="11"/>
                </a:cxn>
                <a:cxn ang="0">
                  <a:pos x="33" y="9"/>
                </a:cxn>
                <a:cxn ang="0">
                  <a:pos x="36" y="7"/>
                </a:cxn>
                <a:cxn ang="0">
                  <a:pos x="41" y="5"/>
                </a:cxn>
                <a:cxn ang="0">
                  <a:pos x="46" y="2"/>
                </a:cxn>
                <a:cxn ang="0">
                  <a:pos x="46" y="2"/>
                </a:cxn>
                <a:cxn ang="0">
                  <a:pos x="45" y="2"/>
                </a:cxn>
                <a:cxn ang="0">
                  <a:pos x="43" y="2"/>
                </a:cxn>
                <a:cxn ang="0">
                  <a:pos x="42" y="2"/>
                </a:cxn>
                <a:cxn ang="0">
                  <a:pos x="40" y="1"/>
                </a:cxn>
                <a:cxn ang="0">
                  <a:pos x="38" y="1"/>
                </a:cxn>
                <a:cxn ang="0">
                  <a:pos x="35" y="1"/>
                </a:cxn>
                <a:cxn ang="0">
                  <a:pos x="32" y="1"/>
                </a:cxn>
                <a:cxn ang="0">
                  <a:pos x="28" y="0"/>
                </a:cxn>
                <a:cxn ang="0">
                  <a:pos x="26" y="1"/>
                </a:cxn>
                <a:cxn ang="0">
                  <a:pos x="22" y="1"/>
                </a:cxn>
                <a:cxn ang="0">
                  <a:pos x="19" y="1"/>
                </a:cxn>
                <a:cxn ang="0">
                  <a:pos x="14" y="2"/>
                </a:cxn>
                <a:cxn ang="0">
                  <a:pos x="11" y="2"/>
                </a:cxn>
                <a:cxn ang="0">
                  <a:pos x="7" y="4"/>
                </a:cxn>
                <a:cxn ang="0">
                  <a:pos x="4" y="6"/>
                </a:cxn>
              </a:cxnLst>
              <a:rect l="txL" t="txT" r="txR" b="txB"/>
              <a:pathLst>
                <a:path w="46" h="55">
                  <a:moveTo>
                    <a:pt x="4" y="6"/>
                  </a:moveTo>
                  <a:lnTo>
                    <a:pt x="4" y="7"/>
                  </a:lnTo>
                  <a:lnTo>
                    <a:pt x="3" y="9"/>
                  </a:lnTo>
                  <a:lnTo>
                    <a:pt x="1" y="14"/>
                  </a:lnTo>
                  <a:lnTo>
                    <a:pt x="0" y="21"/>
                  </a:lnTo>
                  <a:lnTo>
                    <a:pt x="0" y="28"/>
                  </a:lnTo>
                  <a:lnTo>
                    <a:pt x="0" y="36"/>
                  </a:lnTo>
                  <a:lnTo>
                    <a:pt x="0" y="46"/>
                  </a:lnTo>
                  <a:lnTo>
                    <a:pt x="3" y="55"/>
                  </a:lnTo>
                  <a:lnTo>
                    <a:pt x="3" y="54"/>
                  </a:lnTo>
                  <a:lnTo>
                    <a:pt x="3" y="51"/>
                  </a:lnTo>
                  <a:lnTo>
                    <a:pt x="3" y="49"/>
                  </a:lnTo>
                  <a:lnTo>
                    <a:pt x="3" y="46"/>
                  </a:lnTo>
                  <a:lnTo>
                    <a:pt x="4" y="43"/>
                  </a:lnTo>
                  <a:lnTo>
                    <a:pt x="4" y="39"/>
                  </a:lnTo>
                  <a:lnTo>
                    <a:pt x="5" y="35"/>
                  </a:lnTo>
                  <a:lnTo>
                    <a:pt x="6" y="32"/>
                  </a:lnTo>
                  <a:lnTo>
                    <a:pt x="7" y="28"/>
                  </a:lnTo>
                  <a:lnTo>
                    <a:pt x="8" y="25"/>
                  </a:lnTo>
                  <a:lnTo>
                    <a:pt x="11" y="21"/>
                  </a:lnTo>
                  <a:lnTo>
                    <a:pt x="14" y="19"/>
                  </a:lnTo>
                  <a:lnTo>
                    <a:pt x="17" y="16"/>
                  </a:lnTo>
                  <a:lnTo>
                    <a:pt x="21" y="15"/>
                  </a:lnTo>
                  <a:lnTo>
                    <a:pt x="26" y="14"/>
                  </a:lnTo>
                  <a:lnTo>
                    <a:pt x="26" y="13"/>
                  </a:lnTo>
                  <a:lnTo>
                    <a:pt x="28" y="12"/>
                  </a:lnTo>
                  <a:lnTo>
                    <a:pt x="29" y="11"/>
                  </a:lnTo>
                  <a:lnTo>
                    <a:pt x="33" y="9"/>
                  </a:lnTo>
                  <a:lnTo>
                    <a:pt x="36" y="7"/>
                  </a:lnTo>
                  <a:lnTo>
                    <a:pt x="41" y="5"/>
                  </a:lnTo>
                  <a:lnTo>
                    <a:pt x="46" y="2"/>
                  </a:lnTo>
                  <a:lnTo>
                    <a:pt x="45" y="2"/>
                  </a:lnTo>
                  <a:lnTo>
                    <a:pt x="43" y="2"/>
                  </a:lnTo>
                  <a:lnTo>
                    <a:pt x="42" y="2"/>
                  </a:lnTo>
                  <a:lnTo>
                    <a:pt x="40" y="1"/>
                  </a:lnTo>
                  <a:lnTo>
                    <a:pt x="38" y="1"/>
                  </a:lnTo>
                  <a:lnTo>
                    <a:pt x="35" y="1"/>
                  </a:lnTo>
                  <a:lnTo>
                    <a:pt x="32" y="1"/>
                  </a:lnTo>
                  <a:lnTo>
                    <a:pt x="28" y="0"/>
                  </a:lnTo>
                  <a:lnTo>
                    <a:pt x="26" y="1"/>
                  </a:lnTo>
                  <a:lnTo>
                    <a:pt x="22" y="1"/>
                  </a:lnTo>
                  <a:lnTo>
                    <a:pt x="19" y="1"/>
                  </a:lnTo>
                  <a:lnTo>
                    <a:pt x="14" y="2"/>
                  </a:lnTo>
                  <a:lnTo>
                    <a:pt x="11" y="2"/>
                  </a:lnTo>
                  <a:lnTo>
                    <a:pt x="7" y="4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999999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43" name="Freeform 163"/>
            <p:cNvSpPr/>
            <p:nvPr/>
          </p:nvSpPr>
          <p:spPr>
            <a:xfrm>
              <a:off x="1133" y="1104"/>
              <a:ext cx="37" cy="10"/>
            </a:xfrm>
            <a:custGeom>
              <a:avLst/>
              <a:gdLst>
                <a:gd name="txL" fmla="*/ 0 w 37"/>
                <a:gd name="txT" fmla="*/ 0 h 10"/>
                <a:gd name="txR" fmla="*/ 37 w 37"/>
                <a:gd name="txB" fmla="*/ 10 h 10"/>
              </a:gdLst>
              <a:ahLst/>
              <a:cxnLst>
                <a:cxn ang="0">
                  <a:pos x="0" y="7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1" y="6"/>
                </a:cxn>
                <a:cxn ang="0">
                  <a:pos x="1" y="5"/>
                </a:cxn>
                <a:cxn ang="0">
                  <a:pos x="2" y="3"/>
                </a:cxn>
                <a:cxn ang="0">
                  <a:pos x="4" y="3"/>
                </a:cxn>
                <a:cxn ang="0">
                  <a:pos x="5" y="2"/>
                </a:cxn>
                <a:cxn ang="0">
                  <a:pos x="7" y="1"/>
                </a:cxn>
                <a:cxn ang="0">
                  <a:pos x="9" y="1"/>
                </a:cxn>
                <a:cxn ang="0">
                  <a:pos x="12" y="0"/>
                </a:cxn>
                <a:cxn ang="0">
                  <a:pos x="15" y="0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7" y="1"/>
                </a:cxn>
                <a:cxn ang="0">
                  <a:pos x="32" y="2"/>
                </a:cxn>
                <a:cxn ang="0">
                  <a:pos x="37" y="3"/>
                </a:cxn>
                <a:cxn ang="0">
                  <a:pos x="37" y="6"/>
                </a:cxn>
                <a:cxn ang="0">
                  <a:pos x="36" y="6"/>
                </a:cxn>
                <a:cxn ang="0">
                  <a:pos x="36" y="6"/>
                </a:cxn>
                <a:cxn ang="0">
                  <a:pos x="34" y="5"/>
                </a:cxn>
                <a:cxn ang="0">
                  <a:pos x="33" y="5"/>
                </a:cxn>
                <a:cxn ang="0">
                  <a:pos x="30" y="3"/>
                </a:cxn>
                <a:cxn ang="0">
                  <a:pos x="28" y="3"/>
                </a:cxn>
                <a:cxn ang="0">
                  <a:pos x="25" y="3"/>
                </a:cxn>
                <a:cxn ang="0">
                  <a:pos x="22" y="2"/>
                </a:cxn>
                <a:cxn ang="0">
                  <a:pos x="19" y="2"/>
                </a:cxn>
                <a:cxn ang="0">
                  <a:pos x="15" y="2"/>
                </a:cxn>
                <a:cxn ang="0">
                  <a:pos x="13" y="3"/>
                </a:cxn>
                <a:cxn ang="0">
                  <a:pos x="9" y="3"/>
                </a:cxn>
                <a:cxn ang="0">
                  <a:pos x="7" y="5"/>
                </a:cxn>
                <a:cxn ang="0">
                  <a:pos x="5" y="6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0" y="7"/>
                </a:cxn>
              </a:cxnLst>
              <a:rect l="txL" t="txT" r="txR" b="txB"/>
              <a:pathLst>
                <a:path w="37" h="10">
                  <a:moveTo>
                    <a:pt x="0" y="7"/>
                  </a:moveTo>
                  <a:lnTo>
                    <a:pt x="0" y="7"/>
                  </a:lnTo>
                  <a:lnTo>
                    <a:pt x="0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2" y="3"/>
                  </a:lnTo>
                  <a:lnTo>
                    <a:pt x="4" y="3"/>
                  </a:lnTo>
                  <a:lnTo>
                    <a:pt x="5" y="2"/>
                  </a:lnTo>
                  <a:lnTo>
                    <a:pt x="7" y="1"/>
                  </a:lnTo>
                  <a:lnTo>
                    <a:pt x="9" y="1"/>
                  </a:lnTo>
                  <a:lnTo>
                    <a:pt x="12" y="0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7" y="1"/>
                  </a:lnTo>
                  <a:lnTo>
                    <a:pt x="32" y="2"/>
                  </a:lnTo>
                  <a:lnTo>
                    <a:pt x="37" y="3"/>
                  </a:lnTo>
                  <a:lnTo>
                    <a:pt x="37" y="6"/>
                  </a:lnTo>
                  <a:lnTo>
                    <a:pt x="36" y="6"/>
                  </a:lnTo>
                  <a:lnTo>
                    <a:pt x="34" y="5"/>
                  </a:lnTo>
                  <a:lnTo>
                    <a:pt x="33" y="5"/>
                  </a:lnTo>
                  <a:lnTo>
                    <a:pt x="30" y="3"/>
                  </a:lnTo>
                  <a:lnTo>
                    <a:pt x="28" y="3"/>
                  </a:lnTo>
                  <a:lnTo>
                    <a:pt x="25" y="3"/>
                  </a:lnTo>
                  <a:lnTo>
                    <a:pt x="22" y="2"/>
                  </a:lnTo>
                  <a:lnTo>
                    <a:pt x="19" y="2"/>
                  </a:lnTo>
                  <a:lnTo>
                    <a:pt x="15" y="2"/>
                  </a:lnTo>
                  <a:lnTo>
                    <a:pt x="13" y="3"/>
                  </a:lnTo>
                  <a:lnTo>
                    <a:pt x="9" y="3"/>
                  </a:lnTo>
                  <a:lnTo>
                    <a:pt x="7" y="5"/>
                  </a:lnTo>
                  <a:lnTo>
                    <a:pt x="5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44" name="Freeform 164"/>
            <p:cNvSpPr/>
            <p:nvPr/>
          </p:nvSpPr>
          <p:spPr>
            <a:xfrm>
              <a:off x="1133" y="1079"/>
              <a:ext cx="37" cy="11"/>
            </a:xfrm>
            <a:custGeom>
              <a:avLst/>
              <a:gdLst>
                <a:gd name="txL" fmla="*/ 0 w 37"/>
                <a:gd name="txT" fmla="*/ 0 h 11"/>
                <a:gd name="txR" fmla="*/ 37 w 37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1" y="6"/>
                </a:cxn>
                <a:cxn ang="0">
                  <a:pos x="1" y="5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5" y="3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5" y="0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7" y="2"/>
                </a:cxn>
                <a:cxn ang="0">
                  <a:pos x="32" y="3"/>
                </a:cxn>
                <a:cxn ang="0">
                  <a:pos x="37" y="4"/>
                </a:cxn>
                <a:cxn ang="0">
                  <a:pos x="37" y="6"/>
                </a:cxn>
                <a:cxn ang="0">
                  <a:pos x="36" y="6"/>
                </a:cxn>
                <a:cxn ang="0">
                  <a:pos x="36" y="6"/>
                </a:cxn>
                <a:cxn ang="0">
                  <a:pos x="34" y="5"/>
                </a:cxn>
                <a:cxn ang="0">
                  <a:pos x="33" y="5"/>
                </a:cxn>
                <a:cxn ang="0">
                  <a:pos x="30" y="5"/>
                </a:cxn>
                <a:cxn ang="0">
                  <a:pos x="28" y="4"/>
                </a:cxn>
                <a:cxn ang="0">
                  <a:pos x="25" y="4"/>
                </a:cxn>
                <a:cxn ang="0">
                  <a:pos x="22" y="3"/>
                </a:cxn>
                <a:cxn ang="0">
                  <a:pos x="19" y="3"/>
                </a:cxn>
                <a:cxn ang="0">
                  <a:pos x="15" y="3"/>
                </a:cxn>
                <a:cxn ang="0">
                  <a:pos x="13" y="4"/>
                </a:cxn>
                <a:cxn ang="0">
                  <a:pos x="9" y="4"/>
                </a:cxn>
                <a:cxn ang="0">
                  <a:pos x="7" y="5"/>
                </a:cxn>
                <a:cxn ang="0">
                  <a:pos x="5" y="6"/>
                </a:cxn>
                <a:cxn ang="0">
                  <a:pos x="2" y="9"/>
                </a:cxn>
                <a:cxn ang="0">
                  <a:pos x="0" y="11"/>
                </a:cxn>
                <a:cxn ang="0">
                  <a:pos x="0" y="7"/>
                </a:cxn>
              </a:cxnLst>
              <a:rect l="txL" t="txT" r="txR" b="txB"/>
              <a:pathLst>
                <a:path w="37" h="11">
                  <a:moveTo>
                    <a:pt x="0" y="7"/>
                  </a:moveTo>
                  <a:lnTo>
                    <a:pt x="0" y="7"/>
                  </a:lnTo>
                  <a:lnTo>
                    <a:pt x="0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2" y="4"/>
                  </a:lnTo>
                  <a:lnTo>
                    <a:pt x="4" y="4"/>
                  </a:lnTo>
                  <a:lnTo>
                    <a:pt x="5" y="3"/>
                  </a:lnTo>
                  <a:lnTo>
                    <a:pt x="7" y="2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7" y="2"/>
                  </a:lnTo>
                  <a:lnTo>
                    <a:pt x="32" y="3"/>
                  </a:lnTo>
                  <a:lnTo>
                    <a:pt x="37" y="4"/>
                  </a:lnTo>
                  <a:lnTo>
                    <a:pt x="37" y="6"/>
                  </a:lnTo>
                  <a:lnTo>
                    <a:pt x="36" y="6"/>
                  </a:lnTo>
                  <a:lnTo>
                    <a:pt x="34" y="5"/>
                  </a:lnTo>
                  <a:lnTo>
                    <a:pt x="33" y="5"/>
                  </a:lnTo>
                  <a:lnTo>
                    <a:pt x="30" y="5"/>
                  </a:lnTo>
                  <a:lnTo>
                    <a:pt x="28" y="4"/>
                  </a:lnTo>
                  <a:lnTo>
                    <a:pt x="25" y="4"/>
                  </a:lnTo>
                  <a:lnTo>
                    <a:pt x="22" y="3"/>
                  </a:lnTo>
                  <a:lnTo>
                    <a:pt x="19" y="3"/>
                  </a:lnTo>
                  <a:lnTo>
                    <a:pt x="15" y="3"/>
                  </a:lnTo>
                  <a:lnTo>
                    <a:pt x="13" y="4"/>
                  </a:lnTo>
                  <a:lnTo>
                    <a:pt x="9" y="4"/>
                  </a:lnTo>
                  <a:lnTo>
                    <a:pt x="7" y="5"/>
                  </a:lnTo>
                  <a:lnTo>
                    <a:pt x="5" y="6"/>
                  </a:lnTo>
                  <a:lnTo>
                    <a:pt x="2" y="9"/>
                  </a:lnTo>
                  <a:lnTo>
                    <a:pt x="0" y="11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45" name="Freeform 165"/>
            <p:cNvSpPr/>
            <p:nvPr/>
          </p:nvSpPr>
          <p:spPr>
            <a:xfrm>
              <a:off x="1168" y="1068"/>
              <a:ext cx="61" cy="113"/>
            </a:xfrm>
            <a:custGeom>
              <a:avLst/>
              <a:gdLst>
                <a:gd name="txL" fmla="*/ 0 w 61"/>
                <a:gd name="txT" fmla="*/ 0 h 113"/>
                <a:gd name="txR" fmla="*/ 61 w 61"/>
                <a:gd name="txB" fmla="*/ 113 h 113"/>
              </a:gdLst>
              <a:ahLst/>
              <a:cxnLst>
                <a:cxn ang="0">
                  <a:pos x="0" y="0"/>
                </a:cxn>
                <a:cxn ang="0">
                  <a:pos x="0" y="110"/>
                </a:cxn>
                <a:cxn ang="0">
                  <a:pos x="19" y="113"/>
                </a:cxn>
                <a:cxn ang="0">
                  <a:pos x="18" y="98"/>
                </a:cxn>
                <a:cxn ang="0">
                  <a:pos x="61" y="105"/>
                </a:cxn>
                <a:cxn ang="0">
                  <a:pos x="61" y="99"/>
                </a:cxn>
                <a:cxn ang="0">
                  <a:pos x="30" y="96"/>
                </a:cxn>
                <a:cxn ang="0">
                  <a:pos x="29" y="83"/>
                </a:cxn>
                <a:cxn ang="0">
                  <a:pos x="9" y="83"/>
                </a:cxn>
                <a:cxn ang="0">
                  <a:pos x="8" y="80"/>
                </a:cxn>
                <a:cxn ang="0">
                  <a:pos x="7" y="76"/>
                </a:cxn>
                <a:cxn ang="0">
                  <a:pos x="6" y="69"/>
                </a:cxn>
                <a:cxn ang="0">
                  <a:pos x="4" y="59"/>
                </a:cxn>
                <a:cxn ang="0">
                  <a:pos x="2" y="48"/>
                </a:cxn>
                <a:cxn ang="0">
                  <a:pos x="1" y="34"/>
                </a:cxn>
                <a:cxn ang="0">
                  <a:pos x="2" y="20"/>
                </a:cxn>
                <a:cxn ang="0">
                  <a:pos x="6" y="3"/>
                </a:cxn>
                <a:cxn ang="0">
                  <a:pos x="0" y="0"/>
                </a:cxn>
              </a:cxnLst>
              <a:rect l="txL" t="txT" r="txR" b="txB"/>
              <a:pathLst>
                <a:path w="61" h="113">
                  <a:moveTo>
                    <a:pt x="0" y="0"/>
                  </a:moveTo>
                  <a:lnTo>
                    <a:pt x="0" y="110"/>
                  </a:lnTo>
                  <a:lnTo>
                    <a:pt x="19" y="113"/>
                  </a:lnTo>
                  <a:lnTo>
                    <a:pt x="18" y="98"/>
                  </a:lnTo>
                  <a:lnTo>
                    <a:pt x="61" y="105"/>
                  </a:lnTo>
                  <a:lnTo>
                    <a:pt x="61" y="99"/>
                  </a:lnTo>
                  <a:lnTo>
                    <a:pt x="30" y="96"/>
                  </a:lnTo>
                  <a:lnTo>
                    <a:pt x="29" y="83"/>
                  </a:lnTo>
                  <a:lnTo>
                    <a:pt x="9" y="83"/>
                  </a:lnTo>
                  <a:lnTo>
                    <a:pt x="8" y="80"/>
                  </a:lnTo>
                  <a:lnTo>
                    <a:pt x="7" y="76"/>
                  </a:lnTo>
                  <a:lnTo>
                    <a:pt x="6" y="69"/>
                  </a:lnTo>
                  <a:lnTo>
                    <a:pt x="4" y="59"/>
                  </a:lnTo>
                  <a:lnTo>
                    <a:pt x="2" y="48"/>
                  </a:lnTo>
                  <a:lnTo>
                    <a:pt x="1" y="34"/>
                  </a:lnTo>
                  <a:lnTo>
                    <a:pt x="2" y="20"/>
                  </a:lnTo>
                  <a:lnTo>
                    <a:pt x="6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999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46" name="Freeform 166"/>
            <p:cNvSpPr/>
            <p:nvPr/>
          </p:nvSpPr>
          <p:spPr>
            <a:xfrm>
              <a:off x="1198" y="1042"/>
              <a:ext cx="79" cy="15"/>
            </a:xfrm>
            <a:custGeom>
              <a:avLst/>
              <a:gdLst>
                <a:gd name="txL" fmla="*/ 0 w 79"/>
                <a:gd name="txT" fmla="*/ 0 h 15"/>
                <a:gd name="txR" fmla="*/ 79 w 79"/>
                <a:gd name="txB" fmla="*/ 15 h 15"/>
              </a:gdLst>
              <a:ahLst/>
              <a:cxnLst>
                <a:cxn ang="0">
                  <a:pos x="0" y="15"/>
                </a:cxn>
                <a:cxn ang="0">
                  <a:pos x="0" y="15"/>
                </a:cxn>
                <a:cxn ang="0">
                  <a:pos x="3" y="14"/>
                </a:cxn>
                <a:cxn ang="0">
                  <a:pos x="4" y="14"/>
                </a:cxn>
                <a:cxn ang="0">
                  <a:pos x="7" y="13"/>
                </a:cxn>
                <a:cxn ang="0">
                  <a:pos x="11" y="12"/>
                </a:cxn>
                <a:cxn ang="0">
                  <a:pos x="14" y="11"/>
                </a:cxn>
                <a:cxn ang="0">
                  <a:pos x="19" y="9"/>
                </a:cxn>
                <a:cxn ang="0">
                  <a:pos x="24" y="8"/>
                </a:cxn>
                <a:cxn ang="0">
                  <a:pos x="30" y="8"/>
                </a:cxn>
                <a:cxn ang="0">
                  <a:pos x="35" y="7"/>
                </a:cxn>
                <a:cxn ang="0">
                  <a:pos x="42" y="7"/>
                </a:cxn>
                <a:cxn ang="0">
                  <a:pos x="48" y="6"/>
                </a:cxn>
                <a:cxn ang="0">
                  <a:pos x="55" y="7"/>
                </a:cxn>
                <a:cxn ang="0">
                  <a:pos x="62" y="7"/>
                </a:cxn>
                <a:cxn ang="0">
                  <a:pos x="69" y="8"/>
                </a:cxn>
                <a:cxn ang="0">
                  <a:pos x="76" y="9"/>
                </a:cxn>
                <a:cxn ang="0">
                  <a:pos x="79" y="0"/>
                </a:cxn>
                <a:cxn ang="0">
                  <a:pos x="79" y="0"/>
                </a:cxn>
                <a:cxn ang="0">
                  <a:pos x="76" y="0"/>
                </a:cxn>
                <a:cxn ang="0">
                  <a:pos x="74" y="0"/>
                </a:cxn>
                <a:cxn ang="0">
                  <a:pos x="70" y="0"/>
                </a:cxn>
                <a:cxn ang="0">
                  <a:pos x="66" y="0"/>
                </a:cxn>
                <a:cxn ang="0">
                  <a:pos x="61" y="0"/>
                </a:cxn>
                <a:cxn ang="0">
                  <a:pos x="56" y="0"/>
                </a:cxn>
                <a:cxn ang="0">
                  <a:pos x="51" y="1"/>
                </a:cxn>
                <a:cxn ang="0">
                  <a:pos x="44" y="1"/>
                </a:cxn>
                <a:cxn ang="0">
                  <a:pos x="38" y="1"/>
                </a:cxn>
                <a:cxn ang="0">
                  <a:pos x="31" y="2"/>
                </a:cxn>
                <a:cxn ang="0">
                  <a:pos x="25" y="4"/>
                </a:cxn>
                <a:cxn ang="0">
                  <a:pos x="18" y="5"/>
                </a:cxn>
                <a:cxn ang="0">
                  <a:pos x="12" y="6"/>
                </a:cxn>
                <a:cxn ang="0">
                  <a:pos x="6" y="7"/>
                </a:cxn>
                <a:cxn ang="0">
                  <a:pos x="0" y="8"/>
                </a:cxn>
                <a:cxn ang="0">
                  <a:pos x="0" y="15"/>
                </a:cxn>
              </a:cxnLst>
              <a:rect l="txL" t="txT" r="txR" b="txB"/>
              <a:pathLst>
                <a:path w="79" h="15">
                  <a:moveTo>
                    <a:pt x="0" y="15"/>
                  </a:moveTo>
                  <a:lnTo>
                    <a:pt x="0" y="15"/>
                  </a:lnTo>
                  <a:lnTo>
                    <a:pt x="3" y="14"/>
                  </a:lnTo>
                  <a:lnTo>
                    <a:pt x="4" y="14"/>
                  </a:lnTo>
                  <a:lnTo>
                    <a:pt x="7" y="13"/>
                  </a:lnTo>
                  <a:lnTo>
                    <a:pt x="11" y="12"/>
                  </a:lnTo>
                  <a:lnTo>
                    <a:pt x="14" y="11"/>
                  </a:lnTo>
                  <a:lnTo>
                    <a:pt x="19" y="9"/>
                  </a:lnTo>
                  <a:lnTo>
                    <a:pt x="24" y="8"/>
                  </a:lnTo>
                  <a:lnTo>
                    <a:pt x="30" y="8"/>
                  </a:lnTo>
                  <a:lnTo>
                    <a:pt x="35" y="7"/>
                  </a:lnTo>
                  <a:lnTo>
                    <a:pt x="42" y="7"/>
                  </a:lnTo>
                  <a:lnTo>
                    <a:pt x="48" y="6"/>
                  </a:lnTo>
                  <a:lnTo>
                    <a:pt x="55" y="7"/>
                  </a:lnTo>
                  <a:lnTo>
                    <a:pt x="62" y="7"/>
                  </a:lnTo>
                  <a:lnTo>
                    <a:pt x="69" y="8"/>
                  </a:lnTo>
                  <a:lnTo>
                    <a:pt x="76" y="9"/>
                  </a:lnTo>
                  <a:lnTo>
                    <a:pt x="79" y="0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1" y="0"/>
                  </a:lnTo>
                  <a:lnTo>
                    <a:pt x="56" y="0"/>
                  </a:lnTo>
                  <a:lnTo>
                    <a:pt x="51" y="1"/>
                  </a:lnTo>
                  <a:lnTo>
                    <a:pt x="44" y="1"/>
                  </a:lnTo>
                  <a:lnTo>
                    <a:pt x="38" y="1"/>
                  </a:lnTo>
                  <a:lnTo>
                    <a:pt x="31" y="2"/>
                  </a:lnTo>
                  <a:lnTo>
                    <a:pt x="25" y="4"/>
                  </a:lnTo>
                  <a:lnTo>
                    <a:pt x="18" y="5"/>
                  </a:lnTo>
                  <a:lnTo>
                    <a:pt x="12" y="6"/>
                  </a:lnTo>
                  <a:lnTo>
                    <a:pt x="6" y="7"/>
                  </a:lnTo>
                  <a:lnTo>
                    <a:pt x="0" y="8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47" name="Freeform 167"/>
            <p:cNvSpPr/>
            <p:nvPr/>
          </p:nvSpPr>
          <p:spPr>
            <a:xfrm>
              <a:off x="1153" y="1183"/>
              <a:ext cx="132" cy="45"/>
            </a:xfrm>
            <a:custGeom>
              <a:avLst/>
              <a:gdLst>
                <a:gd name="txL" fmla="*/ 0 w 132"/>
                <a:gd name="txT" fmla="*/ 0 h 45"/>
                <a:gd name="txR" fmla="*/ 132 w 132"/>
                <a:gd name="txB" fmla="*/ 45 h 45"/>
              </a:gdLst>
              <a:ahLst/>
              <a:cxnLst>
                <a:cxn ang="0">
                  <a:pos x="55" y="44"/>
                </a:cxn>
                <a:cxn ang="0">
                  <a:pos x="56" y="42"/>
                </a:cxn>
                <a:cxn ang="0">
                  <a:pos x="56" y="42"/>
                </a:cxn>
                <a:cxn ang="0">
                  <a:pos x="57" y="42"/>
                </a:cxn>
                <a:cxn ang="0">
                  <a:pos x="59" y="41"/>
                </a:cxn>
                <a:cxn ang="0">
                  <a:pos x="61" y="41"/>
                </a:cxn>
                <a:cxn ang="0">
                  <a:pos x="63" y="40"/>
                </a:cxn>
                <a:cxn ang="0">
                  <a:pos x="65" y="39"/>
                </a:cxn>
                <a:cxn ang="0">
                  <a:pos x="68" y="38"/>
                </a:cxn>
                <a:cxn ang="0">
                  <a:pos x="71" y="37"/>
                </a:cxn>
                <a:cxn ang="0">
                  <a:pos x="73" y="34"/>
                </a:cxn>
                <a:cxn ang="0">
                  <a:pos x="76" y="33"/>
                </a:cxn>
                <a:cxn ang="0">
                  <a:pos x="78" y="31"/>
                </a:cxn>
                <a:cxn ang="0">
                  <a:pos x="80" y="30"/>
                </a:cxn>
                <a:cxn ang="0">
                  <a:pos x="82" y="27"/>
                </a:cxn>
                <a:cxn ang="0">
                  <a:pos x="84" y="26"/>
                </a:cxn>
                <a:cxn ang="0">
                  <a:pos x="85" y="24"/>
                </a:cxn>
                <a:cxn ang="0">
                  <a:pos x="0" y="3"/>
                </a:cxn>
                <a:cxn ang="0">
                  <a:pos x="6" y="0"/>
                </a:cxn>
                <a:cxn ang="0">
                  <a:pos x="132" y="32"/>
                </a:cxn>
                <a:cxn ang="0">
                  <a:pos x="126" y="34"/>
                </a:cxn>
                <a:cxn ang="0">
                  <a:pos x="90" y="25"/>
                </a:cxn>
                <a:cxn ang="0">
                  <a:pos x="90" y="25"/>
                </a:cxn>
                <a:cxn ang="0">
                  <a:pos x="90" y="26"/>
                </a:cxn>
                <a:cxn ang="0">
                  <a:pos x="89" y="26"/>
                </a:cxn>
                <a:cxn ang="0">
                  <a:pos x="89" y="27"/>
                </a:cxn>
                <a:cxn ang="0">
                  <a:pos x="87" y="28"/>
                </a:cxn>
                <a:cxn ang="0">
                  <a:pos x="86" y="30"/>
                </a:cxn>
                <a:cxn ang="0">
                  <a:pos x="85" y="31"/>
                </a:cxn>
                <a:cxn ang="0">
                  <a:pos x="83" y="32"/>
                </a:cxn>
                <a:cxn ang="0">
                  <a:pos x="80" y="33"/>
                </a:cxn>
                <a:cxn ang="0">
                  <a:pos x="78" y="34"/>
                </a:cxn>
                <a:cxn ang="0">
                  <a:pos x="76" y="37"/>
                </a:cxn>
                <a:cxn ang="0">
                  <a:pos x="72" y="38"/>
                </a:cxn>
                <a:cxn ang="0">
                  <a:pos x="70" y="40"/>
                </a:cxn>
                <a:cxn ang="0">
                  <a:pos x="65" y="41"/>
                </a:cxn>
                <a:cxn ang="0">
                  <a:pos x="62" y="42"/>
                </a:cxn>
                <a:cxn ang="0">
                  <a:pos x="57" y="45"/>
                </a:cxn>
                <a:cxn ang="0">
                  <a:pos x="55" y="44"/>
                </a:cxn>
              </a:cxnLst>
              <a:rect l="txL" t="txT" r="txR" b="txB"/>
              <a:pathLst>
                <a:path w="132" h="45">
                  <a:moveTo>
                    <a:pt x="55" y="44"/>
                  </a:moveTo>
                  <a:lnTo>
                    <a:pt x="56" y="42"/>
                  </a:lnTo>
                  <a:lnTo>
                    <a:pt x="57" y="42"/>
                  </a:lnTo>
                  <a:lnTo>
                    <a:pt x="59" y="41"/>
                  </a:lnTo>
                  <a:lnTo>
                    <a:pt x="61" y="41"/>
                  </a:lnTo>
                  <a:lnTo>
                    <a:pt x="63" y="40"/>
                  </a:lnTo>
                  <a:lnTo>
                    <a:pt x="65" y="39"/>
                  </a:lnTo>
                  <a:lnTo>
                    <a:pt x="68" y="38"/>
                  </a:lnTo>
                  <a:lnTo>
                    <a:pt x="71" y="37"/>
                  </a:lnTo>
                  <a:lnTo>
                    <a:pt x="73" y="34"/>
                  </a:lnTo>
                  <a:lnTo>
                    <a:pt x="76" y="33"/>
                  </a:lnTo>
                  <a:lnTo>
                    <a:pt x="78" y="31"/>
                  </a:lnTo>
                  <a:lnTo>
                    <a:pt x="80" y="30"/>
                  </a:lnTo>
                  <a:lnTo>
                    <a:pt x="82" y="27"/>
                  </a:lnTo>
                  <a:lnTo>
                    <a:pt x="84" y="26"/>
                  </a:lnTo>
                  <a:lnTo>
                    <a:pt x="85" y="24"/>
                  </a:lnTo>
                  <a:lnTo>
                    <a:pt x="0" y="3"/>
                  </a:lnTo>
                  <a:lnTo>
                    <a:pt x="6" y="0"/>
                  </a:lnTo>
                  <a:lnTo>
                    <a:pt x="132" y="32"/>
                  </a:lnTo>
                  <a:lnTo>
                    <a:pt x="126" y="34"/>
                  </a:lnTo>
                  <a:lnTo>
                    <a:pt x="90" y="25"/>
                  </a:lnTo>
                  <a:lnTo>
                    <a:pt x="90" y="26"/>
                  </a:lnTo>
                  <a:lnTo>
                    <a:pt x="89" y="26"/>
                  </a:lnTo>
                  <a:lnTo>
                    <a:pt x="89" y="27"/>
                  </a:lnTo>
                  <a:lnTo>
                    <a:pt x="87" y="28"/>
                  </a:lnTo>
                  <a:lnTo>
                    <a:pt x="86" y="30"/>
                  </a:lnTo>
                  <a:lnTo>
                    <a:pt x="85" y="31"/>
                  </a:lnTo>
                  <a:lnTo>
                    <a:pt x="83" y="32"/>
                  </a:lnTo>
                  <a:lnTo>
                    <a:pt x="80" y="33"/>
                  </a:lnTo>
                  <a:lnTo>
                    <a:pt x="78" y="34"/>
                  </a:lnTo>
                  <a:lnTo>
                    <a:pt x="76" y="37"/>
                  </a:lnTo>
                  <a:lnTo>
                    <a:pt x="72" y="38"/>
                  </a:lnTo>
                  <a:lnTo>
                    <a:pt x="70" y="40"/>
                  </a:lnTo>
                  <a:lnTo>
                    <a:pt x="65" y="41"/>
                  </a:lnTo>
                  <a:lnTo>
                    <a:pt x="62" y="42"/>
                  </a:lnTo>
                  <a:lnTo>
                    <a:pt x="57" y="45"/>
                  </a:lnTo>
                  <a:lnTo>
                    <a:pt x="55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48" name="Freeform 168"/>
            <p:cNvSpPr/>
            <p:nvPr/>
          </p:nvSpPr>
          <p:spPr>
            <a:xfrm>
              <a:off x="1125" y="1195"/>
              <a:ext cx="135" cy="40"/>
            </a:xfrm>
            <a:custGeom>
              <a:avLst/>
              <a:gdLst>
                <a:gd name="txL" fmla="*/ 0 w 135"/>
                <a:gd name="txT" fmla="*/ 0 h 40"/>
                <a:gd name="txR" fmla="*/ 135 w 135"/>
                <a:gd name="txB" fmla="*/ 40 h 40"/>
              </a:gdLst>
              <a:ahLst/>
              <a:cxnLst>
                <a:cxn ang="0">
                  <a:pos x="0" y="0"/>
                </a:cxn>
                <a:cxn ang="0">
                  <a:pos x="132" y="40"/>
                </a:cxn>
                <a:cxn ang="0">
                  <a:pos x="135" y="40"/>
                </a:cxn>
                <a:cxn ang="0">
                  <a:pos x="5" y="0"/>
                </a:cxn>
                <a:cxn ang="0">
                  <a:pos x="0" y="0"/>
                </a:cxn>
              </a:cxnLst>
              <a:rect l="txL" t="txT" r="txR" b="txB"/>
              <a:pathLst>
                <a:path w="135" h="40">
                  <a:moveTo>
                    <a:pt x="0" y="0"/>
                  </a:moveTo>
                  <a:lnTo>
                    <a:pt x="132" y="40"/>
                  </a:lnTo>
                  <a:lnTo>
                    <a:pt x="135" y="4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49" name="Freeform 169"/>
            <p:cNvSpPr/>
            <p:nvPr/>
          </p:nvSpPr>
          <p:spPr>
            <a:xfrm>
              <a:off x="1148" y="1189"/>
              <a:ext cx="132" cy="36"/>
            </a:xfrm>
            <a:custGeom>
              <a:avLst/>
              <a:gdLst>
                <a:gd name="txL" fmla="*/ 0 w 132"/>
                <a:gd name="txT" fmla="*/ 0 h 36"/>
                <a:gd name="txR" fmla="*/ 132 w 132"/>
                <a:gd name="txB" fmla="*/ 36 h 36"/>
              </a:gdLst>
              <a:ahLst/>
              <a:cxnLst>
                <a:cxn ang="0">
                  <a:pos x="0" y="0"/>
                </a:cxn>
                <a:cxn ang="0">
                  <a:pos x="130" y="36"/>
                </a:cxn>
                <a:cxn ang="0">
                  <a:pos x="132" y="35"/>
                </a:cxn>
                <a:cxn ang="0">
                  <a:pos x="4" y="0"/>
                </a:cxn>
                <a:cxn ang="0">
                  <a:pos x="0" y="0"/>
                </a:cxn>
              </a:cxnLst>
              <a:rect l="txL" t="txT" r="txR" b="txB"/>
              <a:pathLst>
                <a:path w="132" h="36">
                  <a:moveTo>
                    <a:pt x="0" y="0"/>
                  </a:moveTo>
                  <a:lnTo>
                    <a:pt x="130" y="36"/>
                  </a:lnTo>
                  <a:lnTo>
                    <a:pt x="132" y="35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50" name="Freeform 170"/>
            <p:cNvSpPr/>
            <p:nvPr/>
          </p:nvSpPr>
          <p:spPr>
            <a:xfrm>
              <a:off x="1138" y="1192"/>
              <a:ext cx="133" cy="38"/>
            </a:xfrm>
            <a:custGeom>
              <a:avLst/>
              <a:gdLst>
                <a:gd name="txL" fmla="*/ 0 w 133"/>
                <a:gd name="txT" fmla="*/ 0 h 38"/>
                <a:gd name="txR" fmla="*/ 133 w 133"/>
                <a:gd name="txB" fmla="*/ 38 h 38"/>
              </a:gdLst>
              <a:ahLst/>
              <a:cxnLst>
                <a:cxn ang="0">
                  <a:pos x="0" y="0"/>
                </a:cxn>
                <a:cxn ang="0">
                  <a:pos x="130" y="38"/>
                </a:cxn>
                <a:cxn ang="0">
                  <a:pos x="133" y="38"/>
                </a:cxn>
                <a:cxn ang="0">
                  <a:pos x="3" y="0"/>
                </a:cxn>
                <a:cxn ang="0">
                  <a:pos x="0" y="0"/>
                </a:cxn>
              </a:cxnLst>
              <a:rect l="txL" t="txT" r="txR" b="txB"/>
              <a:pathLst>
                <a:path w="133" h="38">
                  <a:moveTo>
                    <a:pt x="0" y="0"/>
                  </a:moveTo>
                  <a:lnTo>
                    <a:pt x="130" y="38"/>
                  </a:lnTo>
                  <a:lnTo>
                    <a:pt x="133" y="38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51" name="Freeform 171"/>
            <p:cNvSpPr/>
            <p:nvPr/>
          </p:nvSpPr>
          <p:spPr>
            <a:xfrm>
              <a:off x="1699" y="1106"/>
              <a:ext cx="249" cy="209"/>
            </a:xfrm>
            <a:custGeom>
              <a:avLst/>
              <a:gdLst>
                <a:gd name="txL" fmla="*/ 0 w 249"/>
                <a:gd name="txT" fmla="*/ 0 h 209"/>
                <a:gd name="txR" fmla="*/ 249 w 249"/>
                <a:gd name="txB" fmla="*/ 209 h 209"/>
              </a:gdLst>
              <a:ahLst/>
              <a:cxnLst>
                <a:cxn ang="0">
                  <a:pos x="70" y="14"/>
                </a:cxn>
                <a:cxn ang="0">
                  <a:pos x="70" y="14"/>
                </a:cxn>
                <a:cxn ang="0">
                  <a:pos x="72" y="14"/>
                </a:cxn>
                <a:cxn ang="0">
                  <a:pos x="75" y="13"/>
                </a:cxn>
                <a:cxn ang="0">
                  <a:pos x="78" y="12"/>
                </a:cxn>
                <a:cxn ang="0">
                  <a:pos x="83" y="11"/>
                </a:cxn>
                <a:cxn ang="0">
                  <a:pos x="88" y="10"/>
                </a:cxn>
                <a:cxn ang="0">
                  <a:pos x="95" y="8"/>
                </a:cxn>
                <a:cxn ang="0">
                  <a:pos x="103" y="6"/>
                </a:cxn>
                <a:cxn ang="0">
                  <a:pos x="111" y="5"/>
                </a:cxn>
                <a:cxn ang="0">
                  <a:pos x="120" y="4"/>
                </a:cxn>
                <a:cxn ang="0">
                  <a:pos x="132" y="3"/>
                </a:cxn>
                <a:cxn ang="0">
                  <a:pos x="144" y="1"/>
                </a:cxn>
                <a:cxn ang="0">
                  <a:pos x="156" y="0"/>
                </a:cxn>
                <a:cxn ang="0">
                  <a:pos x="169" y="0"/>
                </a:cxn>
                <a:cxn ang="0">
                  <a:pos x="184" y="0"/>
                </a:cxn>
                <a:cxn ang="0">
                  <a:pos x="201" y="0"/>
                </a:cxn>
                <a:cxn ang="0">
                  <a:pos x="208" y="28"/>
                </a:cxn>
                <a:cxn ang="0">
                  <a:pos x="210" y="29"/>
                </a:cxn>
                <a:cxn ang="0">
                  <a:pos x="216" y="34"/>
                </a:cxn>
                <a:cxn ang="0">
                  <a:pos x="222" y="40"/>
                </a:cxn>
                <a:cxn ang="0">
                  <a:pos x="225" y="51"/>
                </a:cxn>
                <a:cxn ang="0">
                  <a:pos x="239" y="117"/>
                </a:cxn>
                <a:cxn ang="0">
                  <a:pos x="246" y="145"/>
                </a:cxn>
                <a:cxn ang="0">
                  <a:pos x="246" y="146"/>
                </a:cxn>
                <a:cxn ang="0">
                  <a:pos x="248" y="152"/>
                </a:cxn>
                <a:cxn ang="0">
                  <a:pos x="248" y="160"/>
                </a:cxn>
                <a:cxn ang="0">
                  <a:pos x="244" y="171"/>
                </a:cxn>
                <a:cxn ang="0">
                  <a:pos x="0" y="164"/>
                </a:cxn>
                <a:cxn ang="0">
                  <a:pos x="25" y="151"/>
                </a:cxn>
                <a:cxn ang="0">
                  <a:pos x="25" y="28"/>
                </a:cxn>
                <a:cxn ang="0">
                  <a:pos x="26" y="27"/>
                </a:cxn>
                <a:cxn ang="0">
                  <a:pos x="28" y="26"/>
                </a:cxn>
                <a:cxn ang="0">
                  <a:pos x="32" y="25"/>
                </a:cxn>
                <a:cxn ang="0">
                  <a:pos x="36" y="24"/>
                </a:cxn>
                <a:cxn ang="0">
                  <a:pos x="42" y="22"/>
                </a:cxn>
                <a:cxn ang="0">
                  <a:pos x="49" y="22"/>
                </a:cxn>
                <a:cxn ang="0">
                  <a:pos x="57" y="24"/>
                </a:cxn>
                <a:cxn ang="0">
                  <a:pos x="68" y="27"/>
                </a:cxn>
              </a:cxnLst>
              <a:rect l="txL" t="txT" r="txR" b="txB"/>
              <a:pathLst>
                <a:path w="249" h="209">
                  <a:moveTo>
                    <a:pt x="68" y="27"/>
                  </a:moveTo>
                  <a:lnTo>
                    <a:pt x="70" y="14"/>
                  </a:lnTo>
                  <a:lnTo>
                    <a:pt x="71" y="14"/>
                  </a:lnTo>
                  <a:lnTo>
                    <a:pt x="72" y="14"/>
                  </a:lnTo>
                  <a:lnTo>
                    <a:pt x="74" y="13"/>
                  </a:lnTo>
                  <a:lnTo>
                    <a:pt x="75" y="13"/>
                  </a:lnTo>
                  <a:lnTo>
                    <a:pt x="76" y="13"/>
                  </a:lnTo>
                  <a:lnTo>
                    <a:pt x="78" y="12"/>
                  </a:lnTo>
                  <a:lnTo>
                    <a:pt x="81" y="12"/>
                  </a:lnTo>
                  <a:lnTo>
                    <a:pt x="83" y="11"/>
                  </a:lnTo>
                  <a:lnTo>
                    <a:pt x="85" y="11"/>
                  </a:lnTo>
                  <a:lnTo>
                    <a:pt x="88" y="10"/>
                  </a:lnTo>
                  <a:lnTo>
                    <a:pt x="91" y="8"/>
                  </a:lnTo>
                  <a:lnTo>
                    <a:pt x="95" y="8"/>
                  </a:lnTo>
                  <a:lnTo>
                    <a:pt x="98" y="7"/>
                  </a:lnTo>
                  <a:lnTo>
                    <a:pt x="103" y="6"/>
                  </a:lnTo>
                  <a:lnTo>
                    <a:pt x="106" y="6"/>
                  </a:lnTo>
                  <a:lnTo>
                    <a:pt x="111" y="5"/>
                  </a:lnTo>
                  <a:lnTo>
                    <a:pt x="116" y="5"/>
                  </a:lnTo>
                  <a:lnTo>
                    <a:pt x="120" y="4"/>
                  </a:lnTo>
                  <a:lnTo>
                    <a:pt x="126" y="3"/>
                  </a:lnTo>
                  <a:lnTo>
                    <a:pt x="132" y="3"/>
                  </a:lnTo>
                  <a:lnTo>
                    <a:pt x="137" y="1"/>
                  </a:lnTo>
                  <a:lnTo>
                    <a:pt x="144" y="1"/>
                  </a:lnTo>
                  <a:lnTo>
                    <a:pt x="149" y="1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9" y="0"/>
                  </a:lnTo>
                  <a:lnTo>
                    <a:pt x="177" y="0"/>
                  </a:lnTo>
                  <a:lnTo>
                    <a:pt x="184" y="0"/>
                  </a:lnTo>
                  <a:lnTo>
                    <a:pt x="193" y="0"/>
                  </a:lnTo>
                  <a:lnTo>
                    <a:pt x="201" y="0"/>
                  </a:lnTo>
                  <a:lnTo>
                    <a:pt x="210" y="5"/>
                  </a:lnTo>
                  <a:lnTo>
                    <a:pt x="208" y="28"/>
                  </a:lnTo>
                  <a:lnTo>
                    <a:pt x="208" y="29"/>
                  </a:lnTo>
                  <a:lnTo>
                    <a:pt x="210" y="29"/>
                  </a:lnTo>
                  <a:lnTo>
                    <a:pt x="212" y="32"/>
                  </a:lnTo>
                  <a:lnTo>
                    <a:pt x="216" y="34"/>
                  </a:lnTo>
                  <a:lnTo>
                    <a:pt x="219" y="37"/>
                  </a:lnTo>
                  <a:lnTo>
                    <a:pt x="222" y="40"/>
                  </a:lnTo>
                  <a:lnTo>
                    <a:pt x="224" y="45"/>
                  </a:lnTo>
                  <a:lnTo>
                    <a:pt x="225" y="51"/>
                  </a:lnTo>
                  <a:lnTo>
                    <a:pt x="245" y="69"/>
                  </a:lnTo>
                  <a:lnTo>
                    <a:pt x="239" y="117"/>
                  </a:lnTo>
                  <a:lnTo>
                    <a:pt x="208" y="133"/>
                  </a:lnTo>
                  <a:lnTo>
                    <a:pt x="246" y="145"/>
                  </a:lnTo>
                  <a:lnTo>
                    <a:pt x="246" y="146"/>
                  </a:lnTo>
                  <a:lnTo>
                    <a:pt x="248" y="149"/>
                  </a:lnTo>
                  <a:lnTo>
                    <a:pt x="248" y="152"/>
                  </a:lnTo>
                  <a:lnTo>
                    <a:pt x="249" y="156"/>
                  </a:lnTo>
                  <a:lnTo>
                    <a:pt x="248" y="160"/>
                  </a:lnTo>
                  <a:lnTo>
                    <a:pt x="246" y="165"/>
                  </a:lnTo>
                  <a:lnTo>
                    <a:pt x="244" y="171"/>
                  </a:lnTo>
                  <a:lnTo>
                    <a:pt x="144" y="209"/>
                  </a:lnTo>
                  <a:lnTo>
                    <a:pt x="0" y="164"/>
                  </a:lnTo>
                  <a:lnTo>
                    <a:pt x="2" y="159"/>
                  </a:lnTo>
                  <a:lnTo>
                    <a:pt x="25" y="151"/>
                  </a:lnTo>
                  <a:lnTo>
                    <a:pt x="25" y="28"/>
                  </a:lnTo>
                  <a:lnTo>
                    <a:pt x="26" y="27"/>
                  </a:lnTo>
                  <a:lnTo>
                    <a:pt x="27" y="27"/>
                  </a:lnTo>
                  <a:lnTo>
                    <a:pt x="28" y="26"/>
                  </a:lnTo>
                  <a:lnTo>
                    <a:pt x="30" y="26"/>
                  </a:lnTo>
                  <a:lnTo>
                    <a:pt x="32" y="25"/>
                  </a:lnTo>
                  <a:lnTo>
                    <a:pt x="34" y="24"/>
                  </a:lnTo>
                  <a:lnTo>
                    <a:pt x="36" y="24"/>
                  </a:lnTo>
                  <a:lnTo>
                    <a:pt x="40" y="22"/>
                  </a:lnTo>
                  <a:lnTo>
                    <a:pt x="42" y="22"/>
                  </a:lnTo>
                  <a:lnTo>
                    <a:pt x="46" y="22"/>
                  </a:lnTo>
                  <a:lnTo>
                    <a:pt x="49" y="22"/>
                  </a:lnTo>
                  <a:lnTo>
                    <a:pt x="53" y="22"/>
                  </a:lnTo>
                  <a:lnTo>
                    <a:pt x="57" y="24"/>
                  </a:lnTo>
                  <a:lnTo>
                    <a:pt x="61" y="25"/>
                  </a:lnTo>
                  <a:lnTo>
                    <a:pt x="68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52" name="Freeform 172"/>
            <p:cNvSpPr/>
            <p:nvPr/>
          </p:nvSpPr>
          <p:spPr>
            <a:xfrm>
              <a:off x="1785" y="1121"/>
              <a:ext cx="80" cy="92"/>
            </a:xfrm>
            <a:custGeom>
              <a:avLst/>
              <a:gdLst>
                <a:gd name="txL" fmla="*/ 0 w 80"/>
                <a:gd name="txT" fmla="*/ 0 h 92"/>
                <a:gd name="txR" fmla="*/ 80 w 80"/>
                <a:gd name="txB" fmla="*/ 92 h 92"/>
              </a:gdLst>
              <a:ahLst/>
              <a:cxnLst>
                <a:cxn ang="0">
                  <a:pos x="79" y="4"/>
                </a:cxn>
                <a:cxn ang="0">
                  <a:pos x="79" y="4"/>
                </a:cxn>
                <a:cxn ang="0">
                  <a:pos x="77" y="4"/>
                </a:cxn>
                <a:cxn ang="0">
                  <a:pos x="75" y="3"/>
                </a:cxn>
                <a:cxn ang="0">
                  <a:pos x="73" y="3"/>
                </a:cxn>
                <a:cxn ang="0">
                  <a:pos x="69" y="2"/>
                </a:cxn>
                <a:cxn ang="0">
                  <a:pos x="66" y="2"/>
                </a:cxn>
                <a:cxn ang="0">
                  <a:pos x="61" y="2"/>
                </a:cxn>
                <a:cxn ang="0">
                  <a:pos x="56" y="0"/>
                </a:cxn>
                <a:cxn ang="0">
                  <a:pos x="51" y="0"/>
                </a:cxn>
                <a:cxn ang="0">
                  <a:pos x="45" y="2"/>
                </a:cxn>
                <a:cxn ang="0">
                  <a:pos x="39" y="2"/>
                </a:cxn>
                <a:cxn ang="0">
                  <a:pos x="32" y="3"/>
                </a:cxn>
                <a:cxn ang="0">
                  <a:pos x="26" y="4"/>
                </a:cxn>
                <a:cxn ang="0">
                  <a:pos x="19" y="6"/>
                </a:cxn>
                <a:cxn ang="0">
                  <a:pos x="12" y="9"/>
                </a:cxn>
                <a:cxn ang="0">
                  <a:pos x="5" y="12"/>
                </a:cxn>
                <a:cxn ang="0">
                  <a:pos x="5" y="13"/>
                </a:cxn>
                <a:cxn ang="0">
                  <a:pos x="4" y="18"/>
                </a:cxn>
                <a:cxn ang="0">
                  <a:pos x="2" y="26"/>
                </a:cxn>
                <a:cxn ang="0">
                  <a:pos x="0" y="36"/>
                </a:cxn>
                <a:cxn ang="0">
                  <a:pos x="0" y="47"/>
                </a:cxn>
                <a:cxn ang="0">
                  <a:pos x="0" y="61"/>
                </a:cxn>
                <a:cxn ang="0">
                  <a:pos x="3" y="75"/>
                </a:cxn>
                <a:cxn ang="0">
                  <a:pos x="6" y="89"/>
                </a:cxn>
                <a:cxn ang="0">
                  <a:pos x="7" y="89"/>
                </a:cxn>
                <a:cxn ang="0">
                  <a:pos x="9" y="89"/>
                </a:cxn>
                <a:cxn ang="0">
                  <a:pos x="10" y="89"/>
                </a:cxn>
                <a:cxn ang="0">
                  <a:pos x="12" y="89"/>
                </a:cxn>
                <a:cxn ang="0">
                  <a:pos x="16" y="88"/>
                </a:cxn>
                <a:cxn ang="0">
                  <a:pos x="19" y="88"/>
                </a:cxn>
                <a:cxn ang="0">
                  <a:pos x="23" y="88"/>
                </a:cxn>
                <a:cxn ang="0">
                  <a:pos x="27" y="88"/>
                </a:cxn>
                <a:cxn ang="0">
                  <a:pos x="33" y="88"/>
                </a:cxn>
                <a:cxn ang="0">
                  <a:pos x="39" y="88"/>
                </a:cxn>
                <a:cxn ang="0">
                  <a:pos x="45" y="88"/>
                </a:cxn>
                <a:cxn ang="0">
                  <a:pos x="51" y="88"/>
                </a:cxn>
                <a:cxn ang="0">
                  <a:pos x="58" y="89"/>
                </a:cxn>
                <a:cxn ang="0">
                  <a:pos x="65" y="89"/>
                </a:cxn>
                <a:cxn ang="0">
                  <a:pos x="72" y="90"/>
                </a:cxn>
                <a:cxn ang="0">
                  <a:pos x="80" y="92"/>
                </a:cxn>
                <a:cxn ang="0">
                  <a:pos x="80" y="89"/>
                </a:cxn>
                <a:cxn ang="0">
                  <a:pos x="79" y="82"/>
                </a:cxn>
                <a:cxn ang="0">
                  <a:pos x="77" y="71"/>
                </a:cxn>
                <a:cxn ang="0">
                  <a:pos x="76" y="58"/>
                </a:cxn>
                <a:cxn ang="0">
                  <a:pos x="76" y="44"/>
                </a:cxn>
                <a:cxn ang="0">
                  <a:pos x="76" y="30"/>
                </a:cxn>
                <a:cxn ang="0">
                  <a:pos x="77" y="16"/>
                </a:cxn>
                <a:cxn ang="0">
                  <a:pos x="79" y="4"/>
                </a:cxn>
              </a:cxnLst>
              <a:rect l="txL" t="txT" r="txR" b="txB"/>
              <a:pathLst>
                <a:path w="80" h="92">
                  <a:moveTo>
                    <a:pt x="79" y="4"/>
                  </a:moveTo>
                  <a:lnTo>
                    <a:pt x="79" y="4"/>
                  </a:lnTo>
                  <a:lnTo>
                    <a:pt x="77" y="4"/>
                  </a:lnTo>
                  <a:lnTo>
                    <a:pt x="75" y="3"/>
                  </a:lnTo>
                  <a:lnTo>
                    <a:pt x="73" y="3"/>
                  </a:lnTo>
                  <a:lnTo>
                    <a:pt x="69" y="2"/>
                  </a:lnTo>
                  <a:lnTo>
                    <a:pt x="66" y="2"/>
                  </a:lnTo>
                  <a:lnTo>
                    <a:pt x="61" y="2"/>
                  </a:lnTo>
                  <a:lnTo>
                    <a:pt x="56" y="0"/>
                  </a:lnTo>
                  <a:lnTo>
                    <a:pt x="51" y="0"/>
                  </a:lnTo>
                  <a:lnTo>
                    <a:pt x="45" y="2"/>
                  </a:lnTo>
                  <a:lnTo>
                    <a:pt x="39" y="2"/>
                  </a:lnTo>
                  <a:lnTo>
                    <a:pt x="32" y="3"/>
                  </a:lnTo>
                  <a:lnTo>
                    <a:pt x="26" y="4"/>
                  </a:lnTo>
                  <a:lnTo>
                    <a:pt x="19" y="6"/>
                  </a:lnTo>
                  <a:lnTo>
                    <a:pt x="12" y="9"/>
                  </a:lnTo>
                  <a:lnTo>
                    <a:pt x="5" y="12"/>
                  </a:lnTo>
                  <a:lnTo>
                    <a:pt x="5" y="13"/>
                  </a:lnTo>
                  <a:lnTo>
                    <a:pt x="4" y="18"/>
                  </a:lnTo>
                  <a:lnTo>
                    <a:pt x="2" y="26"/>
                  </a:lnTo>
                  <a:lnTo>
                    <a:pt x="0" y="36"/>
                  </a:lnTo>
                  <a:lnTo>
                    <a:pt x="0" y="47"/>
                  </a:lnTo>
                  <a:lnTo>
                    <a:pt x="0" y="61"/>
                  </a:lnTo>
                  <a:lnTo>
                    <a:pt x="3" y="75"/>
                  </a:lnTo>
                  <a:lnTo>
                    <a:pt x="6" y="89"/>
                  </a:lnTo>
                  <a:lnTo>
                    <a:pt x="7" y="89"/>
                  </a:lnTo>
                  <a:lnTo>
                    <a:pt x="9" y="89"/>
                  </a:lnTo>
                  <a:lnTo>
                    <a:pt x="10" y="89"/>
                  </a:lnTo>
                  <a:lnTo>
                    <a:pt x="12" y="89"/>
                  </a:lnTo>
                  <a:lnTo>
                    <a:pt x="16" y="88"/>
                  </a:lnTo>
                  <a:lnTo>
                    <a:pt x="19" y="88"/>
                  </a:lnTo>
                  <a:lnTo>
                    <a:pt x="23" y="88"/>
                  </a:lnTo>
                  <a:lnTo>
                    <a:pt x="27" y="88"/>
                  </a:lnTo>
                  <a:lnTo>
                    <a:pt x="33" y="88"/>
                  </a:lnTo>
                  <a:lnTo>
                    <a:pt x="39" y="88"/>
                  </a:lnTo>
                  <a:lnTo>
                    <a:pt x="45" y="88"/>
                  </a:lnTo>
                  <a:lnTo>
                    <a:pt x="51" y="88"/>
                  </a:lnTo>
                  <a:lnTo>
                    <a:pt x="58" y="89"/>
                  </a:lnTo>
                  <a:lnTo>
                    <a:pt x="65" y="89"/>
                  </a:lnTo>
                  <a:lnTo>
                    <a:pt x="72" y="90"/>
                  </a:lnTo>
                  <a:lnTo>
                    <a:pt x="80" y="92"/>
                  </a:lnTo>
                  <a:lnTo>
                    <a:pt x="80" y="89"/>
                  </a:lnTo>
                  <a:lnTo>
                    <a:pt x="79" y="82"/>
                  </a:lnTo>
                  <a:lnTo>
                    <a:pt x="77" y="71"/>
                  </a:lnTo>
                  <a:lnTo>
                    <a:pt x="76" y="58"/>
                  </a:lnTo>
                  <a:lnTo>
                    <a:pt x="76" y="44"/>
                  </a:lnTo>
                  <a:lnTo>
                    <a:pt x="76" y="30"/>
                  </a:lnTo>
                  <a:lnTo>
                    <a:pt x="77" y="16"/>
                  </a:lnTo>
                  <a:lnTo>
                    <a:pt x="79" y="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53" name="Freeform 173"/>
            <p:cNvSpPr/>
            <p:nvPr/>
          </p:nvSpPr>
          <p:spPr>
            <a:xfrm>
              <a:off x="1794" y="1147"/>
              <a:ext cx="131" cy="90"/>
            </a:xfrm>
            <a:custGeom>
              <a:avLst/>
              <a:gdLst>
                <a:gd name="txL" fmla="*/ 0 w 131"/>
                <a:gd name="txT" fmla="*/ 0 h 90"/>
                <a:gd name="txR" fmla="*/ 131 w 131"/>
                <a:gd name="txB" fmla="*/ 90 h 90"/>
              </a:gdLst>
              <a:ahLst/>
              <a:cxnLst>
                <a:cxn ang="0">
                  <a:pos x="1" y="68"/>
                </a:cxn>
                <a:cxn ang="0">
                  <a:pos x="0" y="78"/>
                </a:cxn>
                <a:cxn ang="0">
                  <a:pos x="86" y="90"/>
                </a:cxn>
                <a:cxn ang="0">
                  <a:pos x="86" y="90"/>
                </a:cxn>
                <a:cxn ang="0">
                  <a:pos x="88" y="89"/>
                </a:cxn>
                <a:cxn ang="0">
                  <a:pos x="91" y="88"/>
                </a:cxn>
                <a:cxn ang="0">
                  <a:pos x="94" y="85"/>
                </a:cxn>
                <a:cxn ang="0">
                  <a:pos x="98" y="83"/>
                </a:cxn>
                <a:cxn ang="0">
                  <a:pos x="102" y="80"/>
                </a:cxn>
                <a:cxn ang="0">
                  <a:pos x="107" y="75"/>
                </a:cxn>
                <a:cxn ang="0">
                  <a:pos x="112" y="71"/>
                </a:cxn>
                <a:cxn ang="0">
                  <a:pos x="116" y="66"/>
                </a:cxn>
                <a:cxn ang="0">
                  <a:pos x="121" y="60"/>
                </a:cxn>
                <a:cxn ang="0">
                  <a:pos x="124" y="54"/>
                </a:cxn>
                <a:cxn ang="0">
                  <a:pos x="128" y="47"/>
                </a:cxn>
                <a:cxn ang="0">
                  <a:pos x="130" y="40"/>
                </a:cxn>
                <a:cxn ang="0">
                  <a:pos x="131" y="32"/>
                </a:cxn>
                <a:cxn ang="0">
                  <a:pos x="131" y="22"/>
                </a:cxn>
                <a:cxn ang="0">
                  <a:pos x="129" y="13"/>
                </a:cxn>
                <a:cxn ang="0">
                  <a:pos x="129" y="13"/>
                </a:cxn>
                <a:cxn ang="0">
                  <a:pos x="128" y="11"/>
                </a:cxn>
                <a:cxn ang="0">
                  <a:pos x="127" y="10"/>
                </a:cxn>
                <a:cxn ang="0">
                  <a:pos x="126" y="7"/>
                </a:cxn>
                <a:cxn ang="0">
                  <a:pos x="123" y="4"/>
                </a:cxn>
                <a:cxn ang="0">
                  <a:pos x="120" y="3"/>
                </a:cxn>
                <a:cxn ang="0">
                  <a:pos x="116" y="0"/>
                </a:cxn>
                <a:cxn ang="0">
                  <a:pos x="113" y="0"/>
                </a:cxn>
                <a:cxn ang="0">
                  <a:pos x="113" y="1"/>
                </a:cxn>
                <a:cxn ang="0">
                  <a:pos x="114" y="5"/>
                </a:cxn>
                <a:cxn ang="0">
                  <a:pos x="116" y="12"/>
                </a:cxn>
                <a:cxn ang="0">
                  <a:pos x="117" y="19"/>
                </a:cxn>
                <a:cxn ang="0">
                  <a:pos x="117" y="29"/>
                </a:cxn>
                <a:cxn ang="0">
                  <a:pos x="116" y="40"/>
                </a:cxn>
                <a:cxn ang="0">
                  <a:pos x="114" y="52"/>
                </a:cxn>
                <a:cxn ang="0">
                  <a:pos x="108" y="63"/>
                </a:cxn>
                <a:cxn ang="0">
                  <a:pos x="108" y="63"/>
                </a:cxn>
                <a:cxn ang="0">
                  <a:pos x="108" y="64"/>
                </a:cxn>
                <a:cxn ang="0">
                  <a:pos x="107" y="64"/>
                </a:cxn>
                <a:cxn ang="0">
                  <a:pos x="106" y="66"/>
                </a:cxn>
                <a:cxn ang="0">
                  <a:pos x="105" y="67"/>
                </a:cxn>
                <a:cxn ang="0">
                  <a:pos x="102" y="68"/>
                </a:cxn>
                <a:cxn ang="0">
                  <a:pos x="100" y="69"/>
                </a:cxn>
                <a:cxn ang="0">
                  <a:pos x="98" y="70"/>
                </a:cxn>
                <a:cxn ang="0">
                  <a:pos x="95" y="70"/>
                </a:cxn>
                <a:cxn ang="0">
                  <a:pos x="92" y="71"/>
                </a:cxn>
                <a:cxn ang="0">
                  <a:pos x="89" y="73"/>
                </a:cxn>
                <a:cxn ang="0">
                  <a:pos x="85" y="73"/>
                </a:cxn>
                <a:cxn ang="0">
                  <a:pos x="81" y="73"/>
                </a:cxn>
                <a:cxn ang="0">
                  <a:pos x="78" y="73"/>
                </a:cxn>
                <a:cxn ang="0">
                  <a:pos x="73" y="73"/>
                </a:cxn>
                <a:cxn ang="0">
                  <a:pos x="68" y="71"/>
                </a:cxn>
                <a:cxn ang="0">
                  <a:pos x="68" y="83"/>
                </a:cxn>
                <a:cxn ang="0">
                  <a:pos x="3" y="76"/>
                </a:cxn>
                <a:cxn ang="0">
                  <a:pos x="1" y="68"/>
                </a:cxn>
              </a:cxnLst>
              <a:rect l="txL" t="txT" r="txR" b="txB"/>
              <a:pathLst>
                <a:path w="131" h="90">
                  <a:moveTo>
                    <a:pt x="1" y="68"/>
                  </a:moveTo>
                  <a:lnTo>
                    <a:pt x="0" y="78"/>
                  </a:lnTo>
                  <a:lnTo>
                    <a:pt x="86" y="90"/>
                  </a:lnTo>
                  <a:lnTo>
                    <a:pt x="88" y="89"/>
                  </a:lnTo>
                  <a:lnTo>
                    <a:pt x="91" y="88"/>
                  </a:lnTo>
                  <a:lnTo>
                    <a:pt x="94" y="85"/>
                  </a:lnTo>
                  <a:lnTo>
                    <a:pt x="98" y="83"/>
                  </a:lnTo>
                  <a:lnTo>
                    <a:pt x="102" y="80"/>
                  </a:lnTo>
                  <a:lnTo>
                    <a:pt x="107" y="75"/>
                  </a:lnTo>
                  <a:lnTo>
                    <a:pt x="112" y="71"/>
                  </a:lnTo>
                  <a:lnTo>
                    <a:pt x="116" y="66"/>
                  </a:lnTo>
                  <a:lnTo>
                    <a:pt x="121" y="60"/>
                  </a:lnTo>
                  <a:lnTo>
                    <a:pt x="124" y="54"/>
                  </a:lnTo>
                  <a:lnTo>
                    <a:pt x="128" y="47"/>
                  </a:lnTo>
                  <a:lnTo>
                    <a:pt x="130" y="40"/>
                  </a:lnTo>
                  <a:lnTo>
                    <a:pt x="131" y="32"/>
                  </a:lnTo>
                  <a:lnTo>
                    <a:pt x="131" y="22"/>
                  </a:lnTo>
                  <a:lnTo>
                    <a:pt x="129" y="13"/>
                  </a:lnTo>
                  <a:lnTo>
                    <a:pt x="128" y="11"/>
                  </a:lnTo>
                  <a:lnTo>
                    <a:pt x="127" y="10"/>
                  </a:lnTo>
                  <a:lnTo>
                    <a:pt x="126" y="7"/>
                  </a:lnTo>
                  <a:lnTo>
                    <a:pt x="123" y="4"/>
                  </a:lnTo>
                  <a:lnTo>
                    <a:pt x="120" y="3"/>
                  </a:lnTo>
                  <a:lnTo>
                    <a:pt x="116" y="0"/>
                  </a:lnTo>
                  <a:lnTo>
                    <a:pt x="113" y="0"/>
                  </a:lnTo>
                  <a:lnTo>
                    <a:pt x="113" y="1"/>
                  </a:lnTo>
                  <a:lnTo>
                    <a:pt x="114" y="5"/>
                  </a:lnTo>
                  <a:lnTo>
                    <a:pt x="116" y="12"/>
                  </a:lnTo>
                  <a:lnTo>
                    <a:pt x="117" y="19"/>
                  </a:lnTo>
                  <a:lnTo>
                    <a:pt x="117" y="29"/>
                  </a:lnTo>
                  <a:lnTo>
                    <a:pt x="116" y="40"/>
                  </a:lnTo>
                  <a:lnTo>
                    <a:pt x="114" y="52"/>
                  </a:lnTo>
                  <a:lnTo>
                    <a:pt x="108" y="63"/>
                  </a:lnTo>
                  <a:lnTo>
                    <a:pt x="108" y="64"/>
                  </a:lnTo>
                  <a:lnTo>
                    <a:pt x="107" y="64"/>
                  </a:lnTo>
                  <a:lnTo>
                    <a:pt x="106" y="66"/>
                  </a:lnTo>
                  <a:lnTo>
                    <a:pt x="105" y="67"/>
                  </a:lnTo>
                  <a:lnTo>
                    <a:pt x="102" y="68"/>
                  </a:lnTo>
                  <a:lnTo>
                    <a:pt x="100" y="69"/>
                  </a:lnTo>
                  <a:lnTo>
                    <a:pt x="98" y="70"/>
                  </a:lnTo>
                  <a:lnTo>
                    <a:pt x="95" y="70"/>
                  </a:lnTo>
                  <a:lnTo>
                    <a:pt x="92" y="71"/>
                  </a:lnTo>
                  <a:lnTo>
                    <a:pt x="89" y="73"/>
                  </a:lnTo>
                  <a:lnTo>
                    <a:pt x="85" y="73"/>
                  </a:lnTo>
                  <a:lnTo>
                    <a:pt x="81" y="73"/>
                  </a:lnTo>
                  <a:lnTo>
                    <a:pt x="78" y="73"/>
                  </a:lnTo>
                  <a:lnTo>
                    <a:pt x="73" y="73"/>
                  </a:lnTo>
                  <a:lnTo>
                    <a:pt x="68" y="71"/>
                  </a:lnTo>
                  <a:lnTo>
                    <a:pt x="68" y="83"/>
                  </a:lnTo>
                  <a:lnTo>
                    <a:pt x="3" y="76"/>
                  </a:lnTo>
                  <a:lnTo>
                    <a:pt x="1" y="68"/>
                  </a:lnTo>
                  <a:close/>
                </a:path>
              </a:pathLst>
            </a:custGeom>
            <a:solidFill>
              <a:srgbClr val="99D8D8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54" name="Freeform 174"/>
            <p:cNvSpPr/>
            <p:nvPr/>
          </p:nvSpPr>
          <p:spPr>
            <a:xfrm>
              <a:off x="1777" y="1236"/>
              <a:ext cx="97" cy="30"/>
            </a:xfrm>
            <a:custGeom>
              <a:avLst/>
              <a:gdLst>
                <a:gd name="txL" fmla="*/ 0 w 97"/>
                <a:gd name="txT" fmla="*/ 0 h 30"/>
                <a:gd name="txR" fmla="*/ 97 w 97"/>
                <a:gd name="txB" fmla="*/ 30 h 30"/>
              </a:gdLst>
              <a:ahLst/>
              <a:cxnLst>
                <a:cxn ang="0">
                  <a:pos x="97" y="10"/>
                </a:cxn>
                <a:cxn ang="0">
                  <a:pos x="1" y="0"/>
                </a:cxn>
                <a:cxn ang="0">
                  <a:pos x="0" y="10"/>
                </a:cxn>
                <a:cxn ang="0">
                  <a:pos x="94" y="30"/>
                </a:cxn>
                <a:cxn ang="0">
                  <a:pos x="97" y="10"/>
                </a:cxn>
              </a:cxnLst>
              <a:rect l="txL" t="txT" r="txR" b="txB"/>
              <a:pathLst>
                <a:path w="97" h="30">
                  <a:moveTo>
                    <a:pt x="97" y="10"/>
                  </a:moveTo>
                  <a:lnTo>
                    <a:pt x="1" y="0"/>
                  </a:lnTo>
                  <a:lnTo>
                    <a:pt x="0" y="10"/>
                  </a:lnTo>
                  <a:lnTo>
                    <a:pt x="94" y="30"/>
                  </a:lnTo>
                  <a:lnTo>
                    <a:pt x="97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55" name="Freeform 175"/>
            <p:cNvSpPr/>
            <p:nvPr/>
          </p:nvSpPr>
          <p:spPr>
            <a:xfrm>
              <a:off x="1825" y="1245"/>
              <a:ext cx="42" cy="14"/>
            </a:xfrm>
            <a:custGeom>
              <a:avLst/>
              <a:gdLst>
                <a:gd name="txL" fmla="*/ 0 w 42"/>
                <a:gd name="txT" fmla="*/ 0 h 14"/>
                <a:gd name="txR" fmla="*/ 42 w 42"/>
                <a:gd name="txB" fmla="*/ 14 h 14"/>
              </a:gdLst>
              <a:ahLst/>
              <a:cxnLst>
                <a:cxn ang="0">
                  <a:pos x="42" y="6"/>
                </a:cxn>
                <a:cxn ang="0">
                  <a:pos x="1" y="0"/>
                </a:cxn>
                <a:cxn ang="0">
                  <a:pos x="0" y="6"/>
                </a:cxn>
                <a:cxn ang="0">
                  <a:pos x="40" y="14"/>
                </a:cxn>
                <a:cxn ang="0">
                  <a:pos x="42" y="6"/>
                </a:cxn>
              </a:cxnLst>
              <a:rect l="txL" t="txT" r="txR" b="txB"/>
              <a:pathLst>
                <a:path w="42" h="14">
                  <a:moveTo>
                    <a:pt x="42" y="6"/>
                  </a:moveTo>
                  <a:lnTo>
                    <a:pt x="1" y="0"/>
                  </a:lnTo>
                  <a:lnTo>
                    <a:pt x="0" y="6"/>
                  </a:lnTo>
                  <a:lnTo>
                    <a:pt x="40" y="14"/>
                  </a:lnTo>
                  <a:lnTo>
                    <a:pt x="42" y="6"/>
                  </a:lnTo>
                  <a:close/>
                </a:path>
              </a:pathLst>
            </a:custGeom>
            <a:solidFill>
              <a:srgbClr val="99D8D8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56" name="Freeform 176"/>
            <p:cNvSpPr/>
            <p:nvPr/>
          </p:nvSpPr>
          <p:spPr>
            <a:xfrm>
              <a:off x="1783" y="1238"/>
              <a:ext cx="28" cy="11"/>
            </a:xfrm>
            <a:custGeom>
              <a:avLst/>
              <a:gdLst>
                <a:gd name="txL" fmla="*/ 0 w 28"/>
                <a:gd name="txT" fmla="*/ 0 h 11"/>
                <a:gd name="txR" fmla="*/ 28 w 28"/>
                <a:gd name="txB" fmla="*/ 11 h 11"/>
              </a:gdLst>
              <a:ahLst/>
              <a:cxnLst>
                <a:cxn ang="0">
                  <a:pos x="28" y="5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7" y="11"/>
                </a:cxn>
                <a:cxn ang="0">
                  <a:pos x="28" y="5"/>
                </a:cxn>
              </a:cxnLst>
              <a:rect l="txL" t="txT" r="txR" b="txB"/>
              <a:pathLst>
                <a:path w="28" h="11">
                  <a:moveTo>
                    <a:pt x="28" y="5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27" y="11"/>
                  </a:lnTo>
                  <a:lnTo>
                    <a:pt x="28" y="5"/>
                  </a:lnTo>
                  <a:close/>
                </a:path>
              </a:pathLst>
            </a:custGeom>
            <a:solidFill>
              <a:srgbClr val="99D8D8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57" name="Freeform 177"/>
            <p:cNvSpPr/>
            <p:nvPr/>
          </p:nvSpPr>
          <p:spPr>
            <a:xfrm>
              <a:off x="1714" y="1249"/>
              <a:ext cx="162" cy="54"/>
            </a:xfrm>
            <a:custGeom>
              <a:avLst/>
              <a:gdLst>
                <a:gd name="txL" fmla="*/ 0 w 162"/>
                <a:gd name="txT" fmla="*/ 0 h 54"/>
                <a:gd name="txR" fmla="*/ 162 w 162"/>
                <a:gd name="txB" fmla="*/ 54 h 54"/>
              </a:gdLst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1" y="16"/>
                </a:cxn>
                <a:cxn ang="0">
                  <a:pos x="3" y="16"/>
                </a:cxn>
                <a:cxn ang="0">
                  <a:pos x="5" y="15"/>
                </a:cxn>
                <a:cxn ang="0">
                  <a:pos x="7" y="15"/>
                </a:cxn>
                <a:cxn ang="0">
                  <a:pos x="11" y="14"/>
                </a:cxn>
                <a:cxn ang="0">
                  <a:pos x="14" y="14"/>
                </a:cxn>
                <a:cxn ang="0">
                  <a:pos x="18" y="13"/>
                </a:cxn>
                <a:cxn ang="0">
                  <a:pos x="21" y="12"/>
                </a:cxn>
                <a:cxn ang="0">
                  <a:pos x="25" y="10"/>
                </a:cxn>
                <a:cxn ang="0">
                  <a:pos x="28" y="9"/>
                </a:cxn>
                <a:cxn ang="0">
                  <a:pos x="32" y="8"/>
                </a:cxn>
                <a:cxn ang="0">
                  <a:pos x="35" y="6"/>
                </a:cxn>
                <a:cxn ang="0">
                  <a:pos x="38" y="4"/>
                </a:cxn>
                <a:cxn ang="0">
                  <a:pos x="41" y="2"/>
                </a:cxn>
                <a:cxn ang="0">
                  <a:pos x="43" y="0"/>
                </a:cxn>
                <a:cxn ang="0">
                  <a:pos x="162" y="28"/>
                </a:cxn>
                <a:cxn ang="0">
                  <a:pos x="162" y="28"/>
                </a:cxn>
                <a:cxn ang="0">
                  <a:pos x="161" y="28"/>
                </a:cxn>
                <a:cxn ang="0">
                  <a:pos x="160" y="29"/>
                </a:cxn>
                <a:cxn ang="0">
                  <a:pos x="159" y="30"/>
                </a:cxn>
                <a:cxn ang="0">
                  <a:pos x="158" y="33"/>
                </a:cxn>
                <a:cxn ang="0">
                  <a:pos x="155" y="34"/>
                </a:cxn>
                <a:cxn ang="0">
                  <a:pos x="153" y="36"/>
                </a:cxn>
                <a:cxn ang="0">
                  <a:pos x="151" y="38"/>
                </a:cxn>
                <a:cxn ang="0">
                  <a:pos x="147" y="41"/>
                </a:cxn>
                <a:cxn ang="0">
                  <a:pos x="145" y="43"/>
                </a:cxn>
                <a:cxn ang="0">
                  <a:pos x="141" y="45"/>
                </a:cxn>
                <a:cxn ang="0">
                  <a:pos x="138" y="48"/>
                </a:cxn>
                <a:cxn ang="0">
                  <a:pos x="136" y="49"/>
                </a:cxn>
                <a:cxn ang="0">
                  <a:pos x="132" y="51"/>
                </a:cxn>
                <a:cxn ang="0">
                  <a:pos x="129" y="52"/>
                </a:cxn>
                <a:cxn ang="0">
                  <a:pos x="126" y="54"/>
                </a:cxn>
                <a:cxn ang="0">
                  <a:pos x="0" y="16"/>
                </a:cxn>
              </a:cxnLst>
              <a:rect l="txL" t="txT" r="txR" b="txB"/>
              <a:pathLst>
                <a:path w="162" h="54">
                  <a:moveTo>
                    <a:pt x="0" y="16"/>
                  </a:moveTo>
                  <a:lnTo>
                    <a:pt x="0" y="16"/>
                  </a:lnTo>
                  <a:lnTo>
                    <a:pt x="1" y="16"/>
                  </a:lnTo>
                  <a:lnTo>
                    <a:pt x="3" y="16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11" y="14"/>
                  </a:lnTo>
                  <a:lnTo>
                    <a:pt x="14" y="14"/>
                  </a:lnTo>
                  <a:lnTo>
                    <a:pt x="18" y="13"/>
                  </a:lnTo>
                  <a:lnTo>
                    <a:pt x="21" y="12"/>
                  </a:lnTo>
                  <a:lnTo>
                    <a:pt x="25" y="10"/>
                  </a:lnTo>
                  <a:lnTo>
                    <a:pt x="28" y="9"/>
                  </a:lnTo>
                  <a:lnTo>
                    <a:pt x="32" y="8"/>
                  </a:lnTo>
                  <a:lnTo>
                    <a:pt x="35" y="6"/>
                  </a:lnTo>
                  <a:lnTo>
                    <a:pt x="38" y="4"/>
                  </a:lnTo>
                  <a:lnTo>
                    <a:pt x="41" y="2"/>
                  </a:lnTo>
                  <a:lnTo>
                    <a:pt x="43" y="0"/>
                  </a:lnTo>
                  <a:lnTo>
                    <a:pt x="162" y="28"/>
                  </a:lnTo>
                  <a:lnTo>
                    <a:pt x="161" y="28"/>
                  </a:lnTo>
                  <a:lnTo>
                    <a:pt x="160" y="29"/>
                  </a:lnTo>
                  <a:lnTo>
                    <a:pt x="159" y="30"/>
                  </a:lnTo>
                  <a:lnTo>
                    <a:pt x="158" y="33"/>
                  </a:lnTo>
                  <a:lnTo>
                    <a:pt x="155" y="34"/>
                  </a:lnTo>
                  <a:lnTo>
                    <a:pt x="153" y="36"/>
                  </a:lnTo>
                  <a:lnTo>
                    <a:pt x="151" y="38"/>
                  </a:lnTo>
                  <a:lnTo>
                    <a:pt x="147" y="41"/>
                  </a:lnTo>
                  <a:lnTo>
                    <a:pt x="145" y="43"/>
                  </a:lnTo>
                  <a:lnTo>
                    <a:pt x="141" y="45"/>
                  </a:lnTo>
                  <a:lnTo>
                    <a:pt x="138" y="48"/>
                  </a:lnTo>
                  <a:lnTo>
                    <a:pt x="136" y="49"/>
                  </a:lnTo>
                  <a:lnTo>
                    <a:pt x="132" y="51"/>
                  </a:lnTo>
                  <a:lnTo>
                    <a:pt x="129" y="52"/>
                  </a:lnTo>
                  <a:lnTo>
                    <a:pt x="126" y="5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99D8D8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58" name="Freeform 178"/>
            <p:cNvSpPr/>
            <p:nvPr/>
          </p:nvSpPr>
          <p:spPr>
            <a:xfrm>
              <a:off x="1876" y="1243"/>
              <a:ext cx="58" cy="26"/>
            </a:xfrm>
            <a:custGeom>
              <a:avLst/>
              <a:gdLst>
                <a:gd name="txL" fmla="*/ 0 w 58"/>
                <a:gd name="txT" fmla="*/ 0 h 26"/>
                <a:gd name="txR" fmla="*/ 58 w 58"/>
                <a:gd name="txB" fmla="*/ 26 h 26"/>
              </a:gdLst>
              <a:ahLst/>
              <a:cxnLst>
                <a:cxn ang="0">
                  <a:pos x="6" y="26"/>
                </a:cxn>
                <a:cxn ang="0">
                  <a:pos x="58" y="10"/>
                </a:cxn>
                <a:cxn ang="0">
                  <a:pos x="26" y="0"/>
                </a:cxn>
                <a:cxn ang="0">
                  <a:pos x="0" y="3"/>
                </a:cxn>
                <a:cxn ang="0">
                  <a:pos x="0" y="25"/>
                </a:cxn>
                <a:cxn ang="0">
                  <a:pos x="6" y="26"/>
                </a:cxn>
              </a:cxnLst>
              <a:rect l="txL" t="txT" r="txR" b="txB"/>
              <a:pathLst>
                <a:path w="58" h="26">
                  <a:moveTo>
                    <a:pt x="6" y="26"/>
                  </a:moveTo>
                  <a:lnTo>
                    <a:pt x="58" y="10"/>
                  </a:lnTo>
                  <a:lnTo>
                    <a:pt x="26" y="0"/>
                  </a:lnTo>
                  <a:lnTo>
                    <a:pt x="0" y="3"/>
                  </a:lnTo>
                  <a:lnTo>
                    <a:pt x="0" y="25"/>
                  </a:lnTo>
                  <a:lnTo>
                    <a:pt x="6" y="26"/>
                  </a:lnTo>
                  <a:close/>
                </a:path>
              </a:pathLst>
            </a:custGeom>
            <a:solidFill>
              <a:srgbClr val="001999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59" name="Freeform 179"/>
            <p:cNvSpPr/>
            <p:nvPr/>
          </p:nvSpPr>
          <p:spPr>
            <a:xfrm>
              <a:off x="1726" y="1132"/>
              <a:ext cx="31" cy="124"/>
            </a:xfrm>
            <a:custGeom>
              <a:avLst/>
              <a:gdLst>
                <a:gd name="txL" fmla="*/ 0 w 31"/>
                <a:gd name="txT" fmla="*/ 0 h 124"/>
                <a:gd name="txR" fmla="*/ 31 w 31"/>
                <a:gd name="txB" fmla="*/ 124 h 124"/>
              </a:gdLst>
              <a:ahLst/>
              <a:cxnLst>
                <a:cxn ang="0">
                  <a:pos x="31" y="3"/>
                </a:cxn>
                <a:cxn ang="0">
                  <a:pos x="31" y="2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29" y="2"/>
                </a:cxn>
                <a:cxn ang="0">
                  <a:pos x="27" y="1"/>
                </a:cxn>
                <a:cxn ang="0">
                  <a:pos x="26" y="1"/>
                </a:cxn>
                <a:cxn ang="0">
                  <a:pos x="23" y="0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17" y="0"/>
                </a:cxn>
                <a:cxn ang="0">
                  <a:pos x="14" y="0"/>
                </a:cxn>
                <a:cxn ang="0">
                  <a:pos x="12" y="1"/>
                </a:cxn>
                <a:cxn ang="0">
                  <a:pos x="9" y="1"/>
                </a:cxn>
                <a:cxn ang="0">
                  <a:pos x="6" y="2"/>
                </a:cxn>
                <a:cxn ang="0">
                  <a:pos x="3" y="3"/>
                </a:cxn>
                <a:cxn ang="0">
                  <a:pos x="0" y="6"/>
                </a:cxn>
                <a:cxn ang="0">
                  <a:pos x="0" y="124"/>
                </a:cxn>
                <a:cxn ang="0">
                  <a:pos x="1" y="124"/>
                </a:cxn>
                <a:cxn ang="0">
                  <a:pos x="1" y="124"/>
                </a:cxn>
                <a:cxn ang="0">
                  <a:pos x="2" y="124"/>
                </a:cxn>
                <a:cxn ang="0">
                  <a:pos x="3" y="124"/>
                </a:cxn>
                <a:cxn ang="0">
                  <a:pos x="5" y="123"/>
                </a:cxn>
                <a:cxn ang="0">
                  <a:pos x="7" y="123"/>
                </a:cxn>
                <a:cxn ang="0">
                  <a:pos x="8" y="123"/>
                </a:cxn>
                <a:cxn ang="0">
                  <a:pos x="10" y="121"/>
                </a:cxn>
                <a:cxn ang="0">
                  <a:pos x="13" y="121"/>
                </a:cxn>
                <a:cxn ang="0">
                  <a:pos x="15" y="120"/>
                </a:cxn>
                <a:cxn ang="0">
                  <a:pos x="17" y="119"/>
                </a:cxn>
                <a:cxn ang="0">
                  <a:pos x="21" y="118"/>
                </a:cxn>
                <a:cxn ang="0">
                  <a:pos x="23" y="117"/>
                </a:cxn>
                <a:cxn ang="0">
                  <a:pos x="26" y="116"/>
                </a:cxn>
                <a:cxn ang="0">
                  <a:pos x="29" y="113"/>
                </a:cxn>
                <a:cxn ang="0">
                  <a:pos x="31" y="112"/>
                </a:cxn>
                <a:cxn ang="0">
                  <a:pos x="31" y="3"/>
                </a:cxn>
              </a:cxnLst>
              <a:rect l="txL" t="txT" r="txR" b="txB"/>
              <a:pathLst>
                <a:path w="31" h="124">
                  <a:moveTo>
                    <a:pt x="31" y="3"/>
                  </a:moveTo>
                  <a:lnTo>
                    <a:pt x="31" y="2"/>
                  </a:lnTo>
                  <a:lnTo>
                    <a:pt x="30" y="2"/>
                  </a:lnTo>
                  <a:lnTo>
                    <a:pt x="29" y="2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6" y="2"/>
                  </a:lnTo>
                  <a:lnTo>
                    <a:pt x="3" y="3"/>
                  </a:lnTo>
                  <a:lnTo>
                    <a:pt x="0" y="6"/>
                  </a:lnTo>
                  <a:lnTo>
                    <a:pt x="0" y="124"/>
                  </a:lnTo>
                  <a:lnTo>
                    <a:pt x="1" y="124"/>
                  </a:lnTo>
                  <a:lnTo>
                    <a:pt x="2" y="124"/>
                  </a:lnTo>
                  <a:lnTo>
                    <a:pt x="3" y="124"/>
                  </a:lnTo>
                  <a:lnTo>
                    <a:pt x="5" y="123"/>
                  </a:lnTo>
                  <a:lnTo>
                    <a:pt x="7" y="123"/>
                  </a:lnTo>
                  <a:lnTo>
                    <a:pt x="8" y="123"/>
                  </a:lnTo>
                  <a:lnTo>
                    <a:pt x="10" y="121"/>
                  </a:lnTo>
                  <a:lnTo>
                    <a:pt x="13" y="121"/>
                  </a:lnTo>
                  <a:lnTo>
                    <a:pt x="15" y="120"/>
                  </a:lnTo>
                  <a:lnTo>
                    <a:pt x="17" y="119"/>
                  </a:lnTo>
                  <a:lnTo>
                    <a:pt x="21" y="118"/>
                  </a:lnTo>
                  <a:lnTo>
                    <a:pt x="23" y="117"/>
                  </a:lnTo>
                  <a:lnTo>
                    <a:pt x="26" y="116"/>
                  </a:lnTo>
                  <a:lnTo>
                    <a:pt x="29" y="113"/>
                  </a:lnTo>
                  <a:lnTo>
                    <a:pt x="31" y="112"/>
                  </a:lnTo>
                  <a:lnTo>
                    <a:pt x="31" y="3"/>
                  </a:lnTo>
                  <a:close/>
                </a:path>
              </a:pathLst>
            </a:custGeom>
            <a:solidFill>
              <a:srgbClr val="7FBFB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60" name="Freeform 180"/>
            <p:cNvSpPr/>
            <p:nvPr/>
          </p:nvSpPr>
          <p:spPr>
            <a:xfrm>
              <a:off x="1727" y="1133"/>
              <a:ext cx="27" cy="104"/>
            </a:xfrm>
            <a:custGeom>
              <a:avLst/>
              <a:gdLst>
                <a:gd name="txL" fmla="*/ 0 w 27"/>
                <a:gd name="txT" fmla="*/ 0 h 104"/>
                <a:gd name="txR" fmla="*/ 27 w 27"/>
                <a:gd name="txB" fmla="*/ 104 h 104"/>
              </a:gdLst>
              <a:ahLst/>
              <a:cxnLst>
                <a:cxn ang="0">
                  <a:pos x="27" y="2"/>
                </a:cxn>
                <a:cxn ang="0">
                  <a:pos x="27" y="2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25" y="1"/>
                </a:cxn>
                <a:cxn ang="0">
                  <a:pos x="23" y="1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19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5" y="2"/>
                </a:cxn>
                <a:cxn ang="0">
                  <a:pos x="2" y="4"/>
                </a:cxn>
                <a:cxn ang="0">
                  <a:pos x="0" y="5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1" y="104"/>
                </a:cxn>
                <a:cxn ang="0">
                  <a:pos x="1" y="104"/>
                </a:cxn>
                <a:cxn ang="0">
                  <a:pos x="2" y="104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9" y="103"/>
                </a:cxn>
                <a:cxn ang="0">
                  <a:pos x="11" y="102"/>
                </a:cxn>
                <a:cxn ang="0">
                  <a:pos x="13" y="102"/>
                </a:cxn>
                <a:cxn ang="0">
                  <a:pos x="15" y="101"/>
                </a:cxn>
                <a:cxn ang="0">
                  <a:pos x="18" y="99"/>
                </a:cxn>
                <a:cxn ang="0">
                  <a:pos x="20" y="98"/>
                </a:cxn>
                <a:cxn ang="0">
                  <a:pos x="22" y="97"/>
                </a:cxn>
                <a:cxn ang="0">
                  <a:pos x="25" y="96"/>
                </a:cxn>
                <a:cxn ang="0">
                  <a:pos x="27" y="94"/>
                </a:cxn>
                <a:cxn ang="0">
                  <a:pos x="27" y="2"/>
                </a:cxn>
              </a:cxnLst>
              <a:rect l="txL" t="txT" r="txR" b="txB"/>
              <a:pathLst>
                <a:path w="27" h="104">
                  <a:moveTo>
                    <a:pt x="27" y="2"/>
                  </a:moveTo>
                  <a:lnTo>
                    <a:pt x="27" y="2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5"/>
                  </a:lnTo>
                  <a:lnTo>
                    <a:pt x="0" y="104"/>
                  </a:lnTo>
                  <a:lnTo>
                    <a:pt x="1" y="104"/>
                  </a:lnTo>
                  <a:lnTo>
                    <a:pt x="2" y="104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9" y="103"/>
                  </a:lnTo>
                  <a:lnTo>
                    <a:pt x="11" y="102"/>
                  </a:lnTo>
                  <a:lnTo>
                    <a:pt x="13" y="102"/>
                  </a:lnTo>
                  <a:lnTo>
                    <a:pt x="15" y="101"/>
                  </a:lnTo>
                  <a:lnTo>
                    <a:pt x="18" y="99"/>
                  </a:lnTo>
                  <a:lnTo>
                    <a:pt x="20" y="98"/>
                  </a:lnTo>
                  <a:lnTo>
                    <a:pt x="22" y="97"/>
                  </a:lnTo>
                  <a:lnTo>
                    <a:pt x="25" y="96"/>
                  </a:lnTo>
                  <a:lnTo>
                    <a:pt x="27" y="94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93CCCC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61" name="Freeform 181"/>
            <p:cNvSpPr/>
            <p:nvPr/>
          </p:nvSpPr>
          <p:spPr>
            <a:xfrm>
              <a:off x="1728" y="1134"/>
              <a:ext cx="22" cy="84"/>
            </a:xfrm>
            <a:custGeom>
              <a:avLst/>
              <a:gdLst>
                <a:gd name="txL" fmla="*/ 0 w 22"/>
                <a:gd name="txT" fmla="*/ 0 h 84"/>
                <a:gd name="txR" fmla="*/ 22 w 22"/>
                <a:gd name="txB" fmla="*/ 84 h 84"/>
              </a:gdLst>
              <a:ahLst/>
              <a:cxnLst>
                <a:cxn ang="0">
                  <a:pos x="22" y="3"/>
                </a:cxn>
                <a:cxn ang="0">
                  <a:pos x="22" y="3"/>
                </a:cxn>
                <a:cxn ang="0">
                  <a:pos x="21" y="1"/>
                </a:cxn>
                <a:cxn ang="0">
                  <a:pos x="21" y="1"/>
                </a:cxn>
                <a:cxn ang="0">
                  <a:pos x="20" y="1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6" y="1"/>
                </a:cxn>
                <a:cxn ang="0">
                  <a:pos x="4" y="1"/>
                </a:cxn>
                <a:cxn ang="0">
                  <a:pos x="3" y="3"/>
                </a:cxn>
                <a:cxn ang="0">
                  <a:pos x="0" y="4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1" y="84"/>
                </a:cxn>
                <a:cxn ang="0">
                  <a:pos x="3" y="84"/>
                </a:cxn>
                <a:cxn ang="0">
                  <a:pos x="4" y="84"/>
                </a:cxn>
                <a:cxn ang="0">
                  <a:pos x="5" y="84"/>
                </a:cxn>
                <a:cxn ang="0">
                  <a:pos x="6" y="84"/>
                </a:cxn>
                <a:cxn ang="0">
                  <a:pos x="7" y="83"/>
                </a:cxn>
                <a:cxn ang="0">
                  <a:pos x="10" y="83"/>
                </a:cxn>
                <a:cxn ang="0">
                  <a:pos x="11" y="82"/>
                </a:cxn>
                <a:cxn ang="0">
                  <a:pos x="13" y="82"/>
                </a:cxn>
                <a:cxn ang="0">
                  <a:pos x="14" y="81"/>
                </a:cxn>
                <a:cxn ang="0">
                  <a:pos x="17" y="80"/>
                </a:cxn>
                <a:cxn ang="0">
                  <a:pos x="19" y="79"/>
                </a:cxn>
                <a:cxn ang="0">
                  <a:pos x="20" y="77"/>
                </a:cxn>
                <a:cxn ang="0">
                  <a:pos x="22" y="76"/>
                </a:cxn>
                <a:cxn ang="0">
                  <a:pos x="22" y="3"/>
                </a:cxn>
              </a:cxnLst>
              <a:rect l="txL" t="txT" r="txR" b="txB"/>
              <a:pathLst>
                <a:path w="22" h="84">
                  <a:moveTo>
                    <a:pt x="22" y="3"/>
                  </a:moveTo>
                  <a:lnTo>
                    <a:pt x="22" y="3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1"/>
                  </a:lnTo>
                  <a:lnTo>
                    <a:pt x="4" y="1"/>
                  </a:lnTo>
                  <a:lnTo>
                    <a:pt x="3" y="3"/>
                  </a:lnTo>
                  <a:lnTo>
                    <a:pt x="0" y="4"/>
                  </a:lnTo>
                  <a:lnTo>
                    <a:pt x="0" y="84"/>
                  </a:lnTo>
                  <a:lnTo>
                    <a:pt x="1" y="84"/>
                  </a:lnTo>
                  <a:lnTo>
                    <a:pt x="3" y="84"/>
                  </a:lnTo>
                  <a:lnTo>
                    <a:pt x="4" y="84"/>
                  </a:lnTo>
                  <a:lnTo>
                    <a:pt x="5" y="84"/>
                  </a:lnTo>
                  <a:lnTo>
                    <a:pt x="6" y="84"/>
                  </a:lnTo>
                  <a:lnTo>
                    <a:pt x="7" y="83"/>
                  </a:lnTo>
                  <a:lnTo>
                    <a:pt x="10" y="83"/>
                  </a:lnTo>
                  <a:lnTo>
                    <a:pt x="11" y="82"/>
                  </a:lnTo>
                  <a:lnTo>
                    <a:pt x="13" y="82"/>
                  </a:lnTo>
                  <a:lnTo>
                    <a:pt x="14" y="81"/>
                  </a:lnTo>
                  <a:lnTo>
                    <a:pt x="17" y="80"/>
                  </a:lnTo>
                  <a:lnTo>
                    <a:pt x="19" y="79"/>
                  </a:lnTo>
                  <a:lnTo>
                    <a:pt x="20" y="77"/>
                  </a:lnTo>
                  <a:lnTo>
                    <a:pt x="22" y="76"/>
                  </a:lnTo>
                  <a:lnTo>
                    <a:pt x="22" y="3"/>
                  </a:lnTo>
                  <a:close/>
                </a:path>
              </a:pathLst>
            </a:custGeom>
            <a:solidFill>
              <a:srgbClr val="A8D8D8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62" name="Freeform 182"/>
            <p:cNvSpPr/>
            <p:nvPr/>
          </p:nvSpPr>
          <p:spPr>
            <a:xfrm>
              <a:off x="1729" y="1135"/>
              <a:ext cx="18" cy="66"/>
            </a:xfrm>
            <a:custGeom>
              <a:avLst/>
              <a:gdLst>
                <a:gd name="txL" fmla="*/ 0 w 18"/>
                <a:gd name="txT" fmla="*/ 0 h 66"/>
                <a:gd name="txR" fmla="*/ 18 w 18"/>
                <a:gd name="txB" fmla="*/ 66 h 66"/>
              </a:gdLst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17" y="2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3" y="2"/>
                </a:cxn>
                <a:cxn ang="0">
                  <a:pos x="0" y="3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2" y="66"/>
                </a:cxn>
                <a:cxn ang="0">
                  <a:pos x="4" y="65"/>
                </a:cxn>
                <a:cxn ang="0">
                  <a:pos x="6" y="65"/>
                </a:cxn>
                <a:cxn ang="0">
                  <a:pos x="9" y="64"/>
                </a:cxn>
                <a:cxn ang="0">
                  <a:pos x="12" y="62"/>
                </a:cxn>
                <a:cxn ang="0">
                  <a:pos x="14" y="61"/>
                </a:cxn>
                <a:cxn ang="0">
                  <a:pos x="18" y="59"/>
                </a:cxn>
                <a:cxn ang="0">
                  <a:pos x="18" y="2"/>
                </a:cxn>
              </a:cxnLst>
              <a:rect l="txL" t="txT" r="txR" b="txB"/>
              <a:pathLst>
                <a:path w="18" h="66">
                  <a:moveTo>
                    <a:pt x="18" y="2"/>
                  </a:moveTo>
                  <a:lnTo>
                    <a:pt x="18" y="2"/>
                  </a:lnTo>
                  <a:lnTo>
                    <a:pt x="17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3" y="2"/>
                  </a:lnTo>
                  <a:lnTo>
                    <a:pt x="0" y="3"/>
                  </a:lnTo>
                  <a:lnTo>
                    <a:pt x="0" y="66"/>
                  </a:lnTo>
                  <a:lnTo>
                    <a:pt x="2" y="66"/>
                  </a:lnTo>
                  <a:lnTo>
                    <a:pt x="4" y="65"/>
                  </a:lnTo>
                  <a:lnTo>
                    <a:pt x="6" y="65"/>
                  </a:lnTo>
                  <a:lnTo>
                    <a:pt x="9" y="64"/>
                  </a:lnTo>
                  <a:lnTo>
                    <a:pt x="12" y="62"/>
                  </a:lnTo>
                  <a:lnTo>
                    <a:pt x="14" y="61"/>
                  </a:lnTo>
                  <a:lnTo>
                    <a:pt x="18" y="59"/>
                  </a:lnTo>
                  <a:lnTo>
                    <a:pt x="18" y="2"/>
                  </a:lnTo>
                  <a:close/>
                </a:path>
              </a:pathLst>
            </a:custGeom>
            <a:solidFill>
              <a:srgbClr val="BCE5E5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63" name="Freeform 183"/>
            <p:cNvSpPr/>
            <p:nvPr/>
          </p:nvSpPr>
          <p:spPr>
            <a:xfrm>
              <a:off x="1729" y="1137"/>
              <a:ext cx="14" cy="45"/>
            </a:xfrm>
            <a:custGeom>
              <a:avLst/>
              <a:gdLst>
                <a:gd name="txL" fmla="*/ 0 w 14"/>
                <a:gd name="txT" fmla="*/ 0 h 45"/>
                <a:gd name="txR" fmla="*/ 14 w 14"/>
                <a:gd name="txB" fmla="*/ 45 h 45"/>
              </a:gdLst>
              <a:ahLst/>
              <a:cxnLst>
                <a:cxn ang="0">
                  <a:pos x="14" y="1"/>
                </a:cxn>
                <a:cxn ang="0">
                  <a:pos x="14" y="0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6" y="0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0" y="45"/>
                </a:cxn>
                <a:cxn ang="0">
                  <a:pos x="2" y="45"/>
                </a:cxn>
                <a:cxn ang="0">
                  <a:pos x="2" y="45"/>
                </a:cxn>
                <a:cxn ang="0">
                  <a:pos x="4" y="45"/>
                </a:cxn>
                <a:cxn ang="0">
                  <a:pos x="5" y="44"/>
                </a:cxn>
                <a:cxn ang="0">
                  <a:pos x="7" y="44"/>
                </a:cxn>
                <a:cxn ang="0">
                  <a:pos x="10" y="43"/>
                </a:cxn>
                <a:cxn ang="0">
                  <a:pos x="12" y="42"/>
                </a:cxn>
                <a:cxn ang="0">
                  <a:pos x="14" y="41"/>
                </a:cxn>
                <a:cxn ang="0">
                  <a:pos x="14" y="1"/>
                </a:cxn>
              </a:cxnLst>
              <a:rect l="txL" t="txT" r="txR" b="txB"/>
              <a:pathLst>
                <a:path w="14" h="45">
                  <a:moveTo>
                    <a:pt x="14" y="1"/>
                  </a:moveTo>
                  <a:lnTo>
                    <a:pt x="14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45"/>
                  </a:lnTo>
                  <a:lnTo>
                    <a:pt x="2" y="45"/>
                  </a:lnTo>
                  <a:lnTo>
                    <a:pt x="4" y="45"/>
                  </a:lnTo>
                  <a:lnTo>
                    <a:pt x="5" y="44"/>
                  </a:lnTo>
                  <a:lnTo>
                    <a:pt x="7" y="44"/>
                  </a:lnTo>
                  <a:lnTo>
                    <a:pt x="10" y="43"/>
                  </a:lnTo>
                  <a:lnTo>
                    <a:pt x="12" y="42"/>
                  </a:lnTo>
                  <a:lnTo>
                    <a:pt x="14" y="41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D1F2F2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64" name="Freeform 184"/>
            <p:cNvSpPr/>
            <p:nvPr/>
          </p:nvSpPr>
          <p:spPr>
            <a:xfrm>
              <a:off x="1731" y="1137"/>
              <a:ext cx="9" cy="27"/>
            </a:xfrm>
            <a:custGeom>
              <a:avLst/>
              <a:gdLst>
                <a:gd name="txL" fmla="*/ 0 w 9"/>
                <a:gd name="txT" fmla="*/ 0 h 27"/>
                <a:gd name="txR" fmla="*/ 9 w 9"/>
                <a:gd name="txB" fmla="*/ 27 h 27"/>
              </a:gdLst>
              <a:ahLst/>
              <a:cxnLst>
                <a:cxn ang="0">
                  <a:pos x="9" y="1"/>
                </a:cxn>
                <a:cxn ang="0">
                  <a:pos x="9" y="1"/>
                </a:cxn>
                <a:cxn ang="0">
                  <a:pos x="8" y="1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27"/>
                </a:cxn>
                <a:cxn ang="0">
                  <a:pos x="0" y="27"/>
                </a:cxn>
                <a:cxn ang="0">
                  <a:pos x="1" y="27"/>
                </a:cxn>
                <a:cxn ang="0">
                  <a:pos x="2" y="27"/>
                </a:cxn>
                <a:cxn ang="0">
                  <a:pos x="3" y="27"/>
                </a:cxn>
                <a:cxn ang="0">
                  <a:pos x="4" y="27"/>
                </a:cxn>
                <a:cxn ang="0">
                  <a:pos x="5" y="25"/>
                </a:cxn>
                <a:cxn ang="0">
                  <a:pos x="8" y="24"/>
                </a:cxn>
                <a:cxn ang="0">
                  <a:pos x="9" y="23"/>
                </a:cxn>
                <a:cxn ang="0">
                  <a:pos x="9" y="1"/>
                </a:cxn>
              </a:cxnLst>
              <a:rect l="txL" t="txT" r="txR" b="txB"/>
              <a:pathLst>
                <a:path w="9" h="27">
                  <a:moveTo>
                    <a:pt x="9" y="1"/>
                  </a:moveTo>
                  <a:lnTo>
                    <a:pt x="9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27"/>
                  </a:lnTo>
                  <a:lnTo>
                    <a:pt x="1" y="27"/>
                  </a:lnTo>
                  <a:lnTo>
                    <a:pt x="2" y="27"/>
                  </a:lnTo>
                  <a:lnTo>
                    <a:pt x="3" y="27"/>
                  </a:lnTo>
                  <a:lnTo>
                    <a:pt x="4" y="27"/>
                  </a:lnTo>
                  <a:lnTo>
                    <a:pt x="5" y="25"/>
                  </a:lnTo>
                  <a:lnTo>
                    <a:pt x="8" y="24"/>
                  </a:lnTo>
                  <a:lnTo>
                    <a:pt x="9" y="23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E5FF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65" name="Freeform 185"/>
            <p:cNvSpPr/>
            <p:nvPr/>
          </p:nvSpPr>
          <p:spPr>
            <a:xfrm>
              <a:off x="1841" y="1214"/>
              <a:ext cx="14" cy="14"/>
            </a:xfrm>
            <a:custGeom>
              <a:avLst/>
              <a:gdLst>
                <a:gd name="txL" fmla="*/ 0 w 14"/>
                <a:gd name="txT" fmla="*/ 0 h 14"/>
                <a:gd name="txR" fmla="*/ 14 w 14"/>
                <a:gd name="txB" fmla="*/ 14 h 14"/>
              </a:gdLst>
              <a:ahLst/>
              <a:cxnLst>
                <a:cxn ang="0">
                  <a:pos x="7" y="14"/>
                </a:cxn>
                <a:cxn ang="0">
                  <a:pos x="9" y="14"/>
                </a:cxn>
                <a:cxn ang="0">
                  <a:pos x="10" y="13"/>
                </a:cxn>
                <a:cxn ang="0">
                  <a:pos x="11" y="13"/>
                </a:cxn>
                <a:cxn ang="0">
                  <a:pos x="12" y="11"/>
                </a:cxn>
                <a:cxn ang="0">
                  <a:pos x="13" y="10"/>
                </a:cxn>
                <a:cxn ang="0">
                  <a:pos x="13" y="9"/>
                </a:cxn>
                <a:cxn ang="0">
                  <a:pos x="14" y="8"/>
                </a:cxn>
                <a:cxn ang="0">
                  <a:pos x="14" y="7"/>
                </a:cxn>
                <a:cxn ang="0">
                  <a:pos x="14" y="6"/>
                </a:cxn>
                <a:cxn ang="0">
                  <a:pos x="13" y="4"/>
                </a:cxn>
                <a:cxn ang="0">
                  <a:pos x="13" y="3"/>
                </a:cxn>
                <a:cxn ang="0">
                  <a:pos x="12" y="2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2"/>
                </a:cxn>
                <a:cxn ang="0">
                  <a:pos x="2" y="3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2" y="9"/>
                </a:cxn>
                <a:cxn ang="0">
                  <a:pos x="2" y="10"/>
                </a:cxn>
                <a:cxn ang="0">
                  <a:pos x="3" y="11"/>
                </a:cxn>
                <a:cxn ang="0">
                  <a:pos x="4" y="13"/>
                </a:cxn>
                <a:cxn ang="0">
                  <a:pos x="5" y="13"/>
                </a:cxn>
                <a:cxn ang="0">
                  <a:pos x="6" y="14"/>
                </a:cxn>
                <a:cxn ang="0">
                  <a:pos x="7" y="14"/>
                </a:cxn>
              </a:cxnLst>
              <a:rect l="txL" t="txT" r="txR" b="txB"/>
              <a:pathLst>
                <a:path w="14" h="14">
                  <a:moveTo>
                    <a:pt x="7" y="14"/>
                  </a:moveTo>
                  <a:lnTo>
                    <a:pt x="9" y="14"/>
                  </a:lnTo>
                  <a:lnTo>
                    <a:pt x="10" y="13"/>
                  </a:lnTo>
                  <a:lnTo>
                    <a:pt x="11" y="13"/>
                  </a:lnTo>
                  <a:lnTo>
                    <a:pt x="12" y="11"/>
                  </a:lnTo>
                  <a:lnTo>
                    <a:pt x="13" y="10"/>
                  </a:lnTo>
                  <a:lnTo>
                    <a:pt x="13" y="9"/>
                  </a:lnTo>
                  <a:lnTo>
                    <a:pt x="14" y="8"/>
                  </a:lnTo>
                  <a:lnTo>
                    <a:pt x="14" y="7"/>
                  </a:lnTo>
                  <a:lnTo>
                    <a:pt x="14" y="6"/>
                  </a:lnTo>
                  <a:lnTo>
                    <a:pt x="13" y="4"/>
                  </a:lnTo>
                  <a:lnTo>
                    <a:pt x="13" y="3"/>
                  </a:lnTo>
                  <a:lnTo>
                    <a:pt x="12" y="2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2" y="9"/>
                  </a:lnTo>
                  <a:lnTo>
                    <a:pt x="2" y="10"/>
                  </a:lnTo>
                  <a:lnTo>
                    <a:pt x="3" y="11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6" y="14"/>
                  </a:lnTo>
                  <a:lnTo>
                    <a:pt x="7" y="1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66" name="Freeform 186"/>
            <p:cNvSpPr/>
            <p:nvPr/>
          </p:nvSpPr>
          <p:spPr>
            <a:xfrm>
              <a:off x="1801" y="1214"/>
              <a:ext cx="7" cy="7"/>
            </a:xfrm>
            <a:custGeom>
              <a:avLst/>
              <a:gdLst>
                <a:gd name="txL" fmla="*/ 0 w 7"/>
                <a:gd name="txT" fmla="*/ 0 h 7"/>
                <a:gd name="txR" fmla="*/ 7 w 7"/>
                <a:gd name="txB" fmla="*/ 7 h 7"/>
              </a:gdLst>
              <a:ahLst/>
              <a:cxnLst>
                <a:cxn ang="0">
                  <a:pos x="3" y="7"/>
                </a:cxn>
                <a:cxn ang="0">
                  <a:pos x="4" y="7"/>
                </a:cxn>
                <a:cxn ang="0">
                  <a:pos x="5" y="6"/>
                </a:cxn>
                <a:cxn ang="0">
                  <a:pos x="5" y="4"/>
                </a:cxn>
                <a:cxn ang="0">
                  <a:pos x="7" y="3"/>
                </a:cxn>
                <a:cxn ang="0">
                  <a:pos x="5" y="2"/>
                </a:cxn>
                <a:cxn ang="0">
                  <a:pos x="5" y="1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1" y="6"/>
                </a:cxn>
                <a:cxn ang="0">
                  <a:pos x="2" y="7"/>
                </a:cxn>
                <a:cxn ang="0">
                  <a:pos x="3" y="7"/>
                </a:cxn>
              </a:cxnLst>
              <a:rect l="txL" t="txT" r="txR" b="txB"/>
              <a:pathLst>
                <a:path w="7" h="7">
                  <a:moveTo>
                    <a:pt x="3" y="7"/>
                  </a:moveTo>
                  <a:lnTo>
                    <a:pt x="4" y="7"/>
                  </a:lnTo>
                  <a:lnTo>
                    <a:pt x="5" y="6"/>
                  </a:lnTo>
                  <a:lnTo>
                    <a:pt x="5" y="4"/>
                  </a:lnTo>
                  <a:lnTo>
                    <a:pt x="7" y="3"/>
                  </a:lnTo>
                  <a:lnTo>
                    <a:pt x="5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67" name="Freeform 187"/>
            <p:cNvSpPr/>
            <p:nvPr/>
          </p:nvSpPr>
          <p:spPr>
            <a:xfrm>
              <a:off x="1812" y="1214"/>
              <a:ext cx="6" cy="7"/>
            </a:xfrm>
            <a:custGeom>
              <a:avLst/>
              <a:gdLst>
                <a:gd name="txL" fmla="*/ 0 w 6"/>
                <a:gd name="txT" fmla="*/ 0 h 7"/>
                <a:gd name="txR" fmla="*/ 6 w 6"/>
                <a:gd name="txB" fmla="*/ 7 h 7"/>
              </a:gdLst>
              <a:ahLst/>
              <a:cxnLst>
                <a:cxn ang="0">
                  <a:pos x="4" y="7"/>
                </a:cxn>
                <a:cxn ang="0">
                  <a:pos x="5" y="7"/>
                </a:cxn>
                <a:cxn ang="0">
                  <a:pos x="6" y="7"/>
                </a:cxn>
                <a:cxn ang="0">
                  <a:pos x="6" y="6"/>
                </a:cxn>
                <a:cxn ang="0">
                  <a:pos x="6" y="3"/>
                </a:cxn>
                <a:cxn ang="0">
                  <a:pos x="6" y="2"/>
                </a:cxn>
                <a:cxn ang="0">
                  <a:pos x="6" y="1"/>
                </a:cxn>
                <a:cxn ang="0">
                  <a:pos x="5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1" y="7"/>
                </a:cxn>
                <a:cxn ang="0">
                  <a:pos x="3" y="7"/>
                </a:cxn>
                <a:cxn ang="0">
                  <a:pos x="4" y="7"/>
                </a:cxn>
              </a:cxnLst>
              <a:rect l="txL" t="txT" r="txR" b="txB"/>
              <a:pathLst>
                <a:path w="6" h="7">
                  <a:moveTo>
                    <a:pt x="4" y="7"/>
                  </a:moveTo>
                  <a:lnTo>
                    <a:pt x="5" y="7"/>
                  </a:lnTo>
                  <a:lnTo>
                    <a:pt x="6" y="7"/>
                  </a:lnTo>
                  <a:lnTo>
                    <a:pt x="6" y="6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6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68" name="Freeform 188"/>
            <p:cNvSpPr/>
            <p:nvPr/>
          </p:nvSpPr>
          <p:spPr>
            <a:xfrm>
              <a:off x="1767" y="1121"/>
              <a:ext cx="18" cy="93"/>
            </a:xfrm>
            <a:custGeom>
              <a:avLst/>
              <a:gdLst>
                <a:gd name="txL" fmla="*/ 0 w 18"/>
                <a:gd name="txT" fmla="*/ 0 h 93"/>
                <a:gd name="txR" fmla="*/ 18 w 18"/>
                <a:gd name="txB" fmla="*/ 93 h 93"/>
              </a:gdLst>
              <a:ahLst/>
              <a:cxnLst>
                <a:cxn ang="0">
                  <a:pos x="6" y="2"/>
                </a:cxn>
                <a:cxn ang="0">
                  <a:pos x="6" y="4"/>
                </a:cxn>
                <a:cxn ang="0">
                  <a:pos x="3" y="9"/>
                </a:cxn>
                <a:cxn ang="0">
                  <a:pos x="2" y="17"/>
                </a:cxn>
                <a:cxn ang="0">
                  <a:pos x="1" y="29"/>
                </a:cxn>
                <a:cxn ang="0">
                  <a:pos x="0" y="41"/>
                </a:cxn>
                <a:cxn ang="0">
                  <a:pos x="0" y="58"/>
                </a:cxn>
                <a:cxn ang="0">
                  <a:pos x="1" y="74"/>
                </a:cxn>
                <a:cxn ang="0">
                  <a:pos x="4" y="93"/>
                </a:cxn>
                <a:cxn ang="0">
                  <a:pos x="18" y="93"/>
                </a:cxn>
                <a:cxn ang="0">
                  <a:pos x="17" y="89"/>
                </a:cxn>
                <a:cxn ang="0">
                  <a:pos x="16" y="82"/>
                </a:cxn>
                <a:cxn ang="0">
                  <a:pos x="15" y="71"/>
                </a:cxn>
                <a:cxn ang="0">
                  <a:pos x="14" y="58"/>
                </a:cxn>
                <a:cxn ang="0">
                  <a:pos x="13" y="43"/>
                </a:cxn>
                <a:cxn ang="0">
                  <a:pos x="13" y="27"/>
                </a:cxn>
                <a:cxn ang="0">
                  <a:pos x="15" y="13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6" y="2"/>
                </a:cxn>
              </a:cxnLst>
              <a:rect l="txL" t="txT" r="txR" b="txB"/>
              <a:pathLst>
                <a:path w="18" h="93">
                  <a:moveTo>
                    <a:pt x="6" y="2"/>
                  </a:moveTo>
                  <a:lnTo>
                    <a:pt x="6" y="4"/>
                  </a:lnTo>
                  <a:lnTo>
                    <a:pt x="3" y="9"/>
                  </a:lnTo>
                  <a:lnTo>
                    <a:pt x="2" y="17"/>
                  </a:lnTo>
                  <a:lnTo>
                    <a:pt x="1" y="29"/>
                  </a:lnTo>
                  <a:lnTo>
                    <a:pt x="0" y="41"/>
                  </a:lnTo>
                  <a:lnTo>
                    <a:pt x="0" y="58"/>
                  </a:lnTo>
                  <a:lnTo>
                    <a:pt x="1" y="74"/>
                  </a:lnTo>
                  <a:lnTo>
                    <a:pt x="4" y="93"/>
                  </a:lnTo>
                  <a:lnTo>
                    <a:pt x="18" y="93"/>
                  </a:lnTo>
                  <a:lnTo>
                    <a:pt x="17" y="89"/>
                  </a:lnTo>
                  <a:lnTo>
                    <a:pt x="16" y="82"/>
                  </a:lnTo>
                  <a:lnTo>
                    <a:pt x="15" y="71"/>
                  </a:lnTo>
                  <a:lnTo>
                    <a:pt x="14" y="58"/>
                  </a:lnTo>
                  <a:lnTo>
                    <a:pt x="13" y="43"/>
                  </a:lnTo>
                  <a:lnTo>
                    <a:pt x="13" y="27"/>
                  </a:lnTo>
                  <a:lnTo>
                    <a:pt x="15" y="13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3F9E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69" name="Freeform 189"/>
            <p:cNvSpPr/>
            <p:nvPr/>
          </p:nvSpPr>
          <p:spPr>
            <a:xfrm>
              <a:off x="1865" y="1110"/>
              <a:ext cx="27" cy="104"/>
            </a:xfrm>
            <a:custGeom>
              <a:avLst/>
              <a:gdLst>
                <a:gd name="txL" fmla="*/ 0 w 27"/>
                <a:gd name="txT" fmla="*/ 0 h 104"/>
                <a:gd name="txR" fmla="*/ 27 w 27"/>
                <a:gd name="txB" fmla="*/ 104 h 104"/>
              </a:gdLst>
              <a:ahLst/>
              <a:cxnLst>
                <a:cxn ang="0">
                  <a:pos x="27" y="0"/>
                </a:cxn>
                <a:cxn ang="0">
                  <a:pos x="25" y="1"/>
                </a:cxn>
                <a:cxn ang="0">
                  <a:pos x="24" y="3"/>
                </a:cxn>
                <a:cxn ang="0">
                  <a:pos x="22" y="9"/>
                </a:cxn>
                <a:cxn ang="0">
                  <a:pos x="20" y="18"/>
                </a:cxn>
                <a:cxn ang="0">
                  <a:pos x="17" y="31"/>
                </a:cxn>
                <a:cxn ang="0">
                  <a:pos x="16" y="49"/>
                </a:cxn>
                <a:cxn ang="0">
                  <a:pos x="17" y="73"/>
                </a:cxn>
                <a:cxn ang="0">
                  <a:pos x="20" y="104"/>
                </a:cxn>
                <a:cxn ang="0">
                  <a:pos x="4" y="104"/>
                </a:cxn>
                <a:cxn ang="0">
                  <a:pos x="4" y="100"/>
                </a:cxn>
                <a:cxn ang="0">
                  <a:pos x="3" y="92"/>
                </a:cxn>
                <a:cxn ang="0">
                  <a:pos x="2" y="79"/>
                </a:cxn>
                <a:cxn ang="0">
                  <a:pos x="1" y="64"/>
                </a:cxn>
                <a:cxn ang="0">
                  <a:pos x="0" y="47"/>
                </a:cxn>
                <a:cxn ang="0">
                  <a:pos x="1" y="30"/>
                </a:cxn>
                <a:cxn ang="0">
                  <a:pos x="3" y="14"/>
                </a:cxn>
                <a:cxn ang="0">
                  <a:pos x="9" y="0"/>
                </a:cxn>
                <a:cxn ang="0">
                  <a:pos x="27" y="0"/>
                </a:cxn>
              </a:cxnLst>
              <a:rect l="txL" t="txT" r="txR" b="txB"/>
              <a:pathLst>
                <a:path w="27" h="104">
                  <a:moveTo>
                    <a:pt x="27" y="0"/>
                  </a:moveTo>
                  <a:lnTo>
                    <a:pt x="25" y="1"/>
                  </a:lnTo>
                  <a:lnTo>
                    <a:pt x="24" y="3"/>
                  </a:lnTo>
                  <a:lnTo>
                    <a:pt x="22" y="9"/>
                  </a:lnTo>
                  <a:lnTo>
                    <a:pt x="20" y="18"/>
                  </a:lnTo>
                  <a:lnTo>
                    <a:pt x="17" y="31"/>
                  </a:lnTo>
                  <a:lnTo>
                    <a:pt x="16" y="49"/>
                  </a:lnTo>
                  <a:lnTo>
                    <a:pt x="17" y="73"/>
                  </a:lnTo>
                  <a:lnTo>
                    <a:pt x="20" y="104"/>
                  </a:lnTo>
                  <a:lnTo>
                    <a:pt x="4" y="104"/>
                  </a:lnTo>
                  <a:lnTo>
                    <a:pt x="4" y="100"/>
                  </a:lnTo>
                  <a:lnTo>
                    <a:pt x="3" y="92"/>
                  </a:lnTo>
                  <a:lnTo>
                    <a:pt x="2" y="79"/>
                  </a:lnTo>
                  <a:lnTo>
                    <a:pt x="1" y="64"/>
                  </a:lnTo>
                  <a:lnTo>
                    <a:pt x="0" y="47"/>
                  </a:lnTo>
                  <a:lnTo>
                    <a:pt x="1" y="30"/>
                  </a:lnTo>
                  <a:lnTo>
                    <a:pt x="3" y="14"/>
                  </a:lnTo>
                  <a:lnTo>
                    <a:pt x="9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3F9E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70" name="Freeform 190"/>
            <p:cNvSpPr/>
            <p:nvPr/>
          </p:nvSpPr>
          <p:spPr>
            <a:xfrm>
              <a:off x="1767" y="1126"/>
              <a:ext cx="17" cy="82"/>
            </a:xfrm>
            <a:custGeom>
              <a:avLst/>
              <a:gdLst>
                <a:gd name="txL" fmla="*/ 0 w 17"/>
                <a:gd name="txT" fmla="*/ 0 h 82"/>
                <a:gd name="txR" fmla="*/ 17 w 17"/>
                <a:gd name="txB" fmla="*/ 82 h 82"/>
              </a:gdLst>
              <a:ahLst/>
              <a:cxnLst>
                <a:cxn ang="0">
                  <a:pos x="6" y="2"/>
                </a:cxn>
                <a:cxn ang="0">
                  <a:pos x="6" y="4"/>
                </a:cxn>
                <a:cxn ang="0">
                  <a:pos x="4" y="8"/>
                </a:cxn>
                <a:cxn ang="0">
                  <a:pos x="2" y="15"/>
                </a:cxn>
                <a:cxn ang="0">
                  <a:pos x="1" y="26"/>
                </a:cxn>
                <a:cxn ang="0">
                  <a:pos x="0" y="38"/>
                </a:cxn>
                <a:cxn ang="0">
                  <a:pos x="1" y="50"/>
                </a:cxn>
                <a:cxn ang="0">
                  <a:pos x="2" y="66"/>
                </a:cxn>
                <a:cxn ang="0">
                  <a:pos x="4" y="82"/>
                </a:cxn>
                <a:cxn ang="0">
                  <a:pos x="16" y="81"/>
                </a:cxn>
                <a:cxn ang="0">
                  <a:pos x="16" y="78"/>
                </a:cxn>
                <a:cxn ang="0">
                  <a:pos x="15" y="73"/>
                </a:cxn>
                <a:cxn ang="0">
                  <a:pos x="14" y="62"/>
                </a:cxn>
                <a:cxn ang="0">
                  <a:pos x="13" y="50"/>
                </a:cxn>
                <a:cxn ang="0">
                  <a:pos x="11" y="38"/>
                </a:cxn>
                <a:cxn ang="0">
                  <a:pos x="11" y="25"/>
                </a:cxn>
                <a:cxn ang="0">
                  <a:pos x="14" y="12"/>
                </a:cxn>
                <a:cxn ang="0">
                  <a:pos x="17" y="1"/>
                </a:cxn>
                <a:cxn ang="0">
                  <a:pos x="17" y="1"/>
                </a:cxn>
                <a:cxn ang="0">
                  <a:pos x="17" y="1"/>
                </a:cxn>
                <a:cxn ang="0">
                  <a:pos x="17" y="1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9" y="1"/>
                </a:cxn>
                <a:cxn ang="0">
                  <a:pos x="6" y="2"/>
                </a:cxn>
              </a:cxnLst>
              <a:rect l="txL" t="txT" r="txR" b="txB"/>
              <a:pathLst>
                <a:path w="17" h="82">
                  <a:moveTo>
                    <a:pt x="6" y="2"/>
                  </a:moveTo>
                  <a:lnTo>
                    <a:pt x="6" y="4"/>
                  </a:lnTo>
                  <a:lnTo>
                    <a:pt x="4" y="8"/>
                  </a:lnTo>
                  <a:lnTo>
                    <a:pt x="2" y="15"/>
                  </a:lnTo>
                  <a:lnTo>
                    <a:pt x="1" y="26"/>
                  </a:lnTo>
                  <a:lnTo>
                    <a:pt x="0" y="38"/>
                  </a:lnTo>
                  <a:lnTo>
                    <a:pt x="1" y="50"/>
                  </a:lnTo>
                  <a:lnTo>
                    <a:pt x="2" y="66"/>
                  </a:lnTo>
                  <a:lnTo>
                    <a:pt x="4" y="82"/>
                  </a:lnTo>
                  <a:lnTo>
                    <a:pt x="16" y="81"/>
                  </a:lnTo>
                  <a:lnTo>
                    <a:pt x="16" y="78"/>
                  </a:lnTo>
                  <a:lnTo>
                    <a:pt x="15" y="73"/>
                  </a:lnTo>
                  <a:lnTo>
                    <a:pt x="14" y="62"/>
                  </a:lnTo>
                  <a:lnTo>
                    <a:pt x="13" y="50"/>
                  </a:lnTo>
                  <a:lnTo>
                    <a:pt x="11" y="38"/>
                  </a:lnTo>
                  <a:lnTo>
                    <a:pt x="11" y="25"/>
                  </a:lnTo>
                  <a:lnTo>
                    <a:pt x="14" y="12"/>
                  </a:lnTo>
                  <a:lnTo>
                    <a:pt x="17" y="1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9" y="1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59B2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71" name="Freeform 191"/>
            <p:cNvSpPr/>
            <p:nvPr/>
          </p:nvSpPr>
          <p:spPr>
            <a:xfrm>
              <a:off x="1768" y="1132"/>
              <a:ext cx="14" cy="69"/>
            </a:xfrm>
            <a:custGeom>
              <a:avLst/>
              <a:gdLst>
                <a:gd name="txL" fmla="*/ 0 w 14"/>
                <a:gd name="txT" fmla="*/ 0 h 69"/>
                <a:gd name="txR" fmla="*/ 14 w 14"/>
                <a:gd name="txB" fmla="*/ 69 h 69"/>
              </a:gdLst>
              <a:ahLst/>
              <a:cxnLst>
                <a:cxn ang="0">
                  <a:pos x="5" y="1"/>
                </a:cxn>
                <a:cxn ang="0">
                  <a:pos x="5" y="2"/>
                </a:cxn>
                <a:cxn ang="0">
                  <a:pos x="3" y="7"/>
                </a:cxn>
                <a:cxn ang="0">
                  <a:pos x="2" y="13"/>
                </a:cxn>
                <a:cxn ang="0">
                  <a:pos x="1" y="21"/>
                </a:cxn>
                <a:cxn ang="0">
                  <a:pos x="0" y="32"/>
                </a:cxn>
                <a:cxn ang="0">
                  <a:pos x="0" y="43"/>
                </a:cxn>
                <a:cxn ang="0">
                  <a:pos x="1" y="56"/>
                </a:cxn>
                <a:cxn ang="0">
                  <a:pos x="3" y="69"/>
                </a:cxn>
                <a:cxn ang="0">
                  <a:pos x="14" y="69"/>
                </a:cxn>
                <a:cxn ang="0">
                  <a:pos x="13" y="67"/>
                </a:cxn>
                <a:cxn ang="0">
                  <a:pos x="13" y="61"/>
                </a:cxn>
                <a:cxn ang="0">
                  <a:pos x="12" y="53"/>
                </a:cxn>
                <a:cxn ang="0">
                  <a:pos x="10" y="43"/>
                </a:cxn>
                <a:cxn ang="0">
                  <a:pos x="9" y="32"/>
                </a:cxn>
                <a:cxn ang="0">
                  <a:pos x="9" y="20"/>
                </a:cxn>
                <a:cxn ang="0">
                  <a:pos x="12" y="9"/>
                </a:cxn>
                <a:cxn ang="0">
                  <a:pos x="14" y="1"/>
                </a:cxn>
                <a:cxn ang="0">
                  <a:pos x="14" y="1"/>
                </a:cxn>
                <a:cxn ang="0">
                  <a:pos x="14" y="1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3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5" y="1"/>
                </a:cxn>
              </a:cxnLst>
              <a:rect l="txL" t="txT" r="txR" b="txB"/>
              <a:pathLst>
                <a:path w="14" h="69">
                  <a:moveTo>
                    <a:pt x="5" y="1"/>
                  </a:moveTo>
                  <a:lnTo>
                    <a:pt x="5" y="2"/>
                  </a:lnTo>
                  <a:lnTo>
                    <a:pt x="3" y="7"/>
                  </a:lnTo>
                  <a:lnTo>
                    <a:pt x="2" y="13"/>
                  </a:lnTo>
                  <a:lnTo>
                    <a:pt x="1" y="21"/>
                  </a:lnTo>
                  <a:lnTo>
                    <a:pt x="0" y="32"/>
                  </a:lnTo>
                  <a:lnTo>
                    <a:pt x="0" y="43"/>
                  </a:lnTo>
                  <a:lnTo>
                    <a:pt x="1" y="56"/>
                  </a:lnTo>
                  <a:lnTo>
                    <a:pt x="3" y="69"/>
                  </a:lnTo>
                  <a:lnTo>
                    <a:pt x="14" y="69"/>
                  </a:lnTo>
                  <a:lnTo>
                    <a:pt x="13" y="67"/>
                  </a:lnTo>
                  <a:lnTo>
                    <a:pt x="13" y="61"/>
                  </a:lnTo>
                  <a:lnTo>
                    <a:pt x="12" y="53"/>
                  </a:lnTo>
                  <a:lnTo>
                    <a:pt x="10" y="43"/>
                  </a:lnTo>
                  <a:lnTo>
                    <a:pt x="9" y="32"/>
                  </a:lnTo>
                  <a:lnTo>
                    <a:pt x="9" y="20"/>
                  </a:lnTo>
                  <a:lnTo>
                    <a:pt x="12" y="9"/>
                  </a:lnTo>
                  <a:lnTo>
                    <a:pt x="14" y="1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72C6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72" name="Freeform 192"/>
            <p:cNvSpPr/>
            <p:nvPr/>
          </p:nvSpPr>
          <p:spPr>
            <a:xfrm>
              <a:off x="1769" y="1138"/>
              <a:ext cx="12" cy="57"/>
            </a:xfrm>
            <a:custGeom>
              <a:avLst/>
              <a:gdLst>
                <a:gd name="txL" fmla="*/ 0 w 12"/>
                <a:gd name="txT" fmla="*/ 0 h 57"/>
                <a:gd name="txR" fmla="*/ 12 w 12"/>
                <a:gd name="txB" fmla="*/ 57 h 57"/>
              </a:gdLst>
              <a:ahLst/>
              <a:cxnLst>
                <a:cxn ang="0">
                  <a:pos x="4" y="1"/>
                </a:cxn>
                <a:cxn ang="0">
                  <a:pos x="2" y="2"/>
                </a:cxn>
                <a:cxn ang="0">
                  <a:pos x="2" y="5"/>
                </a:cxn>
                <a:cxn ang="0">
                  <a:pos x="1" y="10"/>
                </a:cxn>
                <a:cxn ang="0">
                  <a:pos x="0" y="17"/>
                </a:cxn>
                <a:cxn ang="0">
                  <a:pos x="0" y="26"/>
                </a:cxn>
                <a:cxn ang="0">
                  <a:pos x="0" y="35"/>
                </a:cxn>
                <a:cxn ang="0">
                  <a:pos x="1" y="45"/>
                </a:cxn>
                <a:cxn ang="0">
                  <a:pos x="2" y="57"/>
                </a:cxn>
                <a:cxn ang="0">
                  <a:pos x="11" y="56"/>
                </a:cxn>
                <a:cxn ang="0">
                  <a:pos x="11" y="55"/>
                </a:cxn>
                <a:cxn ang="0">
                  <a:pos x="9" y="50"/>
                </a:cxn>
                <a:cxn ang="0">
                  <a:pos x="9" y="43"/>
                </a:cxn>
                <a:cxn ang="0">
                  <a:pos x="8" y="35"/>
                </a:cxn>
                <a:cxn ang="0">
                  <a:pos x="7" y="26"/>
                </a:cxn>
                <a:cxn ang="0">
                  <a:pos x="8" y="16"/>
                </a:cxn>
                <a:cxn ang="0">
                  <a:pos x="9" y="8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1"/>
                </a:cxn>
              </a:cxnLst>
              <a:rect l="txL" t="txT" r="txR" b="txB"/>
              <a:pathLst>
                <a:path w="12" h="57">
                  <a:moveTo>
                    <a:pt x="4" y="1"/>
                  </a:moveTo>
                  <a:lnTo>
                    <a:pt x="2" y="2"/>
                  </a:lnTo>
                  <a:lnTo>
                    <a:pt x="2" y="5"/>
                  </a:lnTo>
                  <a:lnTo>
                    <a:pt x="1" y="10"/>
                  </a:lnTo>
                  <a:lnTo>
                    <a:pt x="0" y="17"/>
                  </a:lnTo>
                  <a:lnTo>
                    <a:pt x="0" y="26"/>
                  </a:lnTo>
                  <a:lnTo>
                    <a:pt x="0" y="35"/>
                  </a:lnTo>
                  <a:lnTo>
                    <a:pt x="1" y="45"/>
                  </a:lnTo>
                  <a:lnTo>
                    <a:pt x="2" y="57"/>
                  </a:lnTo>
                  <a:lnTo>
                    <a:pt x="11" y="56"/>
                  </a:lnTo>
                  <a:lnTo>
                    <a:pt x="11" y="55"/>
                  </a:lnTo>
                  <a:lnTo>
                    <a:pt x="9" y="50"/>
                  </a:lnTo>
                  <a:lnTo>
                    <a:pt x="9" y="43"/>
                  </a:lnTo>
                  <a:lnTo>
                    <a:pt x="8" y="35"/>
                  </a:lnTo>
                  <a:lnTo>
                    <a:pt x="7" y="26"/>
                  </a:lnTo>
                  <a:lnTo>
                    <a:pt x="8" y="16"/>
                  </a:lnTo>
                  <a:lnTo>
                    <a:pt x="9" y="8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8CD8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73" name="Freeform 193"/>
            <p:cNvSpPr/>
            <p:nvPr/>
          </p:nvSpPr>
          <p:spPr>
            <a:xfrm>
              <a:off x="1769" y="1143"/>
              <a:ext cx="9" cy="45"/>
            </a:xfrm>
            <a:custGeom>
              <a:avLst/>
              <a:gdLst>
                <a:gd name="txL" fmla="*/ 0 w 9"/>
                <a:gd name="txT" fmla="*/ 0 h 45"/>
                <a:gd name="txR" fmla="*/ 9 w 9"/>
                <a:gd name="txB" fmla="*/ 45 h 45"/>
              </a:gdLst>
              <a:ahLst/>
              <a:cxnLst>
                <a:cxn ang="0">
                  <a:pos x="4" y="1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1" y="9"/>
                </a:cxn>
                <a:cxn ang="0">
                  <a:pos x="1" y="14"/>
                </a:cxn>
                <a:cxn ang="0">
                  <a:pos x="0" y="21"/>
                </a:cxn>
                <a:cxn ang="0">
                  <a:pos x="0" y="28"/>
                </a:cxn>
                <a:cxn ang="0">
                  <a:pos x="1" y="37"/>
                </a:cxn>
                <a:cxn ang="0">
                  <a:pos x="2" y="45"/>
                </a:cxn>
                <a:cxn ang="0">
                  <a:pos x="9" y="45"/>
                </a:cxn>
                <a:cxn ang="0">
                  <a:pos x="9" y="44"/>
                </a:cxn>
                <a:cxn ang="0">
                  <a:pos x="8" y="40"/>
                </a:cxn>
                <a:cxn ang="0">
                  <a:pos x="7" y="35"/>
                </a:cxn>
                <a:cxn ang="0">
                  <a:pos x="7" y="28"/>
                </a:cxn>
                <a:cxn ang="0">
                  <a:pos x="6" y="21"/>
                </a:cxn>
                <a:cxn ang="0">
                  <a:pos x="7" y="14"/>
                </a:cxn>
                <a:cxn ang="0">
                  <a:pos x="7" y="7"/>
                </a:cxn>
                <a:cxn ang="0">
                  <a:pos x="9" y="1"/>
                </a:cxn>
                <a:cxn ang="0">
                  <a:pos x="9" y="1"/>
                </a:cxn>
                <a:cxn ang="0">
                  <a:pos x="9" y="1"/>
                </a:cxn>
                <a:cxn ang="0">
                  <a:pos x="9" y="1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1"/>
                </a:cxn>
              </a:cxnLst>
              <a:rect l="txL" t="txT" r="txR" b="txB"/>
              <a:pathLst>
                <a:path w="9" h="45">
                  <a:moveTo>
                    <a:pt x="4" y="1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1" y="9"/>
                  </a:lnTo>
                  <a:lnTo>
                    <a:pt x="1" y="14"/>
                  </a:lnTo>
                  <a:lnTo>
                    <a:pt x="0" y="21"/>
                  </a:lnTo>
                  <a:lnTo>
                    <a:pt x="0" y="28"/>
                  </a:lnTo>
                  <a:lnTo>
                    <a:pt x="1" y="37"/>
                  </a:lnTo>
                  <a:lnTo>
                    <a:pt x="2" y="45"/>
                  </a:lnTo>
                  <a:lnTo>
                    <a:pt x="9" y="45"/>
                  </a:lnTo>
                  <a:lnTo>
                    <a:pt x="9" y="44"/>
                  </a:lnTo>
                  <a:lnTo>
                    <a:pt x="8" y="40"/>
                  </a:lnTo>
                  <a:lnTo>
                    <a:pt x="7" y="35"/>
                  </a:lnTo>
                  <a:lnTo>
                    <a:pt x="7" y="28"/>
                  </a:lnTo>
                  <a:lnTo>
                    <a:pt x="6" y="21"/>
                  </a:lnTo>
                  <a:lnTo>
                    <a:pt x="7" y="14"/>
                  </a:lnTo>
                  <a:lnTo>
                    <a:pt x="7" y="7"/>
                  </a:lnTo>
                  <a:lnTo>
                    <a:pt x="9" y="1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A5ED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74" name="Freeform 194"/>
            <p:cNvSpPr/>
            <p:nvPr/>
          </p:nvSpPr>
          <p:spPr>
            <a:xfrm>
              <a:off x="1770" y="1148"/>
              <a:ext cx="7" cy="34"/>
            </a:xfrm>
            <a:custGeom>
              <a:avLst/>
              <a:gdLst>
                <a:gd name="txL" fmla="*/ 0 w 7"/>
                <a:gd name="txT" fmla="*/ 0 h 34"/>
                <a:gd name="txR" fmla="*/ 7 w 7"/>
                <a:gd name="txB" fmla="*/ 34 h 34"/>
              </a:gdLst>
              <a:ahLst/>
              <a:cxnLst>
                <a:cxn ang="0">
                  <a:pos x="3" y="2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11"/>
                </a:cxn>
                <a:cxn ang="0">
                  <a:pos x="0" y="16"/>
                </a:cxn>
                <a:cxn ang="0">
                  <a:pos x="0" y="21"/>
                </a:cxn>
                <a:cxn ang="0">
                  <a:pos x="0" y="27"/>
                </a:cxn>
                <a:cxn ang="0">
                  <a:pos x="1" y="34"/>
                </a:cxn>
                <a:cxn ang="0">
                  <a:pos x="6" y="34"/>
                </a:cxn>
                <a:cxn ang="0">
                  <a:pos x="6" y="33"/>
                </a:cxn>
                <a:cxn ang="0">
                  <a:pos x="6" y="30"/>
                </a:cxn>
                <a:cxn ang="0">
                  <a:pos x="5" y="26"/>
                </a:cxn>
                <a:cxn ang="0">
                  <a:pos x="5" y="21"/>
                </a:cxn>
                <a:cxn ang="0">
                  <a:pos x="5" y="16"/>
                </a:cxn>
                <a:cxn ang="0">
                  <a:pos x="5" y="11"/>
                </a:cxn>
                <a:cxn ang="0">
                  <a:pos x="5" y="5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3" y="2"/>
                </a:cxn>
              </a:cxnLst>
              <a:rect l="txL" t="txT" r="txR" b="txB"/>
              <a:pathLst>
                <a:path w="7" h="34">
                  <a:moveTo>
                    <a:pt x="3" y="2"/>
                  </a:moveTo>
                  <a:lnTo>
                    <a:pt x="1" y="2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0" y="27"/>
                  </a:lnTo>
                  <a:lnTo>
                    <a:pt x="1" y="34"/>
                  </a:lnTo>
                  <a:lnTo>
                    <a:pt x="6" y="34"/>
                  </a:lnTo>
                  <a:lnTo>
                    <a:pt x="6" y="33"/>
                  </a:lnTo>
                  <a:lnTo>
                    <a:pt x="6" y="30"/>
                  </a:lnTo>
                  <a:lnTo>
                    <a:pt x="5" y="26"/>
                  </a:lnTo>
                  <a:lnTo>
                    <a:pt x="5" y="21"/>
                  </a:lnTo>
                  <a:lnTo>
                    <a:pt x="5" y="16"/>
                  </a:lnTo>
                  <a:lnTo>
                    <a:pt x="5" y="11"/>
                  </a:lnTo>
                  <a:lnTo>
                    <a:pt x="5" y="5"/>
                  </a:lnTo>
                  <a:lnTo>
                    <a:pt x="7" y="2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BFFF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75" name="Freeform 195"/>
            <p:cNvSpPr/>
            <p:nvPr/>
          </p:nvSpPr>
          <p:spPr>
            <a:xfrm>
              <a:off x="1866" y="1116"/>
              <a:ext cx="23" cy="91"/>
            </a:xfrm>
            <a:custGeom>
              <a:avLst/>
              <a:gdLst>
                <a:gd name="txL" fmla="*/ 0 w 23"/>
                <a:gd name="txT" fmla="*/ 0 h 91"/>
                <a:gd name="txR" fmla="*/ 23 w 23"/>
                <a:gd name="txB" fmla="*/ 91 h 91"/>
              </a:gdLst>
              <a:ahLst/>
              <a:cxnLst>
                <a:cxn ang="0">
                  <a:pos x="23" y="1"/>
                </a:cxn>
                <a:cxn ang="0">
                  <a:pos x="22" y="1"/>
                </a:cxn>
                <a:cxn ang="0">
                  <a:pos x="21" y="3"/>
                </a:cxn>
                <a:cxn ang="0">
                  <a:pos x="19" y="8"/>
                </a:cxn>
                <a:cxn ang="0">
                  <a:pos x="16" y="16"/>
                </a:cxn>
                <a:cxn ang="0">
                  <a:pos x="15" y="28"/>
                </a:cxn>
                <a:cxn ang="0">
                  <a:pos x="14" y="43"/>
                </a:cxn>
                <a:cxn ang="0">
                  <a:pos x="15" y="64"/>
                </a:cxn>
                <a:cxn ang="0">
                  <a:pos x="17" y="91"/>
                </a:cxn>
                <a:cxn ang="0">
                  <a:pos x="5" y="91"/>
                </a:cxn>
                <a:cxn ang="0">
                  <a:pos x="3" y="87"/>
                </a:cxn>
                <a:cxn ang="0">
                  <a:pos x="2" y="80"/>
                </a:cxn>
                <a:cxn ang="0">
                  <a:pos x="1" y="70"/>
                </a:cxn>
                <a:cxn ang="0">
                  <a:pos x="0" y="56"/>
                </a:cxn>
                <a:cxn ang="0">
                  <a:pos x="0" y="42"/>
                </a:cxn>
                <a:cxn ang="0">
                  <a:pos x="1" y="27"/>
                </a:cxn>
                <a:cxn ang="0">
                  <a:pos x="3" y="12"/>
                </a:cxn>
                <a:cxn ang="0">
                  <a:pos x="7" y="0"/>
                </a:cxn>
                <a:cxn ang="0">
                  <a:pos x="23" y="1"/>
                </a:cxn>
              </a:cxnLst>
              <a:rect l="txL" t="txT" r="txR" b="txB"/>
              <a:pathLst>
                <a:path w="23" h="91">
                  <a:moveTo>
                    <a:pt x="23" y="1"/>
                  </a:moveTo>
                  <a:lnTo>
                    <a:pt x="22" y="1"/>
                  </a:lnTo>
                  <a:lnTo>
                    <a:pt x="21" y="3"/>
                  </a:lnTo>
                  <a:lnTo>
                    <a:pt x="19" y="8"/>
                  </a:lnTo>
                  <a:lnTo>
                    <a:pt x="16" y="16"/>
                  </a:lnTo>
                  <a:lnTo>
                    <a:pt x="15" y="28"/>
                  </a:lnTo>
                  <a:lnTo>
                    <a:pt x="14" y="43"/>
                  </a:lnTo>
                  <a:lnTo>
                    <a:pt x="15" y="64"/>
                  </a:lnTo>
                  <a:lnTo>
                    <a:pt x="17" y="91"/>
                  </a:lnTo>
                  <a:lnTo>
                    <a:pt x="5" y="91"/>
                  </a:lnTo>
                  <a:lnTo>
                    <a:pt x="3" y="87"/>
                  </a:lnTo>
                  <a:lnTo>
                    <a:pt x="2" y="80"/>
                  </a:lnTo>
                  <a:lnTo>
                    <a:pt x="1" y="70"/>
                  </a:lnTo>
                  <a:lnTo>
                    <a:pt x="0" y="56"/>
                  </a:lnTo>
                  <a:lnTo>
                    <a:pt x="0" y="42"/>
                  </a:lnTo>
                  <a:lnTo>
                    <a:pt x="1" y="27"/>
                  </a:lnTo>
                  <a:lnTo>
                    <a:pt x="3" y="12"/>
                  </a:lnTo>
                  <a:lnTo>
                    <a:pt x="7" y="0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59B2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76" name="Freeform 196"/>
            <p:cNvSpPr/>
            <p:nvPr/>
          </p:nvSpPr>
          <p:spPr>
            <a:xfrm>
              <a:off x="1867" y="1123"/>
              <a:ext cx="19" cy="77"/>
            </a:xfrm>
            <a:custGeom>
              <a:avLst/>
              <a:gdLst>
                <a:gd name="txL" fmla="*/ 0 w 19"/>
                <a:gd name="txT" fmla="*/ 0 h 77"/>
                <a:gd name="txR" fmla="*/ 19 w 19"/>
                <a:gd name="txB" fmla="*/ 77 h 77"/>
              </a:gdLst>
              <a:ahLst/>
              <a:cxnLst>
                <a:cxn ang="0">
                  <a:pos x="19" y="0"/>
                </a:cxn>
                <a:cxn ang="0">
                  <a:pos x="19" y="1"/>
                </a:cxn>
                <a:cxn ang="0">
                  <a:pos x="18" y="2"/>
                </a:cxn>
                <a:cxn ang="0">
                  <a:pos x="16" y="7"/>
                </a:cxn>
                <a:cxn ang="0">
                  <a:pos x="14" y="12"/>
                </a:cxn>
                <a:cxn ang="0">
                  <a:pos x="13" y="23"/>
                </a:cxn>
                <a:cxn ang="0">
                  <a:pos x="12" y="36"/>
                </a:cxn>
                <a:cxn ang="0">
                  <a:pos x="13" y="53"/>
                </a:cxn>
                <a:cxn ang="0">
                  <a:pos x="14" y="77"/>
                </a:cxn>
                <a:cxn ang="0">
                  <a:pos x="4" y="77"/>
                </a:cxn>
                <a:cxn ang="0">
                  <a:pos x="4" y="74"/>
                </a:cxn>
                <a:cxn ang="0">
                  <a:pos x="2" y="69"/>
                </a:cxn>
                <a:cxn ang="0">
                  <a:pos x="1" y="59"/>
                </a:cxn>
                <a:cxn ang="0">
                  <a:pos x="0" y="48"/>
                </a:cxn>
                <a:cxn ang="0">
                  <a:pos x="0" y="35"/>
                </a:cxn>
                <a:cxn ang="0">
                  <a:pos x="0" y="22"/>
                </a:cxn>
                <a:cxn ang="0">
                  <a:pos x="2" y="10"/>
                </a:cxn>
                <a:cxn ang="0">
                  <a:pos x="6" y="0"/>
                </a:cxn>
                <a:cxn ang="0">
                  <a:pos x="19" y="0"/>
                </a:cxn>
              </a:cxnLst>
              <a:rect l="txL" t="txT" r="txR" b="txB"/>
              <a:pathLst>
                <a:path w="19" h="77">
                  <a:moveTo>
                    <a:pt x="19" y="0"/>
                  </a:moveTo>
                  <a:lnTo>
                    <a:pt x="19" y="1"/>
                  </a:lnTo>
                  <a:lnTo>
                    <a:pt x="18" y="2"/>
                  </a:lnTo>
                  <a:lnTo>
                    <a:pt x="16" y="7"/>
                  </a:lnTo>
                  <a:lnTo>
                    <a:pt x="14" y="12"/>
                  </a:lnTo>
                  <a:lnTo>
                    <a:pt x="13" y="23"/>
                  </a:lnTo>
                  <a:lnTo>
                    <a:pt x="12" y="36"/>
                  </a:lnTo>
                  <a:lnTo>
                    <a:pt x="13" y="53"/>
                  </a:lnTo>
                  <a:lnTo>
                    <a:pt x="14" y="77"/>
                  </a:lnTo>
                  <a:lnTo>
                    <a:pt x="4" y="77"/>
                  </a:lnTo>
                  <a:lnTo>
                    <a:pt x="4" y="74"/>
                  </a:lnTo>
                  <a:lnTo>
                    <a:pt x="2" y="69"/>
                  </a:lnTo>
                  <a:lnTo>
                    <a:pt x="1" y="59"/>
                  </a:lnTo>
                  <a:lnTo>
                    <a:pt x="0" y="48"/>
                  </a:lnTo>
                  <a:lnTo>
                    <a:pt x="0" y="35"/>
                  </a:lnTo>
                  <a:lnTo>
                    <a:pt x="0" y="22"/>
                  </a:lnTo>
                  <a:lnTo>
                    <a:pt x="2" y="10"/>
                  </a:lnTo>
                  <a:lnTo>
                    <a:pt x="6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72C6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77" name="Freeform 197"/>
            <p:cNvSpPr/>
            <p:nvPr/>
          </p:nvSpPr>
          <p:spPr>
            <a:xfrm>
              <a:off x="1868" y="1128"/>
              <a:ext cx="15" cy="65"/>
            </a:xfrm>
            <a:custGeom>
              <a:avLst/>
              <a:gdLst>
                <a:gd name="txL" fmla="*/ 0 w 15"/>
                <a:gd name="txT" fmla="*/ 0 h 65"/>
                <a:gd name="txR" fmla="*/ 15 w 15"/>
                <a:gd name="txB" fmla="*/ 65 h 65"/>
              </a:gdLst>
              <a:ahLst/>
              <a:cxnLst>
                <a:cxn ang="0">
                  <a:pos x="15" y="0"/>
                </a:cxn>
                <a:cxn ang="0">
                  <a:pos x="15" y="2"/>
                </a:cxn>
                <a:cxn ang="0">
                  <a:pos x="14" y="3"/>
                </a:cxn>
                <a:cxn ang="0">
                  <a:pos x="13" y="6"/>
                </a:cxn>
                <a:cxn ang="0">
                  <a:pos x="12" y="12"/>
                </a:cxn>
                <a:cxn ang="0">
                  <a:pos x="11" y="20"/>
                </a:cxn>
                <a:cxn ang="0">
                  <a:pos x="10" y="31"/>
                </a:cxn>
                <a:cxn ang="0">
                  <a:pos x="11" y="46"/>
                </a:cxn>
                <a:cxn ang="0">
                  <a:pos x="12" y="65"/>
                </a:cxn>
                <a:cxn ang="0">
                  <a:pos x="3" y="65"/>
                </a:cxn>
                <a:cxn ang="0">
                  <a:pos x="3" y="62"/>
                </a:cxn>
                <a:cxn ang="0">
                  <a:pos x="1" y="58"/>
                </a:cxn>
                <a:cxn ang="0">
                  <a:pos x="0" y="50"/>
                </a:cxn>
                <a:cxn ang="0">
                  <a:pos x="0" y="40"/>
                </a:cxn>
                <a:cxn ang="0">
                  <a:pos x="0" y="30"/>
                </a:cxn>
                <a:cxn ang="0">
                  <a:pos x="0" y="19"/>
                </a:cxn>
                <a:cxn ang="0">
                  <a:pos x="1" y="9"/>
                </a:cxn>
                <a:cxn ang="0">
                  <a:pos x="5" y="0"/>
                </a:cxn>
                <a:cxn ang="0">
                  <a:pos x="15" y="0"/>
                </a:cxn>
              </a:cxnLst>
              <a:rect l="txL" t="txT" r="txR" b="txB"/>
              <a:pathLst>
                <a:path w="15" h="65">
                  <a:moveTo>
                    <a:pt x="15" y="0"/>
                  </a:moveTo>
                  <a:lnTo>
                    <a:pt x="15" y="2"/>
                  </a:lnTo>
                  <a:lnTo>
                    <a:pt x="14" y="3"/>
                  </a:lnTo>
                  <a:lnTo>
                    <a:pt x="13" y="6"/>
                  </a:lnTo>
                  <a:lnTo>
                    <a:pt x="12" y="12"/>
                  </a:lnTo>
                  <a:lnTo>
                    <a:pt x="11" y="20"/>
                  </a:lnTo>
                  <a:lnTo>
                    <a:pt x="10" y="31"/>
                  </a:lnTo>
                  <a:lnTo>
                    <a:pt x="11" y="46"/>
                  </a:lnTo>
                  <a:lnTo>
                    <a:pt x="12" y="65"/>
                  </a:lnTo>
                  <a:lnTo>
                    <a:pt x="3" y="65"/>
                  </a:lnTo>
                  <a:lnTo>
                    <a:pt x="3" y="62"/>
                  </a:lnTo>
                  <a:lnTo>
                    <a:pt x="1" y="58"/>
                  </a:lnTo>
                  <a:lnTo>
                    <a:pt x="0" y="50"/>
                  </a:lnTo>
                  <a:lnTo>
                    <a:pt x="0" y="40"/>
                  </a:lnTo>
                  <a:lnTo>
                    <a:pt x="0" y="30"/>
                  </a:lnTo>
                  <a:lnTo>
                    <a:pt x="0" y="19"/>
                  </a:lnTo>
                  <a:lnTo>
                    <a:pt x="1" y="9"/>
                  </a:lnTo>
                  <a:lnTo>
                    <a:pt x="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8CD8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78" name="Freeform 198"/>
            <p:cNvSpPr/>
            <p:nvPr/>
          </p:nvSpPr>
          <p:spPr>
            <a:xfrm>
              <a:off x="1868" y="1134"/>
              <a:ext cx="13" cy="52"/>
            </a:xfrm>
            <a:custGeom>
              <a:avLst/>
              <a:gdLst>
                <a:gd name="txL" fmla="*/ 0 w 13"/>
                <a:gd name="txT" fmla="*/ 0 h 52"/>
                <a:gd name="txR" fmla="*/ 13 w 13"/>
                <a:gd name="txB" fmla="*/ 52 h 52"/>
              </a:gdLst>
              <a:ahLst/>
              <a:cxnLst>
                <a:cxn ang="0">
                  <a:pos x="13" y="1"/>
                </a:cxn>
                <a:cxn ang="0">
                  <a:pos x="13" y="1"/>
                </a:cxn>
                <a:cxn ang="0">
                  <a:pos x="12" y="3"/>
                </a:cxn>
                <a:cxn ang="0">
                  <a:pos x="11" y="5"/>
                </a:cxn>
                <a:cxn ang="0">
                  <a:pos x="10" y="10"/>
                </a:cxn>
                <a:cxn ang="0">
                  <a:pos x="10" y="17"/>
                </a:cxn>
                <a:cxn ang="0">
                  <a:pos x="8" y="25"/>
                </a:cxn>
                <a:cxn ang="0">
                  <a:pos x="8" y="37"/>
                </a:cxn>
                <a:cxn ang="0">
                  <a:pos x="10" y="52"/>
                </a:cxn>
                <a:cxn ang="0">
                  <a:pos x="3" y="52"/>
                </a:cxn>
                <a:cxn ang="0">
                  <a:pos x="3" y="51"/>
                </a:cxn>
                <a:cxn ang="0">
                  <a:pos x="3" y="46"/>
                </a:cxn>
                <a:cxn ang="0">
                  <a:pos x="1" y="40"/>
                </a:cxn>
                <a:cxn ang="0">
                  <a:pos x="1" y="32"/>
                </a:cxn>
                <a:cxn ang="0">
                  <a:pos x="0" y="24"/>
                </a:cxn>
                <a:cxn ang="0">
                  <a:pos x="1" y="16"/>
                </a:cxn>
                <a:cxn ang="0">
                  <a:pos x="3" y="7"/>
                </a:cxn>
                <a:cxn ang="0">
                  <a:pos x="5" y="0"/>
                </a:cxn>
                <a:cxn ang="0">
                  <a:pos x="13" y="1"/>
                </a:cxn>
              </a:cxnLst>
              <a:rect l="txL" t="txT" r="txR" b="txB"/>
              <a:pathLst>
                <a:path w="13" h="52">
                  <a:moveTo>
                    <a:pt x="13" y="1"/>
                  </a:moveTo>
                  <a:lnTo>
                    <a:pt x="13" y="1"/>
                  </a:lnTo>
                  <a:lnTo>
                    <a:pt x="12" y="3"/>
                  </a:lnTo>
                  <a:lnTo>
                    <a:pt x="11" y="5"/>
                  </a:lnTo>
                  <a:lnTo>
                    <a:pt x="10" y="10"/>
                  </a:lnTo>
                  <a:lnTo>
                    <a:pt x="10" y="17"/>
                  </a:lnTo>
                  <a:lnTo>
                    <a:pt x="8" y="25"/>
                  </a:lnTo>
                  <a:lnTo>
                    <a:pt x="8" y="37"/>
                  </a:lnTo>
                  <a:lnTo>
                    <a:pt x="10" y="52"/>
                  </a:lnTo>
                  <a:lnTo>
                    <a:pt x="3" y="52"/>
                  </a:lnTo>
                  <a:lnTo>
                    <a:pt x="3" y="51"/>
                  </a:lnTo>
                  <a:lnTo>
                    <a:pt x="3" y="46"/>
                  </a:lnTo>
                  <a:lnTo>
                    <a:pt x="1" y="40"/>
                  </a:lnTo>
                  <a:lnTo>
                    <a:pt x="1" y="32"/>
                  </a:lnTo>
                  <a:lnTo>
                    <a:pt x="0" y="24"/>
                  </a:lnTo>
                  <a:lnTo>
                    <a:pt x="1" y="16"/>
                  </a:lnTo>
                  <a:lnTo>
                    <a:pt x="3" y="7"/>
                  </a:lnTo>
                  <a:lnTo>
                    <a:pt x="5" y="0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A5ED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79" name="Freeform 199"/>
            <p:cNvSpPr/>
            <p:nvPr/>
          </p:nvSpPr>
          <p:spPr>
            <a:xfrm>
              <a:off x="1869" y="1141"/>
              <a:ext cx="10" cy="38"/>
            </a:xfrm>
            <a:custGeom>
              <a:avLst/>
              <a:gdLst>
                <a:gd name="txL" fmla="*/ 0 w 10"/>
                <a:gd name="txT" fmla="*/ 0 h 38"/>
                <a:gd name="txR" fmla="*/ 10 w 10"/>
                <a:gd name="txB" fmla="*/ 38 h 38"/>
              </a:gdLst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9" y="2"/>
                </a:cxn>
                <a:cxn ang="0">
                  <a:pos x="9" y="4"/>
                </a:cxn>
                <a:cxn ang="0">
                  <a:pos x="7" y="6"/>
                </a:cxn>
                <a:cxn ang="0">
                  <a:pos x="6" y="11"/>
                </a:cxn>
                <a:cxn ang="0">
                  <a:pos x="6" y="18"/>
                </a:cxn>
                <a:cxn ang="0">
                  <a:pos x="6" y="26"/>
                </a:cxn>
                <a:cxn ang="0">
                  <a:pos x="7" y="38"/>
                </a:cxn>
                <a:cxn ang="0">
                  <a:pos x="3" y="38"/>
                </a:cxn>
                <a:cxn ang="0">
                  <a:pos x="2" y="37"/>
                </a:cxn>
                <a:cxn ang="0">
                  <a:pos x="2" y="33"/>
                </a:cxn>
                <a:cxn ang="0">
                  <a:pos x="2" y="28"/>
                </a:cxn>
                <a:cxn ang="0">
                  <a:pos x="0" y="24"/>
                </a:cxn>
                <a:cxn ang="0">
                  <a:pos x="0" y="17"/>
                </a:cxn>
                <a:cxn ang="0">
                  <a:pos x="0" y="11"/>
                </a:cxn>
                <a:cxn ang="0">
                  <a:pos x="2" y="5"/>
                </a:cxn>
                <a:cxn ang="0">
                  <a:pos x="4" y="0"/>
                </a:cxn>
                <a:cxn ang="0">
                  <a:pos x="10" y="0"/>
                </a:cxn>
              </a:cxnLst>
              <a:rect l="txL" t="txT" r="txR" b="txB"/>
              <a:pathLst>
                <a:path w="10" h="38">
                  <a:moveTo>
                    <a:pt x="10" y="0"/>
                  </a:moveTo>
                  <a:lnTo>
                    <a:pt x="10" y="0"/>
                  </a:lnTo>
                  <a:lnTo>
                    <a:pt x="9" y="2"/>
                  </a:lnTo>
                  <a:lnTo>
                    <a:pt x="9" y="4"/>
                  </a:lnTo>
                  <a:lnTo>
                    <a:pt x="7" y="6"/>
                  </a:lnTo>
                  <a:lnTo>
                    <a:pt x="6" y="11"/>
                  </a:lnTo>
                  <a:lnTo>
                    <a:pt x="6" y="18"/>
                  </a:lnTo>
                  <a:lnTo>
                    <a:pt x="6" y="26"/>
                  </a:lnTo>
                  <a:lnTo>
                    <a:pt x="7" y="38"/>
                  </a:lnTo>
                  <a:lnTo>
                    <a:pt x="3" y="38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2" y="28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2" y="5"/>
                  </a:lnTo>
                  <a:lnTo>
                    <a:pt x="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BFFFFF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80" name="Freeform 200"/>
            <p:cNvSpPr/>
            <p:nvPr/>
          </p:nvSpPr>
          <p:spPr>
            <a:xfrm>
              <a:off x="1789" y="1130"/>
              <a:ext cx="45" cy="55"/>
            </a:xfrm>
            <a:custGeom>
              <a:avLst/>
              <a:gdLst>
                <a:gd name="txL" fmla="*/ 0 w 45"/>
                <a:gd name="txT" fmla="*/ 0 h 55"/>
                <a:gd name="txR" fmla="*/ 45 w 45"/>
                <a:gd name="txB" fmla="*/ 55 h 55"/>
              </a:gdLst>
              <a:ahLst/>
              <a:cxnLst>
                <a:cxn ang="0">
                  <a:pos x="3" y="5"/>
                </a:cxn>
                <a:cxn ang="0">
                  <a:pos x="3" y="7"/>
                </a:cxn>
                <a:cxn ang="0">
                  <a:pos x="2" y="9"/>
                </a:cxn>
                <a:cxn ang="0">
                  <a:pos x="1" y="14"/>
                </a:cxn>
                <a:cxn ang="0">
                  <a:pos x="0" y="21"/>
                </a:cxn>
                <a:cxn ang="0">
                  <a:pos x="0" y="28"/>
                </a:cxn>
                <a:cxn ang="0">
                  <a:pos x="0" y="36"/>
                </a:cxn>
                <a:cxn ang="0">
                  <a:pos x="0" y="45"/>
                </a:cxn>
                <a:cxn ang="0">
                  <a:pos x="2" y="55"/>
                </a:cxn>
                <a:cxn ang="0">
                  <a:pos x="2" y="55"/>
                </a:cxn>
                <a:cxn ang="0">
                  <a:pos x="2" y="53"/>
                </a:cxn>
                <a:cxn ang="0">
                  <a:pos x="2" y="51"/>
                </a:cxn>
                <a:cxn ang="0">
                  <a:pos x="2" y="49"/>
                </a:cxn>
                <a:cxn ang="0">
                  <a:pos x="2" y="45"/>
                </a:cxn>
                <a:cxn ang="0">
                  <a:pos x="3" y="43"/>
                </a:cxn>
                <a:cxn ang="0">
                  <a:pos x="3" y="38"/>
                </a:cxn>
                <a:cxn ang="0">
                  <a:pos x="5" y="35"/>
                </a:cxn>
                <a:cxn ang="0">
                  <a:pos x="6" y="31"/>
                </a:cxn>
                <a:cxn ang="0">
                  <a:pos x="7" y="28"/>
                </a:cxn>
                <a:cxn ang="0">
                  <a:pos x="8" y="24"/>
                </a:cxn>
                <a:cxn ang="0">
                  <a:pos x="10" y="21"/>
                </a:cxn>
                <a:cxn ang="0">
                  <a:pos x="14" y="18"/>
                </a:cxn>
                <a:cxn ang="0">
                  <a:pos x="16" y="16"/>
                </a:cxn>
                <a:cxn ang="0">
                  <a:pos x="21" y="15"/>
                </a:cxn>
                <a:cxn ang="0">
                  <a:pos x="26" y="14"/>
                </a:cxn>
                <a:cxn ang="0">
                  <a:pos x="26" y="13"/>
                </a:cxn>
                <a:cxn ang="0">
                  <a:pos x="26" y="13"/>
                </a:cxn>
                <a:cxn ang="0">
                  <a:pos x="28" y="11"/>
                </a:cxn>
                <a:cxn ang="0">
                  <a:pos x="29" y="10"/>
                </a:cxn>
                <a:cxn ang="0">
                  <a:pos x="33" y="9"/>
                </a:cxn>
                <a:cxn ang="0">
                  <a:pos x="36" y="7"/>
                </a:cxn>
                <a:cxn ang="0">
                  <a:pos x="41" y="4"/>
                </a:cxn>
                <a:cxn ang="0">
                  <a:pos x="45" y="2"/>
                </a:cxn>
                <a:cxn ang="0">
                  <a:pos x="45" y="2"/>
                </a:cxn>
                <a:cxn ang="0">
                  <a:pos x="44" y="2"/>
                </a:cxn>
                <a:cxn ang="0">
                  <a:pos x="43" y="2"/>
                </a:cxn>
                <a:cxn ang="0">
                  <a:pos x="42" y="2"/>
                </a:cxn>
                <a:cxn ang="0">
                  <a:pos x="40" y="1"/>
                </a:cxn>
                <a:cxn ang="0">
                  <a:pos x="37" y="1"/>
                </a:cxn>
                <a:cxn ang="0">
                  <a:pos x="35" y="1"/>
                </a:cxn>
                <a:cxn ang="0">
                  <a:pos x="31" y="1"/>
                </a:cxn>
                <a:cxn ang="0">
                  <a:pos x="28" y="0"/>
                </a:cxn>
                <a:cxn ang="0">
                  <a:pos x="26" y="1"/>
                </a:cxn>
                <a:cxn ang="0">
                  <a:pos x="22" y="1"/>
                </a:cxn>
                <a:cxn ang="0">
                  <a:pos x="19" y="1"/>
                </a:cxn>
                <a:cxn ang="0">
                  <a:pos x="14" y="2"/>
                </a:cxn>
                <a:cxn ang="0">
                  <a:pos x="10" y="2"/>
                </a:cxn>
                <a:cxn ang="0">
                  <a:pos x="7" y="3"/>
                </a:cxn>
                <a:cxn ang="0">
                  <a:pos x="3" y="5"/>
                </a:cxn>
              </a:cxnLst>
              <a:rect l="txL" t="txT" r="txR" b="txB"/>
              <a:pathLst>
                <a:path w="45" h="55">
                  <a:moveTo>
                    <a:pt x="3" y="5"/>
                  </a:moveTo>
                  <a:lnTo>
                    <a:pt x="3" y="7"/>
                  </a:lnTo>
                  <a:lnTo>
                    <a:pt x="2" y="9"/>
                  </a:lnTo>
                  <a:lnTo>
                    <a:pt x="1" y="14"/>
                  </a:lnTo>
                  <a:lnTo>
                    <a:pt x="0" y="21"/>
                  </a:lnTo>
                  <a:lnTo>
                    <a:pt x="0" y="28"/>
                  </a:lnTo>
                  <a:lnTo>
                    <a:pt x="0" y="36"/>
                  </a:lnTo>
                  <a:lnTo>
                    <a:pt x="0" y="45"/>
                  </a:lnTo>
                  <a:lnTo>
                    <a:pt x="2" y="55"/>
                  </a:lnTo>
                  <a:lnTo>
                    <a:pt x="2" y="53"/>
                  </a:lnTo>
                  <a:lnTo>
                    <a:pt x="2" y="51"/>
                  </a:lnTo>
                  <a:lnTo>
                    <a:pt x="2" y="49"/>
                  </a:lnTo>
                  <a:lnTo>
                    <a:pt x="2" y="45"/>
                  </a:lnTo>
                  <a:lnTo>
                    <a:pt x="3" y="43"/>
                  </a:lnTo>
                  <a:lnTo>
                    <a:pt x="3" y="38"/>
                  </a:lnTo>
                  <a:lnTo>
                    <a:pt x="5" y="35"/>
                  </a:lnTo>
                  <a:lnTo>
                    <a:pt x="6" y="31"/>
                  </a:lnTo>
                  <a:lnTo>
                    <a:pt x="7" y="28"/>
                  </a:lnTo>
                  <a:lnTo>
                    <a:pt x="8" y="24"/>
                  </a:lnTo>
                  <a:lnTo>
                    <a:pt x="10" y="21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21" y="15"/>
                  </a:lnTo>
                  <a:lnTo>
                    <a:pt x="26" y="14"/>
                  </a:lnTo>
                  <a:lnTo>
                    <a:pt x="26" y="13"/>
                  </a:lnTo>
                  <a:lnTo>
                    <a:pt x="28" y="11"/>
                  </a:lnTo>
                  <a:lnTo>
                    <a:pt x="29" y="10"/>
                  </a:lnTo>
                  <a:lnTo>
                    <a:pt x="33" y="9"/>
                  </a:lnTo>
                  <a:lnTo>
                    <a:pt x="36" y="7"/>
                  </a:lnTo>
                  <a:lnTo>
                    <a:pt x="41" y="4"/>
                  </a:lnTo>
                  <a:lnTo>
                    <a:pt x="45" y="2"/>
                  </a:lnTo>
                  <a:lnTo>
                    <a:pt x="44" y="2"/>
                  </a:lnTo>
                  <a:lnTo>
                    <a:pt x="43" y="2"/>
                  </a:lnTo>
                  <a:lnTo>
                    <a:pt x="42" y="2"/>
                  </a:lnTo>
                  <a:lnTo>
                    <a:pt x="40" y="1"/>
                  </a:lnTo>
                  <a:lnTo>
                    <a:pt x="37" y="1"/>
                  </a:lnTo>
                  <a:lnTo>
                    <a:pt x="35" y="1"/>
                  </a:lnTo>
                  <a:lnTo>
                    <a:pt x="31" y="1"/>
                  </a:lnTo>
                  <a:lnTo>
                    <a:pt x="28" y="0"/>
                  </a:lnTo>
                  <a:lnTo>
                    <a:pt x="26" y="1"/>
                  </a:lnTo>
                  <a:lnTo>
                    <a:pt x="22" y="1"/>
                  </a:lnTo>
                  <a:lnTo>
                    <a:pt x="19" y="1"/>
                  </a:lnTo>
                  <a:lnTo>
                    <a:pt x="14" y="2"/>
                  </a:lnTo>
                  <a:lnTo>
                    <a:pt x="10" y="2"/>
                  </a:lnTo>
                  <a:lnTo>
                    <a:pt x="7" y="3"/>
                  </a:lnTo>
                  <a:lnTo>
                    <a:pt x="3" y="5"/>
                  </a:lnTo>
                  <a:close/>
                </a:path>
              </a:pathLst>
            </a:custGeom>
            <a:solidFill>
              <a:srgbClr val="999999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81" name="Freeform 201"/>
            <p:cNvSpPr/>
            <p:nvPr/>
          </p:nvSpPr>
          <p:spPr>
            <a:xfrm>
              <a:off x="1725" y="1171"/>
              <a:ext cx="37" cy="10"/>
            </a:xfrm>
            <a:custGeom>
              <a:avLst/>
              <a:gdLst>
                <a:gd name="txL" fmla="*/ 0 w 37"/>
                <a:gd name="txT" fmla="*/ 0 h 10"/>
                <a:gd name="txR" fmla="*/ 37 w 37"/>
                <a:gd name="txB" fmla="*/ 10 h 10"/>
              </a:gdLst>
              <a:ahLst/>
              <a:cxnLst>
                <a:cxn ang="0">
                  <a:pos x="0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1" y="5"/>
                </a:cxn>
                <a:cxn ang="0">
                  <a:pos x="1" y="4"/>
                </a:cxn>
                <a:cxn ang="0">
                  <a:pos x="2" y="3"/>
                </a:cxn>
                <a:cxn ang="0">
                  <a:pos x="3" y="3"/>
                </a:cxn>
                <a:cxn ang="0">
                  <a:pos x="4" y="2"/>
                </a:cxn>
                <a:cxn ang="0">
                  <a:pos x="7" y="1"/>
                </a:cxn>
                <a:cxn ang="0">
                  <a:pos x="9" y="1"/>
                </a:cxn>
                <a:cxn ang="0">
                  <a:pos x="11" y="0"/>
                </a:cxn>
                <a:cxn ang="0">
                  <a:pos x="15" y="0"/>
                </a:cxn>
                <a:cxn ang="0">
                  <a:pos x="18" y="0"/>
                </a:cxn>
                <a:cxn ang="0">
                  <a:pos x="22" y="0"/>
                </a:cxn>
                <a:cxn ang="0">
                  <a:pos x="27" y="1"/>
                </a:cxn>
                <a:cxn ang="0">
                  <a:pos x="31" y="2"/>
                </a:cxn>
                <a:cxn ang="0">
                  <a:pos x="37" y="3"/>
                </a:cxn>
                <a:cxn ang="0">
                  <a:pos x="37" y="5"/>
                </a:cxn>
                <a:cxn ang="0">
                  <a:pos x="36" y="5"/>
                </a:cxn>
                <a:cxn ang="0">
                  <a:pos x="36" y="5"/>
                </a:cxn>
                <a:cxn ang="0">
                  <a:pos x="34" y="4"/>
                </a:cxn>
                <a:cxn ang="0">
                  <a:pos x="32" y="4"/>
                </a:cxn>
                <a:cxn ang="0">
                  <a:pos x="30" y="3"/>
                </a:cxn>
                <a:cxn ang="0">
                  <a:pos x="28" y="3"/>
                </a:cxn>
                <a:cxn ang="0">
                  <a:pos x="24" y="3"/>
                </a:cxn>
                <a:cxn ang="0">
                  <a:pos x="22" y="2"/>
                </a:cxn>
                <a:cxn ang="0">
                  <a:pos x="18" y="2"/>
                </a:cxn>
                <a:cxn ang="0">
                  <a:pos x="15" y="2"/>
                </a:cxn>
                <a:cxn ang="0">
                  <a:pos x="13" y="3"/>
                </a:cxn>
                <a:cxn ang="0">
                  <a:pos x="9" y="3"/>
                </a:cxn>
                <a:cxn ang="0">
                  <a:pos x="7" y="4"/>
                </a:cxn>
                <a:cxn ang="0">
                  <a:pos x="4" y="5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0" y="7"/>
                </a:cxn>
              </a:cxnLst>
              <a:rect l="txL" t="txT" r="txR" b="txB"/>
              <a:pathLst>
                <a:path w="37" h="10">
                  <a:moveTo>
                    <a:pt x="0" y="7"/>
                  </a:moveTo>
                  <a:lnTo>
                    <a:pt x="0" y="7"/>
                  </a:lnTo>
                  <a:lnTo>
                    <a:pt x="0" y="5"/>
                  </a:lnTo>
                  <a:lnTo>
                    <a:pt x="1" y="5"/>
                  </a:lnTo>
                  <a:lnTo>
                    <a:pt x="1" y="4"/>
                  </a:lnTo>
                  <a:lnTo>
                    <a:pt x="2" y="3"/>
                  </a:lnTo>
                  <a:lnTo>
                    <a:pt x="3" y="3"/>
                  </a:lnTo>
                  <a:lnTo>
                    <a:pt x="4" y="2"/>
                  </a:lnTo>
                  <a:lnTo>
                    <a:pt x="7" y="1"/>
                  </a:lnTo>
                  <a:lnTo>
                    <a:pt x="9" y="1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7" y="1"/>
                  </a:lnTo>
                  <a:lnTo>
                    <a:pt x="31" y="2"/>
                  </a:lnTo>
                  <a:lnTo>
                    <a:pt x="37" y="3"/>
                  </a:lnTo>
                  <a:lnTo>
                    <a:pt x="37" y="5"/>
                  </a:lnTo>
                  <a:lnTo>
                    <a:pt x="36" y="5"/>
                  </a:lnTo>
                  <a:lnTo>
                    <a:pt x="34" y="4"/>
                  </a:lnTo>
                  <a:lnTo>
                    <a:pt x="32" y="4"/>
                  </a:lnTo>
                  <a:lnTo>
                    <a:pt x="30" y="3"/>
                  </a:lnTo>
                  <a:lnTo>
                    <a:pt x="28" y="3"/>
                  </a:lnTo>
                  <a:lnTo>
                    <a:pt x="24" y="3"/>
                  </a:lnTo>
                  <a:lnTo>
                    <a:pt x="22" y="2"/>
                  </a:lnTo>
                  <a:lnTo>
                    <a:pt x="18" y="2"/>
                  </a:lnTo>
                  <a:lnTo>
                    <a:pt x="15" y="2"/>
                  </a:lnTo>
                  <a:lnTo>
                    <a:pt x="13" y="3"/>
                  </a:lnTo>
                  <a:lnTo>
                    <a:pt x="9" y="3"/>
                  </a:lnTo>
                  <a:lnTo>
                    <a:pt x="7" y="4"/>
                  </a:lnTo>
                  <a:lnTo>
                    <a:pt x="4" y="5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82" name="Freeform 202"/>
            <p:cNvSpPr/>
            <p:nvPr/>
          </p:nvSpPr>
          <p:spPr>
            <a:xfrm>
              <a:off x="1725" y="1146"/>
              <a:ext cx="37" cy="11"/>
            </a:xfrm>
            <a:custGeom>
              <a:avLst/>
              <a:gdLst>
                <a:gd name="txL" fmla="*/ 0 w 37"/>
                <a:gd name="txT" fmla="*/ 0 h 11"/>
                <a:gd name="txR" fmla="*/ 37 w 37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1" y="6"/>
                </a:cxn>
                <a:cxn ang="0">
                  <a:pos x="1" y="5"/>
                </a:cxn>
                <a:cxn ang="0">
                  <a:pos x="2" y="4"/>
                </a:cxn>
                <a:cxn ang="0">
                  <a:pos x="3" y="4"/>
                </a:cxn>
                <a:cxn ang="0">
                  <a:pos x="4" y="2"/>
                </a:cxn>
                <a:cxn ang="0">
                  <a:pos x="7" y="1"/>
                </a:cxn>
                <a:cxn ang="0">
                  <a:pos x="9" y="1"/>
                </a:cxn>
                <a:cxn ang="0">
                  <a:pos x="11" y="0"/>
                </a:cxn>
                <a:cxn ang="0">
                  <a:pos x="15" y="0"/>
                </a:cxn>
                <a:cxn ang="0">
                  <a:pos x="18" y="0"/>
                </a:cxn>
                <a:cxn ang="0">
                  <a:pos x="22" y="0"/>
                </a:cxn>
                <a:cxn ang="0">
                  <a:pos x="27" y="1"/>
                </a:cxn>
                <a:cxn ang="0">
                  <a:pos x="31" y="2"/>
                </a:cxn>
                <a:cxn ang="0">
                  <a:pos x="37" y="4"/>
                </a:cxn>
                <a:cxn ang="0">
                  <a:pos x="37" y="6"/>
                </a:cxn>
                <a:cxn ang="0">
                  <a:pos x="36" y="6"/>
                </a:cxn>
                <a:cxn ang="0">
                  <a:pos x="36" y="6"/>
                </a:cxn>
                <a:cxn ang="0">
                  <a:pos x="34" y="5"/>
                </a:cxn>
                <a:cxn ang="0">
                  <a:pos x="32" y="5"/>
                </a:cxn>
                <a:cxn ang="0">
                  <a:pos x="30" y="5"/>
                </a:cxn>
                <a:cxn ang="0">
                  <a:pos x="28" y="4"/>
                </a:cxn>
                <a:cxn ang="0">
                  <a:pos x="24" y="4"/>
                </a:cxn>
                <a:cxn ang="0">
                  <a:pos x="22" y="2"/>
                </a:cxn>
                <a:cxn ang="0">
                  <a:pos x="18" y="2"/>
                </a:cxn>
                <a:cxn ang="0">
                  <a:pos x="15" y="2"/>
                </a:cxn>
                <a:cxn ang="0">
                  <a:pos x="13" y="4"/>
                </a:cxn>
                <a:cxn ang="0">
                  <a:pos x="9" y="4"/>
                </a:cxn>
                <a:cxn ang="0">
                  <a:pos x="7" y="5"/>
                </a:cxn>
                <a:cxn ang="0">
                  <a:pos x="4" y="6"/>
                </a:cxn>
                <a:cxn ang="0">
                  <a:pos x="2" y="8"/>
                </a:cxn>
                <a:cxn ang="0">
                  <a:pos x="0" y="11"/>
                </a:cxn>
                <a:cxn ang="0">
                  <a:pos x="0" y="7"/>
                </a:cxn>
              </a:cxnLst>
              <a:rect l="txL" t="txT" r="txR" b="txB"/>
              <a:pathLst>
                <a:path w="37" h="11">
                  <a:moveTo>
                    <a:pt x="0" y="7"/>
                  </a:moveTo>
                  <a:lnTo>
                    <a:pt x="0" y="7"/>
                  </a:lnTo>
                  <a:lnTo>
                    <a:pt x="0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2" y="4"/>
                  </a:lnTo>
                  <a:lnTo>
                    <a:pt x="3" y="4"/>
                  </a:lnTo>
                  <a:lnTo>
                    <a:pt x="4" y="2"/>
                  </a:lnTo>
                  <a:lnTo>
                    <a:pt x="7" y="1"/>
                  </a:lnTo>
                  <a:lnTo>
                    <a:pt x="9" y="1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7" y="1"/>
                  </a:lnTo>
                  <a:lnTo>
                    <a:pt x="31" y="2"/>
                  </a:lnTo>
                  <a:lnTo>
                    <a:pt x="37" y="4"/>
                  </a:lnTo>
                  <a:lnTo>
                    <a:pt x="37" y="6"/>
                  </a:lnTo>
                  <a:lnTo>
                    <a:pt x="36" y="6"/>
                  </a:lnTo>
                  <a:lnTo>
                    <a:pt x="34" y="5"/>
                  </a:lnTo>
                  <a:lnTo>
                    <a:pt x="32" y="5"/>
                  </a:lnTo>
                  <a:lnTo>
                    <a:pt x="30" y="5"/>
                  </a:lnTo>
                  <a:lnTo>
                    <a:pt x="28" y="4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18" y="2"/>
                  </a:lnTo>
                  <a:lnTo>
                    <a:pt x="15" y="2"/>
                  </a:lnTo>
                  <a:lnTo>
                    <a:pt x="13" y="4"/>
                  </a:lnTo>
                  <a:lnTo>
                    <a:pt x="9" y="4"/>
                  </a:lnTo>
                  <a:lnTo>
                    <a:pt x="7" y="5"/>
                  </a:lnTo>
                  <a:lnTo>
                    <a:pt x="4" y="6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83" name="Freeform 203"/>
            <p:cNvSpPr/>
            <p:nvPr/>
          </p:nvSpPr>
          <p:spPr>
            <a:xfrm>
              <a:off x="1760" y="1134"/>
              <a:ext cx="60" cy="114"/>
            </a:xfrm>
            <a:custGeom>
              <a:avLst/>
              <a:gdLst>
                <a:gd name="txL" fmla="*/ 0 w 60"/>
                <a:gd name="txT" fmla="*/ 0 h 114"/>
                <a:gd name="txR" fmla="*/ 60 w 60"/>
                <a:gd name="txB" fmla="*/ 114 h 114"/>
              </a:gdLst>
              <a:ahLst/>
              <a:cxnLst>
                <a:cxn ang="0">
                  <a:pos x="0" y="0"/>
                </a:cxn>
                <a:cxn ang="0">
                  <a:pos x="0" y="110"/>
                </a:cxn>
                <a:cxn ang="0">
                  <a:pos x="18" y="114"/>
                </a:cxn>
                <a:cxn ang="0">
                  <a:pos x="17" y="98"/>
                </a:cxn>
                <a:cxn ang="0">
                  <a:pos x="60" y="105"/>
                </a:cxn>
                <a:cxn ang="0">
                  <a:pos x="60" y="100"/>
                </a:cxn>
                <a:cxn ang="0">
                  <a:pos x="30" y="96"/>
                </a:cxn>
                <a:cxn ang="0">
                  <a:pos x="29" y="83"/>
                </a:cxn>
                <a:cxn ang="0">
                  <a:pos x="9" y="83"/>
                </a:cxn>
                <a:cxn ang="0">
                  <a:pos x="8" y="81"/>
                </a:cxn>
                <a:cxn ang="0">
                  <a:pos x="7" y="76"/>
                </a:cxn>
                <a:cxn ang="0">
                  <a:pos x="6" y="69"/>
                </a:cxn>
                <a:cxn ang="0">
                  <a:pos x="3" y="60"/>
                </a:cxn>
                <a:cxn ang="0">
                  <a:pos x="2" y="48"/>
                </a:cxn>
                <a:cxn ang="0">
                  <a:pos x="1" y="34"/>
                </a:cxn>
                <a:cxn ang="0">
                  <a:pos x="2" y="20"/>
                </a:cxn>
                <a:cxn ang="0">
                  <a:pos x="6" y="4"/>
                </a:cxn>
                <a:cxn ang="0">
                  <a:pos x="0" y="0"/>
                </a:cxn>
              </a:cxnLst>
              <a:rect l="txL" t="txT" r="txR" b="txB"/>
              <a:pathLst>
                <a:path w="60" h="114">
                  <a:moveTo>
                    <a:pt x="0" y="0"/>
                  </a:moveTo>
                  <a:lnTo>
                    <a:pt x="0" y="110"/>
                  </a:lnTo>
                  <a:lnTo>
                    <a:pt x="18" y="114"/>
                  </a:lnTo>
                  <a:lnTo>
                    <a:pt x="17" y="98"/>
                  </a:lnTo>
                  <a:lnTo>
                    <a:pt x="60" y="105"/>
                  </a:lnTo>
                  <a:lnTo>
                    <a:pt x="60" y="100"/>
                  </a:lnTo>
                  <a:lnTo>
                    <a:pt x="30" y="96"/>
                  </a:lnTo>
                  <a:lnTo>
                    <a:pt x="29" y="83"/>
                  </a:lnTo>
                  <a:lnTo>
                    <a:pt x="9" y="83"/>
                  </a:lnTo>
                  <a:lnTo>
                    <a:pt x="8" y="81"/>
                  </a:lnTo>
                  <a:lnTo>
                    <a:pt x="7" y="76"/>
                  </a:lnTo>
                  <a:lnTo>
                    <a:pt x="6" y="69"/>
                  </a:lnTo>
                  <a:lnTo>
                    <a:pt x="3" y="60"/>
                  </a:lnTo>
                  <a:lnTo>
                    <a:pt x="2" y="48"/>
                  </a:lnTo>
                  <a:lnTo>
                    <a:pt x="1" y="34"/>
                  </a:lnTo>
                  <a:lnTo>
                    <a:pt x="2" y="20"/>
                  </a:ln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999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84" name="Freeform 204"/>
            <p:cNvSpPr/>
            <p:nvPr/>
          </p:nvSpPr>
          <p:spPr>
            <a:xfrm>
              <a:off x="1790" y="1109"/>
              <a:ext cx="78" cy="15"/>
            </a:xfrm>
            <a:custGeom>
              <a:avLst/>
              <a:gdLst>
                <a:gd name="txL" fmla="*/ 0 w 78"/>
                <a:gd name="txT" fmla="*/ 0 h 15"/>
                <a:gd name="txR" fmla="*/ 78 w 78"/>
                <a:gd name="txB" fmla="*/ 15 h 15"/>
              </a:gdLst>
              <a:ahLst/>
              <a:cxnLst>
                <a:cxn ang="0">
                  <a:pos x="0" y="15"/>
                </a:cxn>
                <a:cxn ang="0">
                  <a:pos x="0" y="15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7" y="12"/>
                </a:cxn>
                <a:cxn ang="0">
                  <a:pos x="11" y="11"/>
                </a:cxn>
                <a:cxn ang="0">
                  <a:pos x="14" y="10"/>
                </a:cxn>
                <a:cxn ang="0">
                  <a:pos x="19" y="9"/>
                </a:cxn>
                <a:cxn ang="0">
                  <a:pos x="23" y="8"/>
                </a:cxn>
                <a:cxn ang="0">
                  <a:pos x="29" y="8"/>
                </a:cxn>
                <a:cxn ang="0">
                  <a:pos x="35" y="7"/>
                </a:cxn>
                <a:cxn ang="0">
                  <a:pos x="42" y="7"/>
                </a:cxn>
                <a:cxn ang="0">
                  <a:pos x="48" y="5"/>
                </a:cxn>
                <a:cxn ang="0">
                  <a:pos x="55" y="7"/>
                </a:cxn>
                <a:cxn ang="0">
                  <a:pos x="62" y="7"/>
                </a:cxn>
                <a:cxn ang="0">
                  <a:pos x="69" y="8"/>
                </a:cxn>
                <a:cxn ang="0">
                  <a:pos x="76" y="9"/>
                </a:cxn>
                <a:cxn ang="0">
                  <a:pos x="78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4" y="0"/>
                </a:cxn>
                <a:cxn ang="0">
                  <a:pos x="70" y="0"/>
                </a:cxn>
                <a:cxn ang="0">
                  <a:pos x="65" y="0"/>
                </a:cxn>
                <a:cxn ang="0">
                  <a:pos x="61" y="0"/>
                </a:cxn>
                <a:cxn ang="0">
                  <a:pos x="56" y="0"/>
                </a:cxn>
                <a:cxn ang="0">
                  <a:pos x="50" y="1"/>
                </a:cxn>
                <a:cxn ang="0">
                  <a:pos x="43" y="1"/>
                </a:cxn>
                <a:cxn ang="0">
                  <a:pos x="37" y="1"/>
                </a:cxn>
                <a:cxn ang="0">
                  <a:pos x="30" y="2"/>
                </a:cxn>
                <a:cxn ang="0">
                  <a:pos x="25" y="3"/>
                </a:cxn>
                <a:cxn ang="0">
                  <a:pos x="18" y="4"/>
                </a:cxn>
                <a:cxn ang="0">
                  <a:pos x="12" y="5"/>
                </a:cxn>
                <a:cxn ang="0">
                  <a:pos x="6" y="7"/>
                </a:cxn>
                <a:cxn ang="0">
                  <a:pos x="0" y="8"/>
                </a:cxn>
                <a:cxn ang="0">
                  <a:pos x="0" y="15"/>
                </a:cxn>
              </a:cxnLst>
              <a:rect l="txL" t="txT" r="txR" b="txB"/>
              <a:pathLst>
                <a:path w="78" h="15">
                  <a:moveTo>
                    <a:pt x="0" y="15"/>
                  </a:moveTo>
                  <a:lnTo>
                    <a:pt x="0" y="15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7" y="12"/>
                  </a:lnTo>
                  <a:lnTo>
                    <a:pt x="11" y="11"/>
                  </a:lnTo>
                  <a:lnTo>
                    <a:pt x="14" y="10"/>
                  </a:lnTo>
                  <a:lnTo>
                    <a:pt x="19" y="9"/>
                  </a:lnTo>
                  <a:lnTo>
                    <a:pt x="23" y="8"/>
                  </a:lnTo>
                  <a:lnTo>
                    <a:pt x="29" y="8"/>
                  </a:lnTo>
                  <a:lnTo>
                    <a:pt x="35" y="7"/>
                  </a:lnTo>
                  <a:lnTo>
                    <a:pt x="42" y="7"/>
                  </a:lnTo>
                  <a:lnTo>
                    <a:pt x="48" y="5"/>
                  </a:lnTo>
                  <a:lnTo>
                    <a:pt x="55" y="7"/>
                  </a:lnTo>
                  <a:lnTo>
                    <a:pt x="62" y="7"/>
                  </a:lnTo>
                  <a:lnTo>
                    <a:pt x="69" y="8"/>
                  </a:lnTo>
                  <a:lnTo>
                    <a:pt x="76" y="9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5" y="0"/>
                  </a:lnTo>
                  <a:lnTo>
                    <a:pt x="61" y="0"/>
                  </a:lnTo>
                  <a:lnTo>
                    <a:pt x="56" y="0"/>
                  </a:lnTo>
                  <a:lnTo>
                    <a:pt x="50" y="1"/>
                  </a:lnTo>
                  <a:lnTo>
                    <a:pt x="43" y="1"/>
                  </a:lnTo>
                  <a:lnTo>
                    <a:pt x="37" y="1"/>
                  </a:lnTo>
                  <a:lnTo>
                    <a:pt x="30" y="2"/>
                  </a:lnTo>
                  <a:lnTo>
                    <a:pt x="25" y="3"/>
                  </a:lnTo>
                  <a:lnTo>
                    <a:pt x="18" y="4"/>
                  </a:lnTo>
                  <a:lnTo>
                    <a:pt x="12" y="5"/>
                  </a:lnTo>
                  <a:lnTo>
                    <a:pt x="6" y="7"/>
                  </a:lnTo>
                  <a:lnTo>
                    <a:pt x="0" y="8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85" name="Freeform 205"/>
            <p:cNvSpPr/>
            <p:nvPr/>
          </p:nvSpPr>
          <p:spPr>
            <a:xfrm>
              <a:off x="1745" y="1250"/>
              <a:ext cx="131" cy="44"/>
            </a:xfrm>
            <a:custGeom>
              <a:avLst/>
              <a:gdLst>
                <a:gd name="txL" fmla="*/ 0 w 131"/>
                <a:gd name="txT" fmla="*/ 0 h 44"/>
                <a:gd name="txR" fmla="*/ 131 w 131"/>
                <a:gd name="txB" fmla="*/ 44 h 44"/>
              </a:gdLst>
              <a:ahLst/>
              <a:cxnLst>
                <a:cxn ang="0">
                  <a:pos x="54" y="43"/>
                </a:cxn>
                <a:cxn ang="0">
                  <a:pos x="56" y="42"/>
                </a:cxn>
                <a:cxn ang="0">
                  <a:pos x="56" y="42"/>
                </a:cxn>
                <a:cxn ang="0">
                  <a:pos x="57" y="42"/>
                </a:cxn>
                <a:cxn ang="0">
                  <a:pos x="59" y="41"/>
                </a:cxn>
                <a:cxn ang="0">
                  <a:pos x="60" y="41"/>
                </a:cxn>
                <a:cxn ang="0">
                  <a:pos x="63" y="40"/>
                </a:cxn>
                <a:cxn ang="0">
                  <a:pos x="65" y="39"/>
                </a:cxn>
                <a:cxn ang="0">
                  <a:pos x="67" y="37"/>
                </a:cxn>
                <a:cxn ang="0">
                  <a:pos x="71" y="36"/>
                </a:cxn>
                <a:cxn ang="0">
                  <a:pos x="73" y="34"/>
                </a:cxn>
                <a:cxn ang="0">
                  <a:pos x="75" y="33"/>
                </a:cxn>
                <a:cxn ang="0">
                  <a:pos x="78" y="30"/>
                </a:cxn>
                <a:cxn ang="0">
                  <a:pos x="80" y="29"/>
                </a:cxn>
                <a:cxn ang="0">
                  <a:pos x="81" y="27"/>
                </a:cxn>
                <a:cxn ang="0">
                  <a:pos x="84" y="26"/>
                </a:cxn>
                <a:cxn ang="0">
                  <a:pos x="85" y="23"/>
                </a:cxn>
                <a:cxn ang="0">
                  <a:pos x="0" y="2"/>
                </a:cxn>
                <a:cxn ang="0">
                  <a:pos x="5" y="0"/>
                </a:cxn>
                <a:cxn ang="0">
                  <a:pos x="131" y="32"/>
                </a:cxn>
                <a:cxn ang="0">
                  <a:pos x="126" y="34"/>
                </a:cxn>
                <a:cxn ang="0">
                  <a:pos x="89" y="25"/>
                </a:cxn>
                <a:cxn ang="0">
                  <a:pos x="89" y="25"/>
                </a:cxn>
                <a:cxn ang="0">
                  <a:pos x="89" y="26"/>
                </a:cxn>
                <a:cxn ang="0">
                  <a:pos x="88" y="26"/>
                </a:cxn>
                <a:cxn ang="0">
                  <a:pos x="88" y="27"/>
                </a:cxn>
                <a:cxn ang="0">
                  <a:pos x="87" y="28"/>
                </a:cxn>
                <a:cxn ang="0">
                  <a:pos x="86" y="29"/>
                </a:cxn>
                <a:cxn ang="0">
                  <a:pos x="85" y="30"/>
                </a:cxn>
                <a:cxn ang="0">
                  <a:pos x="82" y="32"/>
                </a:cxn>
                <a:cxn ang="0">
                  <a:pos x="80" y="33"/>
                </a:cxn>
                <a:cxn ang="0">
                  <a:pos x="78" y="34"/>
                </a:cxn>
                <a:cxn ang="0">
                  <a:pos x="75" y="36"/>
                </a:cxn>
                <a:cxn ang="0">
                  <a:pos x="72" y="37"/>
                </a:cxn>
                <a:cxn ang="0">
                  <a:pos x="70" y="40"/>
                </a:cxn>
                <a:cxn ang="0">
                  <a:pos x="65" y="41"/>
                </a:cxn>
                <a:cxn ang="0">
                  <a:pos x="61" y="42"/>
                </a:cxn>
                <a:cxn ang="0">
                  <a:pos x="57" y="44"/>
                </a:cxn>
                <a:cxn ang="0">
                  <a:pos x="54" y="43"/>
                </a:cxn>
              </a:cxnLst>
              <a:rect l="txL" t="txT" r="txR" b="txB"/>
              <a:pathLst>
                <a:path w="131" h="44">
                  <a:moveTo>
                    <a:pt x="54" y="43"/>
                  </a:moveTo>
                  <a:lnTo>
                    <a:pt x="56" y="42"/>
                  </a:lnTo>
                  <a:lnTo>
                    <a:pt x="57" y="42"/>
                  </a:lnTo>
                  <a:lnTo>
                    <a:pt x="59" y="41"/>
                  </a:lnTo>
                  <a:lnTo>
                    <a:pt x="60" y="41"/>
                  </a:lnTo>
                  <a:lnTo>
                    <a:pt x="63" y="40"/>
                  </a:lnTo>
                  <a:lnTo>
                    <a:pt x="65" y="39"/>
                  </a:lnTo>
                  <a:lnTo>
                    <a:pt x="67" y="37"/>
                  </a:lnTo>
                  <a:lnTo>
                    <a:pt x="71" y="36"/>
                  </a:lnTo>
                  <a:lnTo>
                    <a:pt x="73" y="34"/>
                  </a:lnTo>
                  <a:lnTo>
                    <a:pt x="75" y="33"/>
                  </a:lnTo>
                  <a:lnTo>
                    <a:pt x="78" y="30"/>
                  </a:lnTo>
                  <a:lnTo>
                    <a:pt x="80" y="29"/>
                  </a:lnTo>
                  <a:lnTo>
                    <a:pt x="81" y="27"/>
                  </a:lnTo>
                  <a:lnTo>
                    <a:pt x="84" y="26"/>
                  </a:lnTo>
                  <a:lnTo>
                    <a:pt x="85" y="23"/>
                  </a:lnTo>
                  <a:lnTo>
                    <a:pt x="0" y="2"/>
                  </a:lnTo>
                  <a:lnTo>
                    <a:pt x="5" y="0"/>
                  </a:lnTo>
                  <a:lnTo>
                    <a:pt x="131" y="32"/>
                  </a:lnTo>
                  <a:lnTo>
                    <a:pt x="126" y="34"/>
                  </a:lnTo>
                  <a:lnTo>
                    <a:pt x="89" y="25"/>
                  </a:lnTo>
                  <a:lnTo>
                    <a:pt x="89" y="26"/>
                  </a:lnTo>
                  <a:lnTo>
                    <a:pt x="88" y="26"/>
                  </a:lnTo>
                  <a:lnTo>
                    <a:pt x="88" y="27"/>
                  </a:lnTo>
                  <a:lnTo>
                    <a:pt x="87" y="28"/>
                  </a:lnTo>
                  <a:lnTo>
                    <a:pt x="86" y="29"/>
                  </a:lnTo>
                  <a:lnTo>
                    <a:pt x="85" y="30"/>
                  </a:lnTo>
                  <a:lnTo>
                    <a:pt x="82" y="32"/>
                  </a:lnTo>
                  <a:lnTo>
                    <a:pt x="80" y="33"/>
                  </a:lnTo>
                  <a:lnTo>
                    <a:pt x="78" y="34"/>
                  </a:lnTo>
                  <a:lnTo>
                    <a:pt x="75" y="36"/>
                  </a:lnTo>
                  <a:lnTo>
                    <a:pt x="72" y="37"/>
                  </a:lnTo>
                  <a:lnTo>
                    <a:pt x="70" y="40"/>
                  </a:lnTo>
                  <a:lnTo>
                    <a:pt x="65" y="41"/>
                  </a:lnTo>
                  <a:lnTo>
                    <a:pt x="61" y="42"/>
                  </a:lnTo>
                  <a:lnTo>
                    <a:pt x="57" y="44"/>
                  </a:lnTo>
                  <a:lnTo>
                    <a:pt x="54" y="4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86" name="Freeform 206"/>
            <p:cNvSpPr/>
            <p:nvPr/>
          </p:nvSpPr>
          <p:spPr>
            <a:xfrm>
              <a:off x="1717" y="1262"/>
              <a:ext cx="135" cy="39"/>
            </a:xfrm>
            <a:custGeom>
              <a:avLst/>
              <a:gdLst>
                <a:gd name="txL" fmla="*/ 0 w 135"/>
                <a:gd name="txT" fmla="*/ 0 h 39"/>
                <a:gd name="txR" fmla="*/ 135 w 135"/>
                <a:gd name="txB" fmla="*/ 39 h 39"/>
              </a:gdLst>
              <a:ahLst/>
              <a:cxnLst>
                <a:cxn ang="0">
                  <a:pos x="0" y="0"/>
                </a:cxn>
                <a:cxn ang="0">
                  <a:pos x="131" y="39"/>
                </a:cxn>
                <a:cxn ang="0">
                  <a:pos x="135" y="39"/>
                </a:cxn>
                <a:cxn ang="0">
                  <a:pos x="4" y="0"/>
                </a:cxn>
                <a:cxn ang="0">
                  <a:pos x="0" y="0"/>
                </a:cxn>
              </a:cxnLst>
              <a:rect l="txL" t="txT" r="txR" b="txB"/>
              <a:pathLst>
                <a:path w="135" h="39">
                  <a:moveTo>
                    <a:pt x="0" y="0"/>
                  </a:moveTo>
                  <a:lnTo>
                    <a:pt x="131" y="39"/>
                  </a:lnTo>
                  <a:lnTo>
                    <a:pt x="135" y="39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87" name="Freeform 207"/>
            <p:cNvSpPr/>
            <p:nvPr/>
          </p:nvSpPr>
          <p:spPr>
            <a:xfrm>
              <a:off x="1740" y="1256"/>
              <a:ext cx="132" cy="36"/>
            </a:xfrm>
            <a:custGeom>
              <a:avLst/>
              <a:gdLst>
                <a:gd name="txL" fmla="*/ 0 w 132"/>
                <a:gd name="txT" fmla="*/ 0 h 36"/>
                <a:gd name="txR" fmla="*/ 132 w 132"/>
                <a:gd name="txB" fmla="*/ 36 h 36"/>
              </a:gdLst>
              <a:ahLst/>
              <a:cxnLst>
                <a:cxn ang="0">
                  <a:pos x="0" y="0"/>
                </a:cxn>
                <a:cxn ang="0">
                  <a:pos x="129" y="36"/>
                </a:cxn>
                <a:cxn ang="0">
                  <a:pos x="132" y="35"/>
                </a:cxn>
                <a:cxn ang="0">
                  <a:pos x="3" y="0"/>
                </a:cxn>
                <a:cxn ang="0">
                  <a:pos x="0" y="0"/>
                </a:cxn>
              </a:cxnLst>
              <a:rect l="txL" t="txT" r="txR" b="txB"/>
              <a:pathLst>
                <a:path w="132" h="36">
                  <a:moveTo>
                    <a:pt x="0" y="0"/>
                  </a:moveTo>
                  <a:lnTo>
                    <a:pt x="129" y="36"/>
                  </a:lnTo>
                  <a:lnTo>
                    <a:pt x="132" y="35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88" name="Freeform 208"/>
            <p:cNvSpPr/>
            <p:nvPr/>
          </p:nvSpPr>
          <p:spPr>
            <a:xfrm>
              <a:off x="1729" y="1258"/>
              <a:ext cx="133" cy="39"/>
            </a:xfrm>
            <a:custGeom>
              <a:avLst/>
              <a:gdLst>
                <a:gd name="txL" fmla="*/ 0 w 133"/>
                <a:gd name="txT" fmla="*/ 0 h 39"/>
                <a:gd name="txR" fmla="*/ 133 w 133"/>
                <a:gd name="txB" fmla="*/ 39 h 39"/>
              </a:gdLst>
              <a:ahLst/>
              <a:cxnLst>
                <a:cxn ang="0">
                  <a:pos x="0" y="0"/>
                </a:cxn>
                <a:cxn ang="0">
                  <a:pos x="131" y="39"/>
                </a:cxn>
                <a:cxn ang="0">
                  <a:pos x="133" y="39"/>
                </a:cxn>
                <a:cxn ang="0">
                  <a:pos x="4" y="0"/>
                </a:cxn>
                <a:cxn ang="0">
                  <a:pos x="0" y="0"/>
                </a:cxn>
              </a:cxnLst>
              <a:rect l="txL" t="txT" r="txR" b="txB"/>
              <a:pathLst>
                <a:path w="133" h="39">
                  <a:moveTo>
                    <a:pt x="0" y="0"/>
                  </a:moveTo>
                  <a:lnTo>
                    <a:pt x="131" y="39"/>
                  </a:lnTo>
                  <a:lnTo>
                    <a:pt x="133" y="39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89" name="Line 209"/>
            <p:cNvSpPr/>
            <p:nvPr/>
          </p:nvSpPr>
          <p:spPr>
            <a:xfrm>
              <a:off x="2066" y="1569"/>
              <a:ext cx="274" cy="1"/>
            </a:xfrm>
            <a:prstGeom prst="line">
              <a:avLst/>
            </a:prstGeom>
            <a:ln w="11113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890" name="Freeform 210"/>
            <p:cNvSpPr/>
            <p:nvPr/>
          </p:nvSpPr>
          <p:spPr>
            <a:xfrm>
              <a:off x="3046" y="1176"/>
              <a:ext cx="746" cy="719"/>
            </a:xfrm>
            <a:custGeom>
              <a:avLst/>
              <a:gdLst>
                <a:gd name="txL" fmla="*/ 0 w 1198"/>
                <a:gd name="txT" fmla="*/ 0 h 719"/>
                <a:gd name="txR" fmla="*/ 1198 w 1198"/>
                <a:gd name="txB" fmla="*/ 719 h 719"/>
              </a:gdLst>
              <a:ahLst/>
              <a:cxnLst>
                <a:cxn ang="0">
                  <a:pos x="711" y="3"/>
                </a:cxn>
                <a:cxn ang="0">
                  <a:pos x="695" y="0"/>
                </a:cxn>
                <a:cxn ang="0">
                  <a:pos x="674" y="7"/>
                </a:cxn>
                <a:cxn ang="0">
                  <a:pos x="645" y="24"/>
                </a:cxn>
                <a:cxn ang="0">
                  <a:pos x="595" y="56"/>
                </a:cxn>
                <a:cxn ang="0">
                  <a:pos x="563" y="73"/>
                </a:cxn>
                <a:cxn ang="0">
                  <a:pos x="539" y="77"/>
                </a:cxn>
                <a:cxn ang="0">
                  <a:pos x="497" y="75"/>
                </a:cxn>
                <a:cxn ang="0">
                  <a:pos x="448" y="65"/>
                </a:cxn>
                <a:cxn ang="0">
                  <a:pos x="394" y="56"/>
                </a:cxn>
                <a:cxn ang="0">
                  <a:pos x="357" y="58"/>
                </a:cxn>
                <a:cxn ang="0">
                  <a:pos x="326" y="65"/>
                </a:cxn>
                <a:cxn ang="0">
                  <a:pos x="289" y="76"/>
                </a:cxn>
                <a:cxn ang="0">
                  <a:pos x="248" y="89"/>
                </a:cxn>
                <a:cxn ang="0">
                  <a:pos x="171" y="117"/>
                </a:cxn>
                <a:cxn ang="0">
                  <a:pos x="118" y="144"/>
                </a:cxn>
                <a:cxn ang="0">
                  <a:pos x="82" y="169"/>
                </a:cxn>
                <a:cxn ang="0">
                  <a:pos x="51" y="198"/>
                </a:cxn>
                <a:cxn ang="0">
                  <a:pos x="29" y="232"/>
                </a:cxn>
                <a:cxn ang="0">
                  <a:pos x="14" y="273"/>
                </a:cxn>
                <a:cxn ang="0">
                  <a:pos x="5" y="323"/>
                </a:cxn>
                <a:cxn ang="0">
                  <a:pos x="1" y="378"/>
                </a:cxn>
                <a:cxn ang="0">
                  <a:pos x="0" y="434"/>
                </a:cxn>
                <a:cxn ang="0">
                  <a:pos x="4" y="489"/>
                </a:cxn>
                <a:cxn ang="0">
                  <a:pos x="11" y="539"/>
                </a:cxn>
                <a:cxn ang="0">
                  <a:pos x="21" y="582"/>
                </a:cxn>
                <a:cxn ang="0">
                  <a:pos x="32" y="615"/>
                </a:cxn>
                <a:cxn ang="0">
                  <a:pos x="48" y="638"/>
                </a:cxn>
                <a:cxn ang="0">
                  <a:pos x="68" y="656"/>
                </a:cxn>
                <a:cxn ang="0">
                  <a:pos x="99" y="670"/>
                </a:cxn>
                <a:cxn ang="0">
                  <a:pos x="154" y="683"/>
                </a:cxn>
                <a:cxn ang="0">
                  <a:pos x="213" y="692"/>
                </a:cxn>
                <a:cxn ang="0">
                  <a:pos x="250" y="700"/>
                </a:cxn>
                <a:cxn ang="0">
                  <a:pos x="306" y="710"/>
                </a:cxn>
                <a:cxn ang="0">
                  <a:pos x="393" y="717"/>
                </a:cxn>
                <a:cxn ang="0">
                  <a:pos x="441" y="719"/>
                </a:cxn>
                <a:cxn ang="0">
                  <a:pos x="469" y="719"/>
                </a:cxn>
                <a:cxn ang="0">
                  <a:pos x="493" y="719"/>
                </a:cxn>
                <a:cxn ang="0">
                  <a:pos x="513" y="718"/>
                </a:cxn>
                <a:cxn ang="0">
                  <a:pos x="545" y="712"/>
                </a:cxn>
                <a:cxn ang="0">
                  <a:pos x="580" y="700"/>
                </a:cxn>
                <a:cxn ang="0">
                  <a:pos x="608" y="687"/>
                </a:cxn>
                <a:cxn ang="0">
                  <a:pos x="641" y="672"/>
                </a:cxn>
                <a:cxn ang="0">
                  <a:pos x="682" y="652"/>
                </a:cxn>
                <a:cxn ang="0">
                  <a:pos x="711" y="627"/>
                </a:cxn>
                <a:cxn ang="0">
                  <a:pos x="727" y="601"/>
                </a:cxn>
                <a:cxn ang="0">
                  <a:pos x="740" y="554"/>
                </a:cxn>
                <a:cxn ang="0">
                  <a:pos x="745" y="498"/>
                </a:cxn>
                <a:cxn ang="0">
                  <a:pos x="745" y="433"/>
                </a:cxn>
                <a:cxn ang="0">
                  <a:pos x="745" y="361"/>
                </a:cxn>
                <a:cxn ang="0">
                  <a:pos x="745" y="321"/>
                </a:cxn>
                <a:cxn ang="0">
                  <a:pos x="745" y="271"/>
                </a:cxn>
                <a:cxn ang="0">
                  <a:pos x="745" y="166"/>
                </a:cxn>
                <a:cxn ang="0">
                  <a:pos x="744" y="103"/>
                </a:cxn>
                <a:cxn ang="0">
                  <a:pos x="739" y="61"/>
                </a:cxn>
                <a:cxn ang="0">
                  <a:pos x="730" y="28"/>
                </a:cxn>
              </a:cxnLst>
              <a:rect l="txL" t="txT" r="txR" b="txB"/>
              <a:pathLst>
                <a:path w="1198" h="719">
                  <a:moveTo>
                    <a:pt x="1160" y="13"/>
                  </a:moveTo>
                  <a:lnTo>
                    <a:pt x="1154" y="9"/>
                  </a:lnTo>
                  <a:lnTo>
                    <a:pt x="1149" y="5"/>
                  </a:lnTo>
                  <a:lnTo>
                    <a:pt x="1142" y="3"/>
                  </a:lnTo>
                  <a:lnTo>
                    <a:pt x="1137" y="2"/>
                  </a:lnTo>
                  <a:lnTo>
                    <a:pt x="1130" y="0"/>
                  </a:lnTo>
                  <a:lnTo>
                    <a:pt x="1123" y="0"/>
                  </a:lnTo>
                  <a:lnTo>
                    <a:pt x="1116" y="0"/>
                  </a:lnTo>
                  <a:lnTo>
                    <a:pt x="1107" y="2"/>
                  </a:lnTo>
                  <a:lnTo>
                    <a:pt x="1099" y="3"/>
                  </a:lnTo>
                  <a:lnTo>
                    <a:pt x="1091" y="5"/>
                  </a:lnTo>
                  <a:lnTo>
                    <a:pt x="1082" y="7"/>
                  </a:lnTo>
                  <a:lnTo>
                    <a:pt x="1074" y="10"/>
                  </a:lnTo>
                  <a:lnTo>
                    <a:pt x="1064" y="13"/>
                  </a:lnTo>
                  <a:lnTo>
                    <a:pt x="1055" y="17"/>
                  </a:lnTo>
                  <a:lnTo>
                    <a:pt x="1036" y="24"/>
                  </a:lnTo>
                  <a:lnTo>
                    <a:pt x="1016" y="32"/>
                  </a:lnTo>
                  <a:lnTo>
                    <a:pt x="997" y="40"/>
                  </a:lnTo>
                  <a:lnTo>
                    <a:pt x="977" y="49"/>
                  </a:lnTo>
                  <a:lnTo>
                    <a:pt x="956" y="56"/>
                  </a:lnTo>
                  <a:lnTo>
                    <a:pt x="936" y="65"/>
                  </a:lnTo>
                  <a:lnTo>
                    <a:pt x="925" y="67"/>
                  </a:lnTo>
                  <a:lnTo>
                    <a:pt x="915" y="70"/>
                  </a:lnTo>
                  <a:lnTo>
                    <a:pt x="904" y="73"/>
                  </a:lnTo>
                  <a:lnTo>
                    <a:pt x="895" y="75"/>
                  </a:lnTo>
                  <a:lnTo>
                    <a:pt x="885" y="76"/>
                  </a:lnTo>
                  <a:lnTo>
                    <a:pt x="875" y="77"/>
                  </a:lnTo>
                  <a:lnTo>
                    <a:pt x="866" y="77"/>
                  </a:lnTo>
                  <a:lnTo>
                    <a:pt x="855" y="79"/>
                  </a:lnTo>
                  <a:lnTo>
                    <a:pt x="837" y="77"/>
                  </a:lnTo>
                  <a:lnTo>
                    <a:pt x="817" y="76"/>
                  </a:lnTo>
                  <a:lnTo>
                    <a:pt x="798" y="75"/>
                  </a:lnTo>
                  <a:lnTo>
                    <a:pt x="778" y="73"/>
                  </a:lnTo>
                  <a:lnTo>
                    <a:pt x="758" y="70"/>
                  </a:lnTo>
                  <a:lnTo>
                    <a:pt x="739" y="67"/>
                  </a:lnTo>
                  <a:lnTo>
                    <a:pt x="719" y="65"/>
                  </a:lnTo>
                  <a:lnTo>
                    <a:pt x="698" y="61"/>
                  </a:lnTo>
                  <a:lnTo>
                    <a:pt x="677" y="59"/>
                  </a:lnTo>
                  <a:lnTo>
                    <a:pt x="655" y="58"/>
                  </a:lnTo>
                  <a:lnTo>
                    <a:pt x="632" y="56"/>
                  </a:lnTo>
                  <a:lnTo>
                    <a:pt x="610" y="56"/>
                  </a:lnTo>
                  <a:lnTo>
                    <a:pt x="599" y="56"/>
                  </a:lnTo>
                  <a:lnTo>
                    <a:pt x="586" y="56"/>
                  </a:lnTo>
                  <a:lnTo>
                    <a:pt x="574" y="58"/>
                  </a:lnTo>
                  <a:lnTo>
                    <a:pt x="562" y="59"/>
                  </a:lnTo>
                  <a:lnTo>
                    <a:pt x="550" y="61"/>
                  </a:lnTo>
                  <a:lnTo>
                    <a:pt x="537" y="63"/>
                  </a:lnTo>
                  <a:lnTo>
                    <a:pt x="524" y="65"/>
                  </a:lnTo>
                  <a:lnTo>
                    <a:pt x="510" y="68"/>
                  </a:lnTo>
                  <a:lnTo>
                    <a:pt x="495" y="70"/>
                  </a:lnTo>
                  <a:lnTo>
                    <a:pt x="480" y="73"/>
                  </a:lnTo>
                  <a:lnTo>
                    <a:pt x="464" y="76"/>
                  </a:lnTo>
                  <a:lnTo>
                    <a:pt x="448" y="79"/>
                  </a:lnTo>
                  <a:lnTo>
                    <a:pt x="432" y="82"/>
                  </a:lnTo>
                  <a:lnTo>
                    <a:pt x="415" y="86"/>
                  </a:lnTo>
                  <a:lnTo>
                    <a:pt x="398" y="89"/>
                  </a:lnTo>
                  <a:lnTo>
                    <a:pt x="380" y="93"/>
                  </a:lnTo>
                  <a:lnTo>
                    <a:pt x="345" y="100"/>
                  </a:lnTo>
                  <a:lnTo>
                    <a:pt x="310" y="108"/>
                  </a:lnTo>
                  <a:lnTo>
                    <a:pt x="274" y="117"/>
                  </a:lnTo>
                  <a:lnTo>
                    <a:pt x="240" y="128"/>
                  </a:lnTo>
                  <a:lnTo>
                    <a:pt x="223" y="132"/>
                  </a:lnTo>
                  <a:lnTo>
                    <a:pt x="206" y="138"/>
                  </a:lnTo>
                  <a:lnTo>
                    <a:pt x="190" y="144"/>
                  </a:lnTo>
                  <a:lnTo>
                    <a:pt x="175" y="150"/>
                  </a:lnTo>
                  <a:lnTo>
                    <a:pt x="159" y="156"/>
                  </a:lnTo>
                  <a:lnTo>
                    <a:pt x="145" y="163"/>
                  </a:lnTo>
                  <a:lnTo>
                    <a:pt x="131" y="169"/>
                  </a:lnTo>
                  <a:lnTo>
                    <a:pt x="117" y="176"/>
                  </a:lnTo>
                  <a:lnTo>
                    <a:pt x="104" y="183"/>
                  </a:lnTo>
                  <a:lnTo>
                    <a:pt x="92" y="191"/>
                  </a:lnTo>
                  <a:lnTo>
                    <a:pt x="82" y="198"/>
                  </a:lnTo>
                  <a:lnTo>
                    <a:pt x="71" y="206"/>
                  </a:lnTo>
                  <a:lnTo>
                    <a:pt x="62" y="214"/>
                  </a:lnTo>
                  <a:lnTo>
                    <a:pt x="54" y="222"/>
                  </a:lnTo>
                  <a:lnTo>
                    <a:pt x="47" y="232"/>
                  </a:lnTo>
                  <a:lnTo>
                    <a:pt x="40" y="241"/>
                  </a:lnTo>
                  <a:lnTo>
                    <a:pt x="34" y="250"/>
                  </a:lnTo>
                  <a:lnTo>
                    <a:pt x="28" y="262"/>
                  </a:lnTo>
                  <a:lnTo>
                    <a:pt x="23" y="273"/>
                  </a:lnTo>
                  <a:lnTo>
                    <a:pt x="19" y="284"/>
                  </a:lnTo>
                  <a:lnTo>
                    <a:pt x="14" y="297"/>
                  </a:lnTo>
                  <a:lnTo>
                    <a:pt x="10" y="310"/>
                  </a:lnTo>
                  <a:lnTo>
                    <a:pt x="8" y="323"/>
                  </a:lnTo>
                  <a:lnTo>
                    <a:pt x="6" y="336"/>
                  </a:lnTo>
                  <a:lnTo>
                    <a:pt x="3" y="350"/>
                  </a:lnTo>
                  <a:lnTo>
                    <a:pt x="2" y="364"/>
                  </a:lnTo>
                  <a:lnTo>
                    <a:pt x="1" y="378"/>
                  </a:lnTo>
                  <a:lnTo>
                    <a:pt x="0" y="391"/>
                  </a:lnTo>
                  <a:lnTo>
                    <a:pt x="0" y="406"/>
                  </a:lnTo>
                  <a:lnTo>
                    <a:pt x="0" y="420"/>
                  </a:lnTo>
                  <a:lnTo>
                    <a:pt x="0" y="434"/>
                  </a:lnTo>
                  <a:lnTo>
                    <a:pt x="1" y="448"/>
                  </a:lnTo>
                  <a:lnTo>
                    <a:pt x="2" y="461"/>
                  </a:lnTo>
                  <a:lnTo>
                    <a:pt x="5" y="475"/>
                  </a:lnTo>
                  <a:lnTo>
                    <a:pt x="6" y="489"/>
                  </a:lnTo>
                  <a:lnTo>
                    <a:pt x="8" y="502"/>
                  </a:lnTo>
                  <a:lnTo>
                    <a:pt x="12" y="514"/>
                  </a:lnTo>
                  <a:lnTo>
                    <a:pt x="14" y="526"/>
                  </a:lnTo>
                  <a:lnTo>
                    <a:pt x="17" y="539"/>
                  </a:lnTo>
                  <a:lnTo>
                    <a:pt x="21" y="551"/>
                  </a:lnTo>
                  <a:lnTo>
                    <a:pt x="24" y="561"/>
                  </a:lnTo>
                  <a:lnTo>
                    <a:pt x="28" y="572"/>
                  </a:lnTo>
                  <a:lnTo>
                    <a:pt x="33" y="582"/>
                  </a:lnTo>
                  <a:lnTo>
                    <a:pt x="37" y="590"/>
                  </a:lnTo>
                  <a:lnTo>
                    <a:pt x="42" y="600"/>
                  </a:lnTo>
                  <a:lnTo>
                    <a:pt x="47" y="607"/>
                  </a:lnTo>
                  <a:lnTo>
                    <a:pt x="51" y="615"/>
                  </a:lnTo>
                  <a:lnTo>
                    <a:pt x="57" y="621"/>
                  </a:lnTo>
                  <a:lnTo>
                    <a:pt x="63" y="627"/>
                  </a:lnTo>
                  <a:lnTo>
                    <a:pt x="70" y="632"/>
                  </a:lnTo>
                  <a:lnTo>
                    <a:pt x="77" y="638"/>
                  </a:lnTo>
                  <a:lnTo>
                    <a:pt x="85" y="643"/>
                  </a:lnTo>
                  <a:lnTo>
                    <a:pt x="92" y="648"/>
                  </a:lnTo>
                  <a:lnTo>
                    <a:pt x="101" y="651"/>
                  </a:lnTo>
                  <a:lnTo>
                    <a:pt x="110" y="656"/>
                  </a:lnTo>
                  <a:lnTo>
                    <a:pt x="119" y="659"/>
                  </a:lnTo>
                  <a:lnTo>
                    <a:pt x="128" y="662"/>
                  </a:lnTo>
                  <a:lnTo>
                    <a:pt x="138" y="665"/>
                  </a:lnTo>
                  <a:lnTo>
                    <a:pt x="159" y="670"/>
                  </a:lnTo>
                  <a:lnTo>
                    <a:pt x="180" y="673"/>
                  </a:lnTo>
                  <a:lnTo>
                    <a:pt x="202" y="677"/>
                  </a:lnTo>
                  <a:lnTo>
                    <a:pt x="225" y="680"/>
                  </a:lnTo>
                  <a:lnTo>
                    <a:pt x="248" y="683"/>
                  </a:lnTo>
                  <a:lnTo>
                    <a:pt x="272" y="685"/>
                  </a:lnTo>
                  <a:lnTo>
                    <a:pt x="295" y="686"/>
                  </a:lnTo>
                  <a:lnTo>
                    <a:pt x="319" y="689"/>
                  </a:lnTo>
                  <a:lnTo>
                    <a:pt x="342" y="692"/>
                  </a:lnTo>
                  <a:lnTo>
                    <a:pt x="365" y="696"/>
                  </a:lnTo>
                  <a:lnTo>
                    <a:pt x="377" y="697"/>
                  </a:lnTo>
                  <a:lnTo>
                    <a:pt x="389" y="698"/>
                  </a:lnTo>
                  <a:lnTo>
                    <a:pt x="401" y="700"/>
                  </a:lnTo>
                  <a:lnTo>
                    <a:pt x="413" y="701"/>
                  </a:lnTo>
                  <a:lnTo>
                    <a:pt x="439" y="704"/>
                  </a:lnTo>
                  <a:lnTo>
                    <a:pt x="466" y="707"/>
                  </a:lnTo>
                  <a:lnTo>
                    <a:pt x="492" y="710"/>
                  </a:lnTo>
                  <a:lnTo>
                    <a:pt x="520" y="711"/>
                  </a:lnTo>
                  <a:lnTo>
                    <a:pt x="576" y="714"/>
                  </a:lnTo>
                  <a:lnTo>
                    <a:pt x="604" y="715"/>
                  </a:lnTo>
                  <a:lnTo>
                    <a:pt x="631" y="717"/>
                  </a:lnTo>
                  <a:lnTo>
                    <a:pt x="658" y="718"/>
                  </a:lnTo>
                  <a:lnTo>
                    <a:pt x="684" y="719"/>
                  </a:lnTo>
                  <a:lnTo>
                    <a:pt x="695" y="719"/>
                  </a:lnTo>
                  <a:lnTo>
                    <a:pt x="708" y="719"/>
                  </a:lnTo>
                  <a:lnTo>
                    <a:pt x="720" y="719"/>
                  </a:lnTo>
                  <a:lnTo>
                    <a:pt x="732" y="719"/>
                  </a:lnTo>
                  <a:lnTo>
                    <a:pt x="742" y="719"/>
                  </a:lnTo>
                  <a:lnTo>
                    <a:pt x="753" y="719"/>
                  </a:lnTo>
                  <a:lnTo>
                    <a:pt x="763" y="719"/>
                  </a:lnTo>
                  <a:lnTo>
                    <a:pt x="773" y="719"/>
                  </a:lnTo>
                  <a:lnTo>
                    <a:pt x="782" y="719"/>
                  </a:lnTo>
                  <a:lnTo>
                    <a:pt x="791" y="719"/>
                  </a:lnTo>
                  <a:lnTo>
                    <a:pt x="801" y="719"/>
                  </a:lnTo>
                  <a:lnTo>
                    <a:pt x="809" y="718"/>
                  </a:lnTo>
                  <a:lnTo>
                    <a:pt x="816" y="718"/>
                  </a:lnTo>
                  <a:lnTo>
                    <a:pt x="824" y="718"/>
                  </a:lnTo>
                  <a:lnTo>
                    <a:pt x="839" y="717"/>
                  </a:lnTo>
                  <a:lnTo>
                    <a:pt x="852" y="715"/>
                  </a:lnTo>
                  <a:lnTo>
                    <a:pt x="865" y="713"/>
                  </a:lnTo>
                  <a:lnTo>
                    <a:pt x="876" y="712"/>
                  </a:lnTo>
                  <a:lnTo>
                    <a:pt x="888" y="710"/>
                  </a:lnTo>
                  <a:lnTo>
                    <a:pt x="900" y="707"/>
                  </a:lnTo>
                  <a:lnTo>
                    <a:pt x="910" y="705"/>
                  </a:lnTo>
                  <a:lnTo>
                    <a:pt x="931" y="700"/>
                  </a:lnTo>
                  <a:lnTo>
                    <a:pt x="943" y="697"/>
                  </a:lnTo>
                  <a:lnTo>
                    <a:pt x="953" y="693"/>
                  </a:lnTo>
                  <a:lnTo>
                    <a:pt x="965" y="691"/>
                  </a:lnTo>
                  <a:lnTo>
                    <a:pt x="977" y="687"/>
                  </a:lnTo>
                  <a:lnTo>
                    <a:pt x="990" y="683"/>
                  </a:lnTo>
                  <a:lnTo>
                    <a:pt x="1002" y="679"/>
                  </a:lnTo>
                  <a:lnTo>
                    <a:pt x="1015" y="676"/>
                  </a:lnTo>
                  <a:lnTo>
                    <a:pt x="1029" y="672"/>
                  </a:lnTo>
                  <a:lnTo>
                    <a:pt x="1056" y="665"/>
                  </a:lnTo>
                  <a:lnTo>
                    <a:pt x="1070" y="662"/>
                  </a:lnTo>
                  <a:lnTo>
                    <a:pt x="1083" y="657"/>
                  </a:lnTo>
                  <a:lnTo>
                    <a:pt x="1096" y="652"/>
                  </a:lnTo>
                  <a:lnTo>
                    <a:pt x="1109" y="647"/>
                  </a:lnTo>
                  <a:lnTo>
                    <a:pt x="1120" y="641"/>
                  </a:lnTo>
                  <a:lnTo>
                    <a:pt x="1132" y="635"/>
                  </a:lnTo>
                  <a:lnTo>
                    <a:pt x="1142" y="627"/>
                  </a:lnTo>
                  <a:lnTo>
                    <a:pt x="1152" y="620"/>
                  </a:lnTo>
                  <a:lnTo>
                    <a:pt x="1160" y="610"/>
                  </a:lnTo>
                  <a:lnTo>
                    <a:pt x="1165" y="606"/>
                  </a:lnTo>
                  <a:lnTo>
                    <a:pt x="1168" y="601"/>
                  </a:lnTo>
                  <a:lnTo>
                    <a:pt x="1174" y="590"/>
                  </a:lnTo>
                  <a:lnTo>
                    <a:pt x="1180" y="579"/>
                  </a:lnTo>
                  <a:lnTo>
                    <a:pt x="1184" y="567"/>
                  </a:lnTo>
                  <a:lnTo>
                    <a:pt x="1188" y="554"/>
                  </a:lnTo>
                  <a:lnTo>
                    <a:pt x="1191" y="541"/>
                  </a:lnTo>
                  <a:lnTo>
                    <a:pt x="1194" y="527"/>
                  </a:lnTo>
                  <a:lnTo>
                    <a:pt x="1195" y="513"/>
                  </a:lnTo>
                  <a:lnTo>
                    <a:pt x="1196" y="498"/>
                  </a:lnTo>
                  <a:lnTo>
                    <a:pt x="1197" y="483"/>
                  </a:lnTo>
                  <a:lnTo>
                    <a:pt x="1197" y="467"/>
                  </a:lnTo>
                  <a:lnTo>
                    <a:pt x="1197" y="450"/>
                  </a:lnTo>
                  <a:lnTo>
                    <a:pt x="1197" y="433"/>
                  </a:lnTo>
                  <a:lnTo>
                    <a:pt x="1197" y="415"/>
                  </a:lnTo>
                  <a:lnTo>
                    <a:pt x="1197" y="398"/>
                  </a:lnTo>
                  <a:lnTo>
                    <a:pt x="1197" y="380"/>
                  </a:lnTo>
                  <a:lnTo>
                    <a:pt x="1196" y="361"/>
                  </a:lnTo>
                  <a:lnTo>
                    <a:pt x="1196" y="352"/>
                  </a:lnTo>
                  <a:lnTo>
                    <a:pt x="1196" y="343"/>
                  </a:lnTo>
                  <a:lnTo>
                    <a:pt x="1196" y="331"/>
                  </a:lnTo>
                  <a:lnTo>
                    <a:pt x="1196" y="321"/>
                  </a:lnTo>
                  <a:lnTo>
                    <a:pt x="1197" y="309"/>
                  </a:lnTo>
                  <a:lnTo>
                    <a:pt x="1197" y="297"/>
                  </a:lnTo>
                  <a:lnTo>
                    <a:pt x="1197" y="284"/>
                  </a:lnTo>
                  <a:lnTo>
                    <a:pt x="1197" y="271"/>
                  </a:lnTo>
                  <a:lnTo>
                    <a:pt x="1198" y="246"/>
                  </a:lnTo>
                  <a:lnTo>
                    <a:pt x="1198" y="219"/>
                  </a:lnTo>
                  <a:lnTo>
                    <a:pt x="1198" y="192"/>
                  </a:lnTo>
                  <a:lnTo>
                    <a:pt x="1197" y="166"/>
                  </a:lnTo>
                  <a:lnTo>
                    <a:pt x="1196" y="141"/>
                  </a:lnTo>
                  <a:lnTo>
                    <a:pt x="1196" y="128"/>
                  </a:lnTo>
                  <a:lnTo>
                    <a:pt x="1195" y="116"/>
                  </a:lnTo>
                  <a:lnTo>
                    <a:pt x="1194" y="103"/>
                  </a:lnTo>
                  <a:lnTo>
                    <a:pt x="1191" y="93"/>
                  </a:lnTo>
                  <a:lnTo>
                    <a:pt x="1190" y="81"/>
                  </a:lnTo>
                  <a:lnTo>
                    <a:pt x="1188" y="70"/>
                  </a:lnTo>
                  <a:lnTo>
                    <a:pt x="1186" y="61"/>
                  </a:lnTo>
                  <a:lnTo>
                    <a:pt x="1183" y="52"/>
                  </a:lnTo>
                  <a:lnTo>
                    <a:pt x="1180" y="44"/>
                  </a:lnTo>
                  <a:lnTo>
                    <a:pt x="1176" y="35"/>
                  </a:lnTo>
                  <a:lnTo>
                    <a:pt x="1173" y="28"/>
                  </a:lnTo>
                  <a:lnTo>
                    <a:pt x="1169" y="23"/>
                  </a:lnTo>
                  <a:lnTo>
                    <a:pt x="1165" y="17"/>
                  </a:lnTo>
                  <a:lnTo>
                    <a:pt x="1160" y="13"/>
                  </a:lnTo>
                  <a:close/>
                </a:path>
              </a:pathLst>
            </a:custGeom>
            <a:gradFill rotWithShape="1">
              <a:gsLst>
                <a:gs pos="0">
                  <a:srgbClr val="00FFFF"/>
                </a:gs>
                <a:gs pos="100000">
                  <a:srgbClr val="FFFFFF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28891" name="Line 211"/>
            <p:cNvSpPr/>
            <p:nvPr/>
          </p:nvSpPr>
          <p:spPr>
            <a:xfrm flipV="1">
              <a:off x="2735" y="1558"/>
              <a:ext cx="309" cy="2"/>
            </a:xfrm>
            <a:prstGeom prst="line">
              <a:avLst/>
            </a:prstGeom>
            <a:ln w="11113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28680" name="Rectangle 212"/>
          <p:cNvSpPr/>
          <p:nvPr/>
        </p:nvSpPr>
        <p:spPr>
          <a:xfrm>
            <a:off x="8697913" y="5216525"/>
            <a:ext cx="493712" cy="889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8681" name="Line 213"/>
          <p:cNvSpPr/>
          <p:nvPr/>
        </p:nvSpPr>
        <p:spPr>
          <a:xfrm flipH="1">
            <a:off x="8501063" y="5132388"/>
            <a:ext cx="506412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8682" name="Rectangle 214"/>
          <p:cNvSpPr/>
          <p:nvPr/>
        </p:nvSpPr>
        <p:spPr>
          <a:xfrm>
            <a:off x="7343775" y="5508625"/>
            <a:ext cx="493713" cy="889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8683" name="Line 215"/>
          <p:cNvSpPr/>
          <p:nvPr/>
        </p:nvSpPr>
        <p:spPr>
          <a:xfrm flipH="1">
            <a:off x="7499350" y="5665788"/>
            <a:ext cx="506413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28684" name="Text Box 216"/>
          <p:cNvSpPr txBox="1"/>
          <p:nvPr/>
        </p:nvSpPr>
        <p:spPr>
          <a:xfrm>
            <a:off x="7664450" y="3143250"/>
            <a:ext cx="2671763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>
                <a:latin typeface="Comic Sans MS" panose="030F0902030302020204" charset="0"/>
              </a:rPr>
              <a:t>Should arriving packet be allowed in? Departing packet let out?</a:t>
            </a:r>
          </a:p>
        </p:txBody>
      </p:sp>
      <p:sp>
        <p:nvSpPr>
          <p:cNvPr id="28685" name="Oval 217"/>
          <p:cNvSpPr/>
          <p:nvPr/>
        </p:nvSpPr>
        <p:spPr>
          <a:xfrm>
            <a:off x="7905750" y="4662488"/>
            <a:ext cx="815975" cy="19685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8686" name="Oval 218"/>
          <p:cNvSpPr/>
          <p:nvPr/>
        </p:nvSpPr>
        <p:spPr>
          <a:xfrm>
            <a:off x="8128000" y="4914900"/>
            <a:ext cx="350838" cy="153988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t>Applying Access Control Lists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>
            <a:normAutofit lnSpcReduction="10000"/>
          </a:bodyPr>
          <a:lstStyle/>
          <a:p>
            <a:r>
              <a:t>Ordered list of “accept/deny” clauses</a:t>
            </a:r>
          </a:p>
          <a:p>
            <a:pPr lvl="1"/>
            <a:r>
              <a:t>A clause can have wild cards</a:t>
            </a:r>
          </a:p>
          <a:p>
            <a:pPr lvl="1"/>
            <a:r>
              <a:t>Clauses can overlap</a:t>
            </a:r>
          </a:p>
          <a:p>
            <a:pPr lvl="1"/>
            <a:r>
              <a:t>… so order matters</a:t>
            </a:r>
          </a:p>
          <a:p>
            <a:r>
              <a:t>Packet classification</a:t>
            </a:r>
          </a:p>
          <a:p>
            <a:pPr lvl="1"/>
            <a:r>
              <a:t>Given all of the fields</a:t>
            </a:r>
          </a:p>
          <a:p>
            <a:pPr lvl="1"/>
            <a:r>
              <a:t>… identify the match</a:t>
            </a:r>
            <a:br/>
            <a:r>
              <a:t>with the highest priority</a:t>
            </a:r>
          </a:p>
          <a:p>
            <a:r>
              <a:t>Two approaches</a:t>
            </a:r>
          </a:p>
          <a:p>
            <a:pPr lvl="1"/>
            <a:r>
              <a:t>Clever algorithms for multi-dimensional classification</a:t>
            </a:r>
          </a:p>
          <a:p>
            <a:pPr lvl="1"/>
            <a:r>
              <a:rPr err="1"/>
              <a:t>Ternary Content Addressable Memories (TCAMs</a:t>
            </a:r>
            <a:r>
              <a:t>)</a:t>
            </a:r>
          </a:p>
        </p:txBody>
      </p:sp>
      <p:sp>
        <p:nvSpPr>
          <p:cNvPr id="29700" name="Slide Number Placeholder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400" b="0" dirty="0">
                <a:latin typeface="Times New Roman" panose="02020503050405090304" charset="0"/>
              </a:rPr>
              <a:t>15</a:t>
            </a:fld>
            <a:endParaRPr lang="en-US" sz="1400" b="0" dirty="0">
              <a:latin typeface="Times New Roman" panose="02020503050405090304" charset="0"/>
            </a:endParaRPr>
          </a:p>
        </p:txBody>
      </p:sp>
      <p:graphicFrame>
        <p:nvGraphicFramePr>
          <p:cNvPr id="29701" name="Table 29700"/>
          <p:cNvGraphicFramePr/>
          <p:nvPr/>
        </p:nvGraphicFramePr>
        <p:xfrm>
          <a:off x="6019800" y="2362200"/>
          <a:ext cx="4114800" cy="1849120"/>
        </p:xfrm>
        <a:graphic>
          <a:graphicData uri="http://schemas.openxmlformats.org/drawingml/2006/table">
            <a:tbl>
              <a:tblPr/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b="0" err="1">
                          <a:latin typeface="Arial" panose="020B0604020202090204" pitchFamily="34" charset="0"/>
                        </a:rPr>
                        <a:t>Src=1.2.3.4, Dest</a:t>
                      </a:r>
                      <a:r>
                        <a:rPr sz="1800" b="0">
                          <a:latin typeface="Arial" panose="020B0604020202090204" pitchFamily="34" charset="0"/>
                        </a:rPr>
                        <a:t>=5.6.7.8</a:t>
                      </a:r>
                      <a:endParaRPr lang="en-US" sz="1800" b="0"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b="0">
                          <a:latin typeface="Arial" panose="020B0604020202090204" pitchFamily="34" charset="0"/>
                        </a:rPr>
                        <a:t>Deny</a:t>
                      </a:r>
                      <a:endParaRPr lang="en-US" sz="1800" b="0"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b="0" err="1">
                          <a:latin typeface="Arial" panose="020B0604020202090204" pitchFamily="34" charset="0"/>
                        </a:rPr>
                        <a:t>Dest</a:t>
                      </a:r>
                      <a:r>
                        <a:rPr sz="1800" b="0">
                          <a:latin typeface="Arial" panose="020B0604020202090204" pitchFamily="34" charset="0"/>
                        </a:rPr>
                        <a:t>=1.2.3.*</a:t>
                      </a:r>
                      <a:endParaRPr lang="en-US" sz="1800" b="0"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b="0">
                          <a:latin typeface="Arial" panose="020B0604020202090204" pitchFamily="34" charset="0"/>
                        </a:rPr>
                        <a:t>Allow</a:t>
                      </a:r>
                      <a:endParaRPr lang="en-US" sz="1800" b="0"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b="0" err="1">
                          <a:latin typeface="Arial" panose="020B0604020202090204" pitchFamily="34" charset="0"/>
                        </a:rPr>
                        <a:t>Dest=1.2.3.8, Dport</a:t>
                      </a:r>
                      <a:r>
                        <a:rPr sz="1800" b="0">
                          <a:latin typeface="Arial" panose="020B0604020202090204" pitchFamily="34" charset="0"/>
                        </a:rPr>
                        <a:t>!=53</a:t>
                      </a:r>
                      <a:endParaRPr lang="en-US" sz="1800" b="0"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b="0">
                          <a:latin typeface="Arial" panose="020B0604020202090204" pitchFamily="34" charset="0"/>
                        </a:rPr>
                        <a:t>Deny</a:t>
                      </a:r>
                      <a:endParaRPr lang="en-US" sz="1800" b="0"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570"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b="0" err="1">
                          <a:latin typeface="Arial" panose="020B0604020202090204" pitchFamily="34" charset="0"/>
                        </a:rPr>
                        <a:t>Src=1.2.3.7, Dport</a:t>
                      </a:r>
                      <a:r>
                        <a:rPr sz="1800" b="0">
                          <a:latin typeface="Arial" panose="020B0604020202090204" pitchFamily="34" charset="0"/>
                        </a:rPr>
                        <a:t>=100</a:t>
                      </a:r>
                      <a:endParaRPr lang="en-US" sz="1800" b="0"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b="0">
                          <a:latin typeface="Arial" panose="020B0604020202090204" pitchFamily="34" charset="0"/>
                        </a:rPr>
                        <a:t>Allow</a:t>
                      </a:r>
                      <a:endParaRPr lang="en-US" sz="1800" b="0"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b="0" err="1">
                          <a:latin typeface="Arial" panose="020B0604020202090204" pitchFamily="34" charset="0"/>
                        </a:rPr>
                        <a:t>Dport</a:t>
                      </a:r>
                      <a:r>
                        <a:rPr sz="1800" b="0">
                          <a:latin typeface="Arial" panose="020B0604020202090204" pitchFamily="34" charset="0"/>
                        </a:rPr>
                        <a:t>=100</a:t>
                      </a:r>
                      <a:endParaRPr lang="en-US" sz="1800" b="0"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b="0">
                          <a:latin typeface="Arial" panose="020B0604020202090204" pitchFamily="34" charset="0"/>
                        </a:rPr>
                        <a:t>Deny</a:t>
                      </a:r>
                      <a:endParaRPr lang="en-US" sz="1800" b="0"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4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ctr"/>
          <a:lstStyle/>
          <a:p>
            <a:r>
              <a:rPr>
                <a:solidFill>
                  <a:srgbClr val="0000FF"/>
                </a:solidFill>
                <a:latin typeface="+mj-lt"/>
                <a:ea typeface="MS PGothic" charset="-128"/>
                <a:cs typeface="MS PGothic" charset="-128"/>
              </a:rPr>
              <a:t>Mapping Header Fields</a:t>
            </a:r>
          </a:p>
        </p:txBody>
      </p:sp>
      <p:sp>
        <p:nvSpPr>
          <p:cNvPr id="30723" name="Subtitle 5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anchor="t"/>
          <a:lstStyle/>
          <a:p>
            <a:endParaRPr dirty="0">
              <a:latin typeface="+mn-lt"/>
              <a:ea typeface="+mn-ea"/>
              <a:cs typeface="+mn-cs"/>
            </a:endParaRPr>
          </a:p>
        </p:txBody>
      </p:sp>
      <p:sp>
        <p:nvSpPr>
          <p:cNvPr id="30724" name="Slide Number Placeholder 3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400" b="0" dirty="0">
                <a:latin typeface="Times New Roman" panose="02020503050405090304" charset="0"/>
              </a:rPr>
              <a:t>16</a:t>
            </a:fld>
            <a:endParaRPr lang="en-US" sz="1400" b="0" dirty="0">
              <a:latin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400" b="0" dirty="0">
                <a:latin typeface="Times New Roman" panose="02020503050405090304" charset="0"/>
              </a:rPr>
              <a:t>17</a:t>
            </a:fld>
            <a:endParaRPr lang="en-US" sz="1400" b="0" dirty="0">
              <a:latin typeface="Times New Roman" panose="02020503050405090304" charset="0"/>
            </a:endParaRPr>
          </a:p>
        </p:txBody>
      </p:sp>
      <p:sp>
        <p:nvSpPr>
          <p:cNvPr id="3174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t>Network Address Translation (NAT)</a:t>
            </a:r>
          </a:p>
        </p:txBody>
      </p:sp>
      <p:grpSp>
        <p:nvGrpSpPr>
          <p:cNvPr id="31748" name="Group 3"/>
          <p:cNvGrpSpPr/>
          <p:nvPr/>
        </p:nvGrpSpPr>
        <p:grpSpPr>
          <a:xfrm>
            <a:off x="5961063" y="3286125"/>
            <a:ext cx="1747837" cy="1065213"/>
            <a:chOff x="2372" y="1918"/>
            <a:chExt cx="1101" cy="671"/>
          </a:xfrm>
        </p:grpSpPr>
        <p:sp>
          <p:nvSpPr>
            <p:cNvPr id="31769" name="Oval 4"/>
            <p:cNvSpPr/>
            <p:nvPr/>
          </p:nvSpPr>
          <p:spPr>
            <a:xfrm>
              <a:off x="2381" y="2217"/>
              <a:ext cx="1092" cy="372"/>
            </a:xfrm>
            <a:prstGeom prst="ellipse">
              <a:avLst/>
            </a:prstGeom>
            <a:solidFill>
              <a:srgbClr val="CCFFFF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31770" name="Line 5"/>
            <p:cNvSpPr/>
            <p:nvPr/>
          </p:nvSpPr>
          <p:spPr>
            <a:xfrm>
              <a:off x="2381" y="2186"/>
              <a:ext cx="0" cy="23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771" name="Line 6"/>
            <p:cNvSpPr/>
            <p:nvPr/>
          </p:nvSpPr>
          <p:spPr>
            <a:xfrm>
              <a:off x="3473" y="2186"/>
              <a:ext cx="0" cy="23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772" name="Rectangle 7"/>
            <p:cNvSpPr/>
            <p:nvPr/>
          </p:nvSpPr>
          <p:spPr>
            <a:xfrm>
              <a:off x="2381" y="2186"/>
              <a:ext cx="1083" cy="227"/>
            </a:xfrm>
            <a:prstGeom prst="rect">
              <a:avLst/>
            </a:prstGeom>
            <a:solidFill>
              <a:srgbClr val="CCFFFF"/>
            </a:solidFill>
            <a:ln w="12700">
              <a:noFill/>
            </a:ln>
          </p:spPr>
          <p:txBody>
            <a:bodyPr wrap="none" anchor="ctr"/>
            <a:lstStyle/>
            <a:p>
              <a:pPr eaLnBrk="0" hangingPunct="0"/>
              <a:endParaRPr sz="2400" b="0" dirty="0">
                <a:latin typeface="Times New Roman" panose="02020503050405090304" charset="0"/>
              </a:endParaRPr>
            </a:p>
          </p:txBody>
        </p:sp>
        <p:sp>
          <p:nvSpPr>
            <p:cNvPr id="31773" name="Oval 8"/>
            <p:cNvSpPr/>
            <p:nvPr/>
          </p:nvSpPr>
          <p:spPr>
            <a:xfrm>
              <a:off x="2372" y="1918"/>
              <a:ext cx="1092" cy="433"/>
            </a:xfrm>
            <a:prstGeom prst="ellipse">
              <a:avLst/>
            </a:prstGeom>
            <a:solidFill>
              <a:srgbClr val="CCFFFF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dirty="0">
                <a:latin typeface="Helvetica" charset="0"/>
              </a:endParaRPr>
            </a:p>
          </p:txBody>
        </p:sp>
        <p:grpSp>
          <p:nvGrpSpPr>
            <p:cNvPr id="31774" name="Group 9"/>
            <p:cNvGrpSpPr/>
            <p:nvPr/>
          </p:nvGrpSpPr>
          <p:grpSpPr>
            <a:xfrm>
              <a:off x="2635" y="2014"/>
              <a:ext cx="541" cy="253"/>
              <a:chOff x="2848" y="848"/>
              <a:chExt cx="140" cy="98"/>
            </a:xfrm>
          </p:grpSpPr>
          <p:sp>
            <p:nvSpPr>
              <p:cNvPr id="31779" name="Line 10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80" name="Line 11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81" name="Line 12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31775" name="Group 13"/>
            <p:cNvGrpSpPr/>
            <p:nvPr/>
          </p:nvGrpSpPr>
          <p:grpSpPr>
            <a:xfrm flipV="1">
              <a:off x="2635" y="2010"/>
              <a:ext cx="541" cy="253"/>
              <a:chOff x="2848" y="848"/>
              <a:chExt cx="140" cy="98"/>
            </a:xfrm>
          </p:grpSpPr>
          <p:sp>
            <p:nvSpPr>
              <p:cNvPr id="31776" name="Line 14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77" name="Line 15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78" name="Line 16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pic>
        <p:nvPicPr>
          <p:cNvPr id="31749" name="Picture 17" descr="j02920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938" y="1431925"/>
            <a:ext cx="1868487" cy="1773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0" name="Picture 18" descr="j01953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370138" y="4773613"/>
            <a:ext cx="1795462" cy="1833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51" name="Line 19"/>
          <p:cNvSpPr/>
          <p:nvPr/>
        </p:nvSpPr>
        <p:spPr>
          <a:xfrm>
            <a:off x="4022725" y="2584450"/>
            <a:ext cx="1957388" cy="998538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arrow" w="lg" len="lg"/>
          </a:ln>
        </p:spPr>
      </p:sp>
      <p:sp>
        <p:nvSpPr>
          <p:cNvPr id="31752" name="Line 20"/>
          <p:cNvSpPr/>
          <p:nvPr/>
        </p:nvSpPr>
        <p:spPr>
          <a:xfrm flipV="1">
            <a:off x="4175125" y="4235450"/>
            <a:ext cx="2036763" cy="1498600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arrow" w="lg" len="lg"/>
          </a:ln>
        </p:spPr>
      </p:sp>
      <p:sp>
        <p:nvSpPr>
          <p:cNvPr id="31753" name="Line 21"/>
          <p:cNvSpPr/>
          <p:nvPr/>
        </p:nvSpPr>
        <p:spPr>
          <a:xfrm>
            <a:off x="7670800" y="3889375"/>
            <a:ext cx="2227263" cy="0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arrow" w="lg" len="lg"/>
          </a:ln>
        </p:spPr>
      </p:sp>
      <p:sp>
        <p:nvSpPr>
          <p:cNvPr id="31754" name="Text Box 22"/>
          <p:cNvSpPr txBox="1"/>
          <p:nvPr/>
        </p:nvSpPr>
        <p:spPr>
          <a:xfrm>
            <a:off x="6442075" y="4389438"/>
            <a:ext cx="894080" cy="521970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/>
          <a:p>
            <a:r>
              <a:rPr sz="2800" dirty="0">
                <a:latin typeface="Arial" panose="020B0604020202090204" pitchFamily="34" charset="0"/>
              </a:rPr>
              <a:t>NAT</a:t>
            </a:r>
          </a:p>
        </p:txBody>
      </p:sp>
      <p:sp>
        <p:nvSpPr>
          <p:cNvPr id="31755" name="Rectangle 23"/>
          <p:cNvSpPr/>
          <p:nvPr/>
        </p:nvSpPr>
        <p:spPr>
          <a:xfrm>
            <a:off x="2101850" y="1316038"/>
            <a:ext cx="6029325" cy="5300662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1756" name="Rectangle 25"/>
          <p:cNvSpPr/>
          <p:nvPr/>
        </p:nvSpPr>
        <p:spPr>
          <a:xfrm>
            <a:off x="4906963" y="4427538"/>
            <a:ext cx="325437" cy="457200"/>
          </a:xfrm>
          <a:prstGeom prst="rect">
            <a:avLst/>
          </a:prstGeom>
          <a:solidFill>
            <a:schemeClr val="bg2"/>
          </a:solidFill>
          <a:ln w="38100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1757" name="Rectangle 26"/>
          <p:cNvSpPr/>
          <p:nvPr/>
        </p:nvSpPr>
        <p:spPr>
          <a:xfrm>
            <a:off x="4905375" y="4427538"/>
            <a:ext cx="325438" cy="88900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1758" name="Rectangle 31"/>
          <p:cNvSpPr/>
          <p:nvPr/>
        </p:nvSpPr>
        <p:spPr>
          <a:xfrm>
            <a:off x="4926013" y="2511425"/>
            <a:ext cx="325437" cy="457200"/>
          </a:xfrm>
          <a:prstGeom prst="rect">
            <a:avLst/>
          </a:prstGeom>
          <a:solidFill>
            <a:schemeClr val="bg2"/>
          </a:solidFill>
          <a:ln w="38100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1759" name="Rectangle 32"/>
          <p:cNvSpPr/>
          <p:nvPr/>
        </p:nvSpPr>
        <p:spPr>
          <a:xfrm>
            <a:off x="4924425" y="2511425"/>
            <a:ext cx="325438" cy="88900"/>
          </a:xfrm>
          <a:prstGeom prst="rect">
            <a:avLst/>
          </a:prstGeom>
          <a:solidFill>
            <a:srgbClr val="FF3300"/>
          </a:solidFill>
          <a:ln w="38100">
            <a:noFill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1760" name="Rectangle 37"/>
          <p:cNvSpPr/>
          <p:nvPr/>
        </p:nvSpPr>
        <p:spPr>
          <a:xfrm>
            <a:off x="8458200" y="3279775"/>
            <a:ext cx="325438" cy="457200"/>
          </a:xfrm>
          <a:prstGeom prst="rect">
            <a:avLst/>
          </a:prstGeom>
          <a:solidFill>
            <a:schemeClr val="bg2"/>
          </a:solidFill>
          <a:ln w="38100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1761" name="Rectangle 38"/>
          <p:cNvSpPr/>
          <p:nvPr/>
        </p:nvSpPr>
        <p:spPr>
          <a:xfrm>
            <a:off x="8456613" y="3279775"/>
            <a:ext cx="325437" cy="88900"/>
          </a:xfrm>
          <a:prstGeom prst="rect">
            <a:avLst/>
          </a:prstGeom>
          <a:solidFill>
            <a:srgbClr val="0000FF"/>
          </a:solidFill>
          <a:ln w="38100">
            <a:noFill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1762" name="Rectangle 40"/>
          <p:cNvSpPr/>
          <p:nvPr/>
        </p:nvSpPr>
        <p:spPr>
          <a:xfrm>
            <a:off x="9188450" y="3279775"/>
            <a:ext cx="325438" cy="457200"/>
          </a:xfrm>
          <a:prstGeom prst="rect">
            <a:avLst/>
          </a:prstGeom>
          <a:solidFill>
            <a:schemeClr val="bg2"/>
          </a:solidFill>
          <a:ln w="38100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1763" name="Rectangle 41"/>
          <p:cNvSpPr/>
          <p:nvPr/>
        </p:nvSpPr>
        <p:spPr>
          <a:xfrm>
            <a:off x="9186863" y="3279775"/>
            <a:ext cx="325437" cy="88900"/>
          </a:xfrm>
          <a:prstGeom prst="rect">
            <a:avLst/>
          </a:prstGeom>
          <a:solidFill>
            <a:srgbClr val="0000FF"/>
          </a:solidFill>
          <a:ln w="38100">
            <a:noFill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1764" name="Text Box 42"/>
          <p:cNvSpPr txBox="1"/>
          <p:nvPr/>
        </p:nvSpPr>
        <p:spPr>
          <a:xfrm>
            <a:off x="6634163" y="5886450"/>
            <a:ext cx="1110615" cy="521970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/>
          <a:p>
            <a:r>
              <a:rPr sz="2800" dirty="0">
                <a:latin typeface="Arial" panose="020B0604020202090204" pitchFamily="34" charset="0"/>
              </a:rPr>
              <a:t>inside</a:t>
            </a:r>
          </a:p>
        </p:txBody>
      </p:sp>
      <p:sp>
        <p:nvSpPr>
          <p:cNvPr id="31765" name="Text Box 43"/>
          <p:cNvSpPr txBox="1"/>
          <p:nvPr/>
        </p:nvSpPr>
        <p:spPr>
          <a:xfrm>
            <a:off x="8858250" y="4197350"/>
            <a:ext cx="1328420" cy="521970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/>
          <a:p>
            <a:r>
              <a:rPr sz="2800" dirty="0">
                <a:latin typeface="Arial" panose="020B0604020202090204" pitchFamily="34" charset="0"/>
              </a:rPr>
              <a:t>outside</a:t>
            </a:r>
          </a:p>
        </p:txBody>
      </p:sp>
      <p:sp>
        <p:nvSpPr>
          <p:cNvPr id="31766" name="Text Box 45"/>
          <p:cNvSpPr txBox="1"/>
          <p:nvPr/>
        </p:nvSpPr>
        <p:spPr>
          <a:xfrm>
            <a:off x="2678113" y="3236913"/>
            <a:ext cx="1283970" cy="460375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/>
          <a:p>
            <a:r>
              <a:rPr sz="2400" dirty="0">
                <a:solidFill>
                  <a:srgbClr val="FF3300"/>
                </a:solidFill>
                <a:latin typeface="Helvetica" charset="0"/>
              </a:rPr>
              <a:t>10.0.0.1</a:t>
            </a:r>
          </a:p>
        </p:txBody>
      </p:sp>
      <p:sp>
        <p:nvSpPr>
          <p:cNvPr id="31767" name="Text Box 46"/>
          <p:cNvSpPr txBox="1"/>
          <p:nvPr/>
        </p:nvSpPr>
        <p:spPr>
          <a:xfrm>
            <a:off x="4137025" y="6040438"/>
            <a:ext cx="1283970" cy="460375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/>
          <a:p>
            <a:r>
              <a:rPr sz="2400" dirty="0">
                <a:solidFill>
                  <a:srgbClr val="FF3300"/>
                </a:solidFill>
                <a:latin typeface="Helvetica" charset="0"/>
              </a:rPr>
              <a:t>10.0.0.2</a:t>
            </a:r>
          </a:p>
        </p:txBody>
      </p:sp>
      <p:sp>
        <p:nvSpPr>
          <p:cNvPr id="31768" name="Text Box 47"/>
          <p:cNvSpPr txBox="1"/>
          <p:nvPr/>
        </p:nvSpPr>
        <p:spPr>
          <a:xfrm>
            <a:off x="8229600" y="2584450"/>
            <a:ext cx="1792605" cy="460375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/>
          <a:p>
            <a:r>
              <a:rPr sz="2400" dirty="0">
                <a:solidFill>
                  <a:srgbClr val="FF3300"/>
                </a:solidFill>
                <a:latin typeface="Helvetica" charset="0"/>
              </a:rPr>
              <a:t>138.76.29.7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t>Mapping Addresses and Ports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>
            <a:normAutofit fontScale="92500"/>
          </a:bodyPr>
          <a:lstStyle/>
          <a:p>
            <a:r>
              <a:t>Remap IP addresses and TCP/UDP port numbers</a:t>
            </a:r>
          </a:p>
          <a:p>
            <a:pPr lvl="1"/>
            <a:r>
              <a:rPr>
                <a:solidFill>
                  <a:srgbClr val="FF0000"/>
                </a:solidFill>
              </a:rPr>
              <a:t>Addresses</a:t>
            </a:r>
            <a:r>
              <a:t>: between end-host and NAT addresses</a:t>
            </a:r>
          </a:p>
          <a:p>
            <a:pPr lvl="1"/>
            <a:r>
              <a:rPr>
                <a:solidFill>
                  <a:srgbClr val="008000"/>
                </a:solidFill>
              </a:rPr>
              <a:t>Port numbers</a:t>
            </a:r>
            <a:r>
              <a:t>: to ensure each connection is unique</a:t>
            </a:r>
          </a:p>
          <a:p>
            <a:r>
              <a:t>Create table entries as packets arrive</a:t>
            </a:r>
          </a:p>
          <a:p>
            <a:pPr lvl="1"/>
            <a:r>
              <a:rPr err="1"/>
              <a:t>Src</a:t>
            </a:r>
            <a:r>
              <a:t> </a:t>
            </a:r>
            <a:r>
              <a:rPr>
                <a:solidFill>
                  <a:srgbClr val="FF0000"/>
                </a:solidFill>
              </a:rPr>
              <a:t>10.0.0.1</a:t>
            </a:r>
            <a:r>
              <a:t>, Sport </a:t>
            </a:r>
            <a:r>
              <a:rPr>
                <a:solidFill>
                  <a:srgbClr val="008000"/>
                </a:solidFill>
              </a:rPr>
              <a:t>1024</a:t>
            </a:r>
            <a:r>
              <a:rPr err="1"/>
              <a:t>, Dest 1.2.3.4, Dport</a:t>
            </a:r>
            <a:r>
              <a:t> 80</a:t>
            </a:r>
          </a:p>
          <a:p>
            <a:pPr lvl="2"/>
            <a:r>
              <a:rPr err="1"/>
              <a:t>Map to Src</a:t>
            </a:r>
            <a:r>
              <a:t> </a:t>
            </a:r>
            <a:r>
              <a:rPr>
                <a:solidFill>
                  <a:srgbClr val="FF0000"/>
                </a:solidFill>
              </a:rPr>
              <a:t>138.76.29.7</a:t>
            </a:r>
            <a:r>
              <a:t>, Sport </a:t>
            </a:r>
            <a:r>
              <a:rPr>
                <a:solidFill>
                  <a:srgbClr val="008000"/>
                </a:solidFill>
              </a:rPr>
              <a:t>1024</a:t>
            </a:r>
            <a:r>
              <a:rPr err="1"/>
              <a:t>, Dest 1.2.3.4, Dport</a:t>
            </a:r>
            <a:r>
              <a:t> 80</a:t>
            </a:r>
          </a:p>
          <a:p>
            <a:pPr lvl="1"/>
            <a:r>
              <a:rPr err="1"/>
              <a:t>Src</a:t>
            </a:r>
            <a:r>
              <a:t> </a:t>
            </a:r>
            <a:r>
              <a:rPr>
                <a:solidFill>
                  <a:srgbClr val="FF0000"/>
                </a:solidFill>
              </a:rPr>
              <a:t>10.0.0.2</a:t>
            </a:r>
            <a:r>
              <a:t>, Sport </a:t>
            </a:r>
            <a:r>
              <a:rPr>
                <a:solidFill>
                  <a:srgbClr val="008000"/>
                </a:solidFill>
              </a:rPr>
              <a:t>1024</a:t>
            </a:r>
            <a:r>
              <a:rPr err="1"/>
              <a:t>, Dest 1.2.3.4, Dport</a:t>
            </a:r>
            <a:r>
              <a:t> 80</a:t>
            </a:r>
          </a:p>
          <a:p>
            <a:pPr lvl="2"/>
            <a:r>
              <a:rPr err="1"/>
              <a:t>Map to Src</a:t>
            </a:r>
            <a:r>
              <a:t> </a:t>
            </a:r>
            <a:r>
              <a:rPr>
                <a:solidFill>
                  <a:srgbClr val="FF0000"/>
                </a:solidFill>
              </a:rPr>
              <a:t>138.76.29.7</a:t>
            </a:r>
            <a:r>
              <a:t>, Sport </a:t>
            </a:r>
            <a:r>
              <a:rPr>
                <a:solidFill>
                  <a:srgbClr val="008000"/>
                </a:solidFill>
              </a:rPr>
              <a:t>1025</a:t>
            </a:r>
            <a:r>
              <a:rPr err="1"/>
              <a:t>, Dest 1.2.3.4, Dport</a:t>
            </a:r>
            <a:r>
              <a:t> 80</a:t>
            </a:r>
          </a:p>
          <a:p>
            <a:r>
              <a:t>Challenges</a:t>
            </a:r>
          </a:p>
          <a:p>
            <a:pPr lvl="1"/>
            <a:r>
              <a:t>When to remove the entries</a:t>
            </a:r>
          </a:p>
          <a:p>
            <a:pPr lvl="1"/>
            <a:r>
              <a:t>Running services behind a NAT</a:t>
            </a:r>
          </a:p>
          <a:p>
            <a:pPr lvl="1"/>
            <a:r>
              <a:rPr err="1"/>
              <a:t>What if both ends of a connection are behind NATs</a:t>
            </a:r>
          </a:p>
        </p:txBody>
      </p:sp>
      <p:sp>
        <p:nvSpPr>
          <p:cNvPr id="33796" name="Slide Number Placeholder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400" b="0" dirty="0">
                <a:latin typeface="Times New Roman" panose="02020503050405090304" charset="0"/>
              </a:rPr>
              <a:t>18</a:t>
            </a:fld>
            <a:endParaRPr lang="en-US" sz="1400" b="0" dirty="0">
              <a:latin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4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ctr"/>
          <a:lstStyle/>
          <a:p>
            <a:r>
              <a:rPr>
                <a:solidFill>
                  <a:srgbClr val="0000FF"/>
                </a:solidFill>
                <a:latin typeface="+mj-lt"/>
                <a:ea typeface="MS PGothic" charset="-128"/>
                <a:cs typeface="MS PGothic" charset="-128"/>
              </a:rPr>
              <a:t>Traffic Monitoring</a:t>
            </a:r>
          </a:p>
        </p:txBody>
      </p:sp>
      <p:sp>
        <p:nvSpPr>
          <p:cNvPr id="34819" name="Subtitle 5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anchor="t"/>
          <a:lstStyle/>
          <a:p>
            <a:endParaRPr dirty="0">
              <a:latin typeface="+mn-lt"/>
              <a:ea typeface="+mn-ea"/>
              <a:cs typeface="+mn-cs"/>
            </a:endParaRPr>
          </a:p>
        </p:txBody>
      </p:sp>
      <p:sp>
        <p:nvSpPr>
          <p:cNvPr id="34820" name="Slide Number Placeholder 3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400" b="0" dirty="0">
                <a:latin typeface="Times New Roman" panose="02020503050405090304" charset="0"/>
              </a:rPr>
              <a:t>19</a:t>
            </a:fld>
            <a:endParaRPr lang="en-US" sz="1400" b="0" dirty="0">
              <a:latin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控制平面</a:t>
            </a:r>
            <a:r>
              <a:rPr lang="en-US" altLang="zh-CN" dirty="0"/>
              <a:t>/</a:t>
            </a:r>
            <a:r>
              <a:rPr lang="zh-CN" altLang="en-US" dirty="0"/>
              <a:t>数据平面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21350" cy="435165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Control plane</a:t>
            </a:r>
            <a:r>
              <a:rPr lang="en-US" dirty="0"/>
              <a:t>: Establishing routes for end-to-end connectivity, longer timescales of a few </a:t>
            </a:r>
            <a:r>
              <a:rPr lang="en-US" dirty="0" err="1"/>
              <a:t>ms</a:t>
            </a:r>
          </a:p>
          <a:p>
            <a:pPr lvl="1"/>
            <a:r>
              <a:rPr lang="zh-CN" altLang="en-US" sz="2400" dirty="0" err="1"/>
              <a:t>路由软件，实现路径计算</a:t>
            </a:r>
            <a:endParaRPr lang="en-US" altLang="en-US" sz="2400" dirty="0" err="1"/>
          </a:p>
          <a:p>
            <a:pPr lvl="0"/>
            <a:endParaRPr lang="en-US" dirty="0">
              <a:solidFill>
                <a:srgbClr val="00B0F0"/>
              </a:solidFill>
              <a:sym typeface="+mn-ea"/>
            </a:endParaRPr>
          </a:p>
          <a:p>
            <a:pPr lvl="0"/>
            <a:r>
              <a:rPr lang="en-US" dirty="0">
                <a:solidFill>
                  <a:srgbClr val="00B0F0"/>
                </a:solidFill>
                <a:sym typeface="+mn-ea"/>
              </a:rPr>
              <a:t>Data plane</a:t>
            </a:r>
            <a:r>
              <a:rPr lang="en-US" dirty="0">
                <a:sym typeface="+mn-ea"/>
              </a:rPr>
              <a:t>: packet-to-packet behavior of a switch, short timescales of a few ns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可编程交换机等网络设备，实现</a:t>
            </a:r>
            <a:r>
              <a:rPr lang="zh-CN" altLang="en-US" dirty="0">
                <a:sym typeface="+mn-ea"/>
              </a:rPr>
              <a:t>数据包</a:t>
            </a:r>
            <a:r>
              <a:rPr lang="en-US" dirty="0">
                <a:sym typeface="+mn-ea"/>
              </a:rPr>
              <a:t>的处理功能</a:t>
            </a:r>
            <a:endParaRPr lang="en-US" dirty="0" err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395" y="1976755"/>
            <a:ext cx="4831715" cy="37528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t>Observing Traffic Passing Through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1981200" y="4648200"/>
            <a:ext cx="8458200" cy="2209800"/>
          </a:xfrm>
        </p:spPr>
        <p:txBody>
          <a:bodyPr vert="horz" wrap="square" lIns="91440" tIns="45720" rIns="91440" bIns="45720" anchor="t"/>
          <a:lstStyle/>
          <a:p>
            <a:r>
              <a:rPr sz="3200"/>
              <a:t>Applications of traffic measurement</a:t>
            </a:r>
          </a:p>
          <a:p>
            <a:pPr lvl="1"/>
            <a:r>
              <a:rPr sz="2800"/>
              <a:t>Usage-based billing</a:t>
            </a:r>
          </a:p>
          <a:p>
            <a:pPr lvl="1"/>
            <a:r>
              <a:rPr sz="2800"/>
              <a:t>Network engineering</a:t>
            </a:r>
          </a:p>
          <a:p>
            <a:pPr lvl="1"/>
            <a:r>
              <a:rPr sz="2800"/>
              <a:t>Detecting anomalous traffic</a:t>
            </a:r>
          </a:p>
          <a:p>
            <a:endParaRPr sz="2800"/>
          </a:p>
        </p:txBody>
      </p:sp>
      <p:sp>
        <p:nvSpPr>
          <p:cNvPr id="35844" name="Slide Number Placeholder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400" b="0" dirty="0">
                <a:latin typeface="Times New Roman" panose="02020503050405090304" charset="0"/>
              </a:rPr>
              <a:t>20</a:t>
            </a:fld>
            <a:endParaRPr lang="en-US" sz="1400" b="0" dirty="0">
              <a:latin typeface="Times New Roman" panose="02020503050405090304" charset="0"/>
            </a:endParaRPr>
          </a:p>
        </p:txBody>
      </p:sp>
      <p:sp>
        <p:nvSpPr>
          <p:cNvPr id="35845" name="Oval 3"/>
          <p:cNvSpPr/>
          <p:nvPr/>
        </p:nvSpPr>
        <p:spPr>
          <a:xfrm>
            <a:off x="5537200" y="2452688"/>
            <a:ext cx="368300" cy="393700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5846" name="Line 4"/>
          <p:cNvSpPr/>
          <p:nvPr/>
        </p:nvSpPr>
        <p:spPr>
          <a:xfrm>
            <a:off x="5143500" y="2274888"/>
            <a:ext cx="444500" cy="2286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5847" name="Line 5"/>
          <p:cNvSpPr/>
          <p:nvPr/>
        </p:nvSpPr>
        <p:spPr>
          <a:xfrm flipV="1">
            <a:off x="5130800" y="2794000"/>
            <a:ext cx="482600" cy="23018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5848" name="Line 6"/>
          <p:cNvSpPr/>
          <p:nvPr/>
        </p:nvSpPr>
        <p:spPr>
          <a:xfrm flipV="1">
            <a:off x="4673600" y="2667000"/>
            <a:ext cx="876300" cy="0"/>
          </a:xfrm>
          <a:prstGeom prst="line">
            <a:avLst/>
          </a:prstGeom>
          <a:ln w="508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5849" name="Line 7"/>
          <p:cNvSpPr/>
          <p:nvPr/>
        </p:nvSpPr>
        <p:spPr>
          <a:xfrm>
            <a:off x="5924550" y="2638425"/>
            <a:ext cx="685800" cy="28575"/>
          </a:xfrm>
          <a:prstGeom prst="line">
            <a:avLst/>
          </a:prstGeom>
          <a:ln w="508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5850" name="Line 8"/>
          <p:cNvSpPr/>
          <p:nvPr/>
        </p:nvSpPr>
        <p:spPr>
          <a:xfrm>
            <a:off x="5873750" y="2782888"/>
            <a:ext cx="311150" cy="3683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5851" name="Oval 9"/>
          <p:cNvSpPr/>
          <p:nvPr/>
        </p:nvSpPr>
        <p:spPr>
          <a:xfrm>
            <a:off x="6616700" y="2470150"/>
            <a:ext cx="368300" cy="3937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5852" name="Line 10"/>
          <p:cNvSpPr/>
          <p:nvPr/>
        </p:nvSpPr>
        <p:spPr>
          <a:xfrm flipV="1">
            <a:off x="6921500" y="2298700"/>
            <a:ext cx="393700" cy="19208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5853" name="Line 11"/>
          <p:cNvSpPr/>
          <p:nvPr/>
        </p:nvSpPr>
        <p:spPr>
          <a:xfrm>
            <a:off x="6864350" y="2859088"/>
            <a:ext cx="444500" cy="2286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5854" name="Oval 12"/>
          <p:cNvSpPr/>
          <p:nvPr/>
        </p:nvSpPr>
        <p:spPr>
          <a:xfrm>
            <a:off x="4292600" y="2470150"/>
            <a:ext cx="368300" cy="3937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5855" name="Line 13"/>
          <p:cNvSpPr/>
          <p:nvPr/>
        </p:nvSpPr>
        <p:spPr>
          <a:xfrm flipV="1">
            <a:off x="4000500" y="2832100"/>
            <a:ext cx="393700" cy="19208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5856" name="Line 14"/>
          <p:cNvSpPr/>
          <p:nvPr/>
        </p:nvSpPr>
        <p:spPr>
          <a:xfrm>
            <a:off x="3968750" y="2249488"/>
            <a:ext cx="444500" cy="2286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5857" name="Oval 15"/>
          <p:cNvSpPr/>
          <p:nvPr/>
        </p:nvSpPr>
        <p:spPr>
          <a:xfrm>
            <a:off x="5232400" y="1346200"/>
            <a:ext cx="2540000" cy="2590800"/>
          </a:xfrm>
          <a:prstGeom prst="ellipse">
            <a:avLst/>
          </a:prstGeom>
          <a:noFill/>
          <a:ln w="38100" cap="flat" cmpd="sng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grpSp>
        <p:nvGrpSpPr>
          <p:cNvPr id="35858" name="Group 16"/>
          <p:cNvGrpSpPr/>
          <p:nvPr/>
        </p:nvGrpSpPr>
        <p:grpSpPr>
          <a:xfrm>
            <a:off x="3556000" y="2622550"/>
            <a:ext cx="508000" cy="88900"/>
            <a:chOff x="1464" y="2109"/>
            <a:chExt cx="320" cy="56"/>
          </a:xfrm>
        </p:grpSpPr>
        <p:sp>
          <p:nvSpPr>
            <p:cNvPr id="35891" name="Oval 17"/>
            <p:cNvSpPr/>
            <p:nvPr/>
          </p:nvSpPr>
          <p:spPr>
            <a:xfrm>
              <a:off x="1728" y="2109"/>
              <a:ext cx="56" cy="56"/>
            </a:xfrm>
            <a:prstGeom prst="ellipse">
              <a:avLst/>
            </a:prstGeom>
            <a:solidFill>
              <a:schemeClr val="tx2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35892" name="Oval 18"/>
            <p:cNvSpPr/>
            <p:nvPr/>
          </p:nvSpPr>
          <p:spPr>
            <a:xfrm>
              <a:off x="1596" y="2109"/>
              <a:ext cx="56" cy="56"/>
            </a:xfrm>
            <a:prstGeom prst="ellipse">
              <a:avLst/>
            </a:prstGeom>
            <a:solidFill>
              <a:schemeClr val="tx2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35893" name="Oval 19"/>
            <p:cNvSpPr/>
            <p:nvPr/>
          </p:nvSpPr>
          <p:spPr>
            <a:xfrm>
              <a:off x="1464" y="2109"/>
              <a:ext cx="56" cy="56"/>
            </a:xfrm>
            <a:prstGeom prst="ellipse">
              <a:avLst/>
            </a:prstGeom>
            <a:solidFill>
              <a:schemeClr val="tx2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dirty="0">
                <a:latin typeface="Helvetica" charset="0"/>
              </a:endParaRPr>
            </a:p>
          </p:txBody>
        </p:sp>
      </p:grpSp>
      <p:grpSp>
        <p:nvGrpSpPr>
          <p:cNvPr id="35859" name="Group 20"/>
          <p:cNvGrpSpPr/>
          <p:nvPr/>
        </p:nvGrpSpPr>
        <p:grpSpPr>
          <a:xfrm>
            <a:off x="7924800" y="2622550"/>
            <a:ext cx="508000" cy="88900"/>
            <a:chOff x="1464" y="2109"/>
            <a:chExt cx="320" cy="56"/>
          </a:xfrm>
        </p:grpSpPr>
        <p:sp>
          <p:nvSpPr>
            <p:cNvPr id="35888" name="Oval 21"/>
            <p:cNvSpPr/>
            <p:nvPr/>
          </p:nvSpPr>
          <p:spPr>
            <a:xfrm>
              <a:off x="1728" y="2109"/>
              <a:ext cx="56" cy="56"/>
            </a:xfrm>
            <a:prstGeom prst="ellipse">
              <a:avLst/>
            </a:prstGeom>
            <a:solidFill>
              <a:schemeClr val="tx2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35889" name="Oval 22"/>
            <p:cNvSpPr/>
            <p:nvPr/>
          </p:nvSpPr>
          <p:spPr>
            <a:xfrm>
              <a:off x="1596" y="2109"/>
              <a:ext cx="56" cy="56"/>
            </a:xfrm>
            <a:prstGeom prst="ellipse">
              <a:avLst/>
            </a:prstGeom>
            <a:solidFill>
              <a:schemeClr val="tx2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35890" name="Oval 23"/>
            <p:cNvSpPr/>
            <p:nvPr/>
          </p:nvSpPr>
          <p:spPr>
            <a:xfrm>
              <a:off x="1464" y="2109"/>
              <a:ext cx="56" cy="56"/>
            </a:xfrm>
            <a:prstGeom prst="ellipse">
              <a:avLst/>
            </a:prstGeom>
            <a:solidFill>
              <a:schemeClr val="tx2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dirty="0">
                <a:latin typeface="Helvetica" charset="0"/>
              </a:endParaRPr>
            </a:p>
          </p:txBody>
        </p:sp>
      </p:grpSp>
      <p:sp>
        <p:nvSpPr>
          <p:cNvPr id="35860" name="Oval 24"/>
          <p:cNvSpPr/>
          <p:nvPr/>
        </p:nvSpPr>
        <p:spPr>
          <a:xfrm>
            <a:off x="2159000" y="1428750"/>
            <a:ext cx="1397000" cy="2476500"/>
          </a:xfrm>
          <a:prstGeom prst="ellipse">
            <a:avLst/>
          </a:prstGeom>
          <a:noFill/>
          <a:ln w="38100" cap="flat" cmpd="sng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5861" name="Rectangle 25"/>
          <p:cNvSpPr/>
          <p:nvPr/>
        </p:nvSpPr>
        <p:spPr>
          <a:xfrm>
            <a:off x="2578100" y="2241550"/>
            <a:ext cx="241300" cy="254000"/>
          </a:xfrm>
          <a:prstGeom prst="rect">
            <a:avLst/>
          </a:prstGeom>
          <a:solidFill>
            <a:srgbClr val="006600"/>
          </a:solidFill>
          <a:ln w="38100" cap="flat" cmpd="sng">
            <a:solidFill>
              <a:srgbClr val="00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5862" name="Line 26"/>
          <p:cNvSpPr/>
          <p:nvPr/>
        </p:nvSpPr>
        <p:spPr>
          <a:xfrm>
            <a:off x="2819400" y="2698750"/>
            <a:ext cx="1651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863" name="Line 27"/>
          <p:cNvSpPr/>
          <p:nvPr/>
        </p:nvSpPr>
        <p:spPr>
          <a:xfrm flipH="1" flipV="1">
            <a:off x="2971800" y="2114550"/>
            <a:ext cx="0" cy="11049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864" name="Line 28"/>
          <p:cNvSpPr/>
          <p:nvPr/>
        </p:nvSpPr>
        <p:spPr>
          <a:xfrm>
            <a:off x="2819400" y="2381250"/>
            <a:ext cx="1651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865" name="Line 29"/>
          <p:cNvSpPr/>
          <p:nvPr/>
        </p:nvSpPr>
        <p:spPr>
          <a:xfrm>
            <a:off x="2794000" y="3016250"/>
            <a:ext cx="1651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866" name="Line 30"/>
          <p:cNvSpPr/>
          <p:nvPr/>
        </p:nvSpPr>
        <p:spPr>
          <a:xfrm>
            <a:off x="2984500" y="2819400"/>
            <a:ext cx="1651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867" name="Text Box 31"/>
          <p:cNvSpPr txBox="1"/>
          <p:nvPr/>
        </p:nvSpPr>
        <p:spPr>
          <a:xfrm>
            <a:off x="4567238" y="2270125"/>
            <a:ext cx="692785" cy="368300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/>
          <a:p>
            <a:r>
              <a:rPr dirty="0">
                <a:solidFill>
                  <a:srgbClr val="FF0000"/>
                </a:solidFill>
                <a:latin typeface="Tahoma" panose="020B0604030504040204" charset="0"/>
              </a:rPr>
              <a:t>input</a:t>
            </a:r>
          </a:p>
        </p:txBody>
      </p:sp>
      <p:sp>
        <p:nvSpPr>
          <p:cNvPr id="35868" name="Text Box 32"/>
          <p:cNvSpPr txBox="1"/>
          <p:nvPr/>
        </p:nvSpPr>
        <p:spPr>
          <a:xfrm>
            <a:off x="5802313" y="2219325"/>
            <a:ext cx="840740" cy="368300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/>
          <a:p>
            <a:r>
              <a:rPr dirty="0">
                <a:solidFill>
                  <a:srgbClr val="FF0000"/>
                </a:solidFill>
                <a:latin typeface="Tahoma" panose="020B0604030504040204" charset="0"/>
              </a:rPr>
              <a:t>output</a:t>
            </a:r>
          </a:p>
        </p:txBody>
      </p:sp>
      <p:sp>
        <p:nvSpPr>
          <p:cNvPr id="35869" name="Text Box 33"/>
          <p:cNvSpPr txBox="1"/>
          <p:nvPr/>
        </p:nvSpPr>
        <p:spPr>
          <a:xfrm>
            <a:off x="2212975" y="4022725"/>
            <a:ext cx="1181100" cy="368300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/>
          <a:p>
            <a:r>
              <a:rPr>
                <a:solidFill>
                  <a:srgbClr val="006600"/>
                </a:solidFill>
                <a:latin typeface="Tahoma" panose="020B0604030504040204" charset="0"/>
              </a:rPr>
              <a:t>source AS</a:t>
            </a:r>
          </a:p>
        </p:txBody>
      </p:sp>
      <p:sp>
        <p:nvSpPr>
          <p:cNvPr id="35870" name="Text Box 34"/>
          <p:cNvSpPr txBox="1"/>
          <p:nvPr/>
        </p:nvSpPr>
        <p:spPr>
          <a:xfrm>
            <a:off x="2360613" y="3159125"/>
            <a:ext cx="916305" cy="533400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dirty="0">
                <a:solidFill>
                  <a:srgbClr val="006600"/>
                </a:solidFill>
                <a:latin typeface="Tahoma" panose="020B0604030504040204" charset="0"/>
              </a:rPr>
              <a:t>source </a:t>
            </a:r>
          </a:p>
          <a:p>
            <a:pPr>
              <a:lnSpc>
                <a:spcPct val="80000"/>
              </a:lnSpc>
            </a:pPr>
            <a:r>
              <a:rPr dirty="0">
                <a:solidFill>
                  <a:srgbClr val="006600"/>
                </a:solidFill>
                <a:latin typeface="Tahoma" panose="020B0604030504040204" charset="0"/>
              </a:rPr>
              <a:t>prefix</a:t>
            </a:r>
          </a:p>
        </p:txBody>
      </p:sp>
      <p:sp>
        <p:nvSpPr>
          <p:cNvPr id="35871" name="Text Box 35"/>
          <p:cNvSpPr txBox="1"/>
          <p:nvPr/>
        </p:nvSpPr>
        <p:spPr>
          <a:xfrm>
            <a:off x="2398713" y="1685925"/>
            <a:ext cx="844550" cy="368300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/>
          <a:p>
            <a:r>
              <a:rPr dirty="0">
                <a:solidFill>
                  <a:srgbClr val="006600"/>
                </a:solidFill>
                <a:latin typeface="Tahoma" panose="020B0604030504040204" charset="0"/>
              </a:rPr>
              <a:t>source</a:t>
            </a:r>
          </a:p>
        </p:txBody>
      </p:sp>
      <p:sp>
        <p:nvSpPr>
          <p:cNvPr id="35872" name="Oval 36"/>
          <p:cNvSpPr/>
          <p:nvPr/>
        </p:nvSpPr>
        <p:spPr>
          <a:xfrm>
            <a:off x="8661400" y="1428750"/>
            <a:ext cx="1397000" cy="2476500"/>
          </a:xfrm>
          <a:prstGeom prst="ellipse">
            <a:avLst/>
          </a:prstGeom>
          <a:noFill/>
          <a:ln w="38100" cap="flat" cmpd="sng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grpSp>
        <p:nvGrpSpPr>
          <p:cNvPr id="35873" name="Group 37"/>
          <p:cNvGrpSpPr/>
          <p:nvPr/>
        </p:nvGrpSpPr>
        <p:grpSpPr>
          <a:xfrm flipH="1">
            <a:off x="9080500" y="2114550"/>
            <a:ext cx="571500" cy="1104900"/>
            <a:chOff x="5048" y="1803"/>
            <a:chExt cx="360" cy="696"/>
          </a:xfrm>
        </p:grpSpPr>
        <p:sp>
          <p:nvSpPr>
            <p:cNvPr id="35882" name="Rectangle 38"/>
            <p:cNvSpPr/>
            <p:nvPr/>
          </p:nvSpPr>
          <p:spPr>
            <a:xfrm>
              <a:off x="5048" y="1883"/>
              <a:ext cx="152" cy="160"/>
            </a:xfrm>
            <a:prstGeom prst="rect">
              <a:avLst/>
            </a:prstGeom>
            <a:solidFill>
              <a:srgbClr val="006600"/>
            </a:solidFill>
            <a:ln w="38100" cap="flat" cmpd="sng">
              <a:solidFill>
                <a:srgbClr val="0066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35883" name="Line 39"/>
            <p:cNvSpPr/>
            <p:nvPr/>
          </p:nvSpPr>
          <p:spPr>
            <a:xfrm>
              <a:off x="5200" y="2171"/>
              <a:ext cx="104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884" name="Line 40"/>
            <p:cNvSpPr/>
            <p:nvPr/>
          </p:nvSpPr>
          <p:spPr>
            <a:xfrm flipH="1" flipV="1">
              <a:off x="5296" y="1803"/>
              <a:ext cx="0" cy="6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885" name="Line 41"/>
            <p:cNvSpPr/>
            <p:nvPr/>
          </p:nvSpPr>
          <p:spPr>
            <a:xfrm>
              <a:off x="5200" y="1971"/>
              <a:ext cx="104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886" name="Line 42"/>
            <p:cNvSpPr/>
            <p:nvPr/>
          </p:nvSpPr>
          <p:spPr>
            <a:xfrm>
              <a:off x="5184" y="2371"/>
              <a:ext cx="104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887" name="Line 43"/>
            <p:cNvSpPr/>
            <p:nvPr/>
          </p:nvSpPr>
          <p:spPr>
            <a:xfrm>
              <a:off x="5304" y="2247"/>
              <a:ext cx="104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35874" name="Text Box 44"/>
          <p:cNvSpPr txBox="1"/>
          <p:nvPr/>
        </p:nvSpPr>
        <p:spPr>
          <a:xfrm>
            <a:off x="8847138" y="4022725"/>
            <a:ext cx="944245" cy="368300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/>
          <a:p>
            <a:r>
              <a:rPr dirty="0">
                <a:solidFill>
                  <a:srgbClr val="006600"/>
                </a:solidFill>
                <a:latin typeface="Tahoma" panose="020B0604030504040204" charset="0"/>
              </a:rPr>
              <a:t>dest AS</a:t>
            </a:r>
          </a:p>
        </p:txBody>
      </p:sp>
      <p:sp>
        <p:nvSpPr>
          <p:cNvPr id="35875" name="Text Box 45"/>
          <p:cNvSpPr txBox="1"/>
          <p:nvPr/>
        </p:nvSpPr>
        <p:spPr>
          <a:xfrm>
            <a:off x="8955088" y="3159125"/>
            <a:ext cx="749935" cy="533400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dirty="0">
                <a:solidFill>
                  <a:srgbClr val="006600"/>
                </a:solidFill>
                <a:latin typeface="Tahoma" panose="020B0604030504040204" charset="0"/>
              </a:rPr>
              <a:t>dest </a:t>
            </a:r>
          </a:p>
          <a:p>
            <a:pPr>
              <a:lnSpc>
                <a:spcPct val="80000"/>
              </a:lnSpc>
            </a:pPr>
            <a:r>
              <a:rPr dirty="0">
                <a:solidFill>
                  <a:srgbClr val="006600"/>
                </a:solidFill>
                <a:latin typeface="Tahoma" panose="020B0604030504040204" charset="0"/>
              </a:rPr>
              <a:t>prefix</a:t>
            </a:r>
          </a:p>
        </p:txBody>
      </p:sp>
      <p:sp>
        <p:nvSpPr>
          <p:cNvPr id="35876" name="Text Box 46"/>
          <p:cNvSpPr txBox="1"/>
          <p:nvPr/>
        </p:nvSpPr>
        <p:spPr>
          <a:xfrm>
            <a:off x="9032875" y="1685925"/>
            <a:ext cx="607695" cy="368300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/>
          <a:p>
            <a:r>
              <a:rPr dirty="0">
                <a:solidFill>
                  <a:srgbClr val="006600"/>
                </a:solidFill>
                <a:latin typeface="Tahoma" panose="020B0604030504040204" charset="0"/>
              </a:rPr>
              <a:t>dest</a:t>
            </a:r>
          </a:p>
        </p:txBody>
      </p:sp>
      <p:sp>
        <p:nvSpPr>
          <p:cNvPr id="35877" name="Freeform 47"/>
          <p:cNvSpPr/>
          <p:nvPr/>
        </p:nvSpPr>
        <p:spPr>
          <a:xfrm flipV="1">
            <a:off x="3022600" y="2127250"/>
            <a:ext cx="6096000" cy="46038"/>
          </a:xfrm>
          <a:custGeom>
            <a:avLst/>
            <a:gdLst>
              <a:gd name="txL" fmla="*/ 0 w 4552"/>
              <a:gd name="txT" fmla="*/ 0 h 1"/>
              <a:gd name="txR" fmla="*/ 4552 w 4552"/>
              <a:gd name="txB" fmla="*/ 1 h 1"/>
            </a:gdLst>
            <a:ahLst/>
            <a:cxnLst>
              <a:cxn ang="0">
                <a:pos x="0" y="0"/>
              </a:cxn>
              <a:cxn ang="0">
                <a:pos x="4552" y="0"/>
              </a:cxn>
            </a:cxnLst>
            <a:rect l="txL" t="txT" r="txR" b="txB"/>
            <a:pathLst>
              <a:path w="4552" h="1">
                <a:moveTo>
                  <a:pt x="0" y="0"/>
                </a:moveTo>
                <a:cubicBezTo>
                  <a:pt x="0" y="0"/>
                  <a:pt x="2276" y="0"/>
                  <a:pt x="4552" y="0"/>
                </a:cubicBezTo>
              </a:path>
            </a:pathLst>
          </a:custGeom>
          <a:noFill/>
          <a:ln w="38100" cap="flat" cmpd="sng">
            <a:solidFill>
              <a:srgbClr val="0066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dirty="0">
              <a:latin typeface="Helvetica" charset="0"/>
            </a:endParaRPr>
          </a:p>
        </p:txBody>
      </p:sp>
      <p:sp>
        <p:nvSpPr>
          <p:cNvPr id="35878" name="Rectangle 48"/>
          <p:cNvSpPr/>
          <p:nvPr/>
        </p:nvSpPr>
        <p:spPr>
          <a:xfrm>
            <a:off x="4800600" y="2782888"/>
            <a:ext cx="127000" cy="88900"/>
          </a:xfrm>
          <a:prstGeom prst="rect">
            <a:avLst/>
          </a:prstGeom>
          <a:solidFill>
            <a:srgbClr val="006600"/>
          </a:solidFill>
          <a:ln w="38100" cap="flat" cmpd="sng">
            <a:solidFill>
              <a:srgbClr val="00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5879" name="Rectangle 49"/>
          <p:cNvSpPr/>
          <p:nvPr/>
        </p:nvSpPr>
        <p:spPr>
          <a:xfrm>
            <a:off x="5016500" y="2782888"/>
            <a:ext cx="127000" cy="88900"/>
          </a:xfrm>
          <a:prstGeom prst="rect">
            <a:avLst/>
          </a:prstGeom>
          <a:solidFill>
            <a:srgbClr val="006600"/>
          </a:solidFill>
          <a:ln w="38100" cap="flat" cmpd="sng">
            <a:solidFill>
              <a:srgbClr val="00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5880" name="Rectangle 50"/>
          <p:cNvSpPr/>
          <p:nvPr/>
        </p:nvSpPr>
        <p:spPr>
          <a:xfrm>
            <a:off x="6134100" y="2768600"/>
            <a:ext cx="127000" cy="88900"/>
          </a:xfrm>
          <a:prstGeom prst="rect">
            <a:avLst/>
          </a:prstGeom>
          <a:solidFill>
            <a:srgbClr val="006600"/>
          </a:solidFill>
          <a:ln w="38100" cap="flat" cmpd="sng">
            <a:solidFill>
              <a:srgbClr val="00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5881" name="Text Box 51"/>
          <p:cNvSpPr txBox="1"/>
          <p:nvPr/>
        </p:nvSpPr>
        <p:spPr>
          <a:xfrm>
            <a:off x="5575300" y="4021138"/>
            <a:ext cx="1784350" cy="368300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/>
          <a:p>
            <a:r>
              <a:rPr dirty="0">
                <a:latin typeface="Tahoma" panose="020B0604030504040204" charset="0"/>
              </a:rPr>
              <a:t>intermediate AS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t>Passive Traffic Monitoring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>
            <a:normAutofit fontScale="92500"/>
          </a:bodyPr>
          <a:lstStyle/>
          <a:p>
            <a:r>
              <a:t>Counting the traffic</a:t>
            </a:r>
          </a:p>
          <a:p>
            <a:pPr lvl="1"/>
            <a:r>
              <a:t>Match based on fields in the packet header</a:t>
            </a:r>
          </a:p>
          <a:p>
            <a:pPr lvl="1"/>
            <a:r>
              <a:t>… and update a counter of #bytes and #packets</a:t>
            </a:r>
          </a:p>
          <a:p>
            <a:r>
              <a:t>Examples</a:t>
            </a:r>
          </a:p>
          <a:p>
            <a:pPr lvl="1"/>
            <a:r>
              <a:t>Link</a:t>
            </a:r>
          </a:p>
          <a:p>
            <a:pPr lvl="1"/>
            <a:r>
              <a:t>IP prefixes</a:t>
            </a:r>
          </a:p>
          <a:p>
            <a:pPr lvl="1"/>
            <a:r>
              <a:t>TCP/UDP ports</a:t>
            </a:r>
          </a:p>
          <a:p>
            <a:pPr lvl="1"/>
            <a:r>
              <a:t>Individual “flows”</a:t>
            </a:r>
          </a:p>
          <a:p>
            <a:r>
              <a:t>Challenges</a:t>
            </a:r>
          </a:p>
          <a:p>
            <a:pPr lvl="1"/>
            <a:r>
              <a:t>Identify traffic aggregates in advance vs. reactively</a:t>
            </a:r>
          </a:p>
          <a:p>
            <a:pPr lvl="1"/>
            <a:r>
              <a:t>Summarizing other information (e.g., time, TCP flags)</a:t>
            </a:r>
          </a:p>
          <a:p>
            <a:pPr lvl="1"/>
            <a:r>
              <a:t>Not knowing if you see all packets in a connection</a:t>
            </a:r>
          </a:p>
        </p:txBody>
      </p:sp>
      <p:sp>
        <p:nvSpPr>
          <p:cNvPr id="36868" name="Slide Number Placeholder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400" b="0" dirty="0">
                <a:latin typeface="Times New Roman" panose="02020503050405090304" charset="0"/>
              </a:rPr>
              <a:t>21</a:t>
            </a:fld>
            <a:endParaRPr lang="en-US" sz="1400" b="0" dirty="0">
              <a:latin typeface="Times New Roman" panose="02020503050405090304" charset="0"/>
            </a:endParaRPr>
          </a:p>
        </p:txBody>
      </p:sp>
      <p:graphicFrame>
        <p:nvGraphicFramePr>
          <p:cNvPr id="36869" name="Table 36868"/>
          <p:cNvGraphicFramePr/>
          <p:nvPr/>
        </p:nvGraphicFramePr>
        <p:xfrm>
          <a:off x="5562600" y="2895600"/>
          <a:ext cx="3733800" cy="1830705"/>
        </p:xfrm>
        <a:graphic>
          <a:graphicData uri="http://schemas.openxmlformats.org/drawingml/2006/table">
            <a:tbl>
              <a:tblPr/>
              <a:tblGrid>
                <a:gridCol w="1383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7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err="1">
                          <a:solidFill>
                            <a:srgbClr val="FFFFFF"/>
                          </a:solidFill>
                          <a:latin typeface="Arial" panose="020B0604020202090204" pitchFamily="34" charset="0"/>
                        </a:rPr>
                        <a:t>Dest</a:t>
                      </a:r>
                      <a:r>
                        <a:rPr sz="1800">
                          <a:solidFill>
                            <a:srgbClr val="FFFFFF"/>
                          </a:solidFill>
                          <a:latin typeface="Arial" panose="020B0604020202090204" pitchFamily="34" charset="0"/>
                        </a:rPr>
                        <a:t> Prefix</a:t>
                      </a:r>
                      <a:endParaRPr lang="en-US" sz="1800">
                        <a:solidFill>
                          <a:srgbClr val="FFFFFF"/>
                        </a:solidFill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>
                          <a:solidFill>
                            <a:srgbClr val="FFFFFF"/>
                          </a:solidFill>
                          <a:latin typeface="Arial" panose="020B0604020202090204" pitchFamily="34" charset="0"/>
                        </a:rPr>
                        <a:t>#Packets</a:t>
                      </a:r>
                      <a:endParaRPr lang="en-US" sz="1800">
                        <a:solidFill>
                          <a:srgbClr val="FFFFFF"/>
                        </a:solidFill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>
                          <a:solidFill>
                            <a:srgbClr val="FFFFFF"/>
                          </a:solidFill>
                          <a:latin typeface="Arial" panose="020B0604020202090204" pitchFamily="34" charset="0"/>
                        </a:rPr>
                        <a:t>#Bytes</a:t>
                      </a:r>
                      <a:endParaRPr lang="en-US" sz="1800">
                        <a:solidFill>
                          <a:srgbClr val="FFFFFF"/>
                        </a:solidFill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030"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</a:rPr>
                        <a:t>1.2.3.0/24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D7CB"/>
                    </a:solidFill>
                  </a:tcPr>
                </a:tc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</a:rPr>
                        <a:t>3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D7CB"/>
                    </a:solidFill>
                  </a:tcPr>
                </a:tc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</a:rPr>
                        <a:t>1500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D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</a:rPr>
                        <a:t>7.8.0.0/16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CE7"/>
                    </a:solidFill>
                  </a:tcPr>
                </a:tc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</a:rPr>
                        <a:t>10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CE7"/>
                    </a:solidFill>
                  </a:tcPr>
                </a:tc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</a:rPr>
                        <a:t>13000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395"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</a:rPr>
                        <a:t>8.0.0.0/8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D7CB"/>
                    </a:solidFill>
                  </a:tcPr>
                </a:tc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</a:rPr>
                        <a:t>100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D7CB"/>
                    </a:solidFill>
                  </a:tcPr>
                </a:tc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</a:rPr>
                        <a:t>85020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D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</a:rPr>
                        <a:t>7.7.6.0/23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CE7"/>
                    </a:solidFill>
                  </a:tcPr>
                </a:tc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</a:rPr>
                        <a:t>1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CE7"/>
                    </a:solidFill>
                  </a:tcPr>
                </a:tc>
                <a:tc>
                  <a:txBody>
                    <a:bodyPr/>
                    <a:lstStyle>
                      <a:lvl1pPr marL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</a:defRPr>
                      </a:lvl1pPr>
                      <a:lvl2pPr marL="45720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2pPr>
                      <a:lvl3pPr marL="91440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3pPr>
                      <a:lvl4pPr marL="1371600" lvl="3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4pPr>
                      <a:lvl5pPr marL="1828800" lvl="4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000" b="1" i="0" u="none" kern="1200" baseline="0">
                          <a:solidFill>
                            <a:schemeClr val="tx1"/>
                          </a:solidFill>
                          <a:latin typeface="Helvetica" charset="0"/>
                          <a:ea typeface="Arial" panose="020B0604020202090204" pitchFamily="34" charset="0"/>
                          <a:cs typeface="+mn-cs"/>
                        </a:defRPr>
                      </a:lvl5pPr>
                    </a:lstStyle>
                    <a:p>
                      <a:pPr lvl="0" algn="l" defTabSz="457200" eaLnBrk="1" hangingPunct="1">
                        <a:buNone/>
                      </a:pPr>
                      <a:r>
                        <a:rPr sz="18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</a:rPr>
                        <a:t>40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9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6280" cy="1325880"/>
          </a:xfrm>
        </p:spPr>
        <p:txBody>
          <a:bodyPr>
            <a:normAutofit/>
          </a:bodyPr>
          <a:lstStyle/>
          <a:p>
            <a:r>
              <a:rPr lang="en-US"/>
              <a:t>More on the motivation for Traffic 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>
                <a:sym typeface="+mn-ea"/>
              </a:rPr>
              <a:t>Needs of Service Providers</a:t>
            </a:r>
            <a:endParaRPr lang="en-US" altLang="ko-KR" sz="2000" dirty="0"/>
          </a:p>
          <a:p>
            <a:pPr lvl="1"/>
            <a:r>
              <a:rPr lang="en-US" altLang="ko-KR" sz="2000" dirty="0">
                <a:sym typeface="+mn-ea"/>
              </a:rPr>
              <a:t>Understand the behavior of their networks</a:t>
            </a:r>
            <a:endParaRPr lang="en-US" altLang="ko-KR" sz="2000" dirty="0"/>
          </a:p>
          <a:p>
            <a:pPr lvl="1"/>
            <a:r>
              <a:rPr lang="en-US" altLang="ko-KR" sz="2000" dirty="0">
                <a:sym typeface="+mn-ea"/>
              </a:rPr>
              <a:t>Provide fast, high-quality, reliable service to satisfy customers and thus </a:t>
            </a:r>
            <a:r>
              <a:rPr lang="en-US" altLang="ko-KR" sz="2000" b="1" dirty="0">
                <a:solidFill>
                  <a:srgbClr val="FF0000"/>
                </a:solidFill>
                <a:sym typeface="+mn-ea"/>
              </a:rPr>
              <a:t>reduce churn rate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lvl="1"/>
            <a:r>
              <a:rPr lang="en-US" altLang="ko-KR" sz="2000" dirty="0">
                <a:sym typeface="+mn-ea"/>
              </a:rPr>
              <a:t>Plan for network deployment and expansion</a:t>
            </a:r>
            <a:endParaRPr lang="en-US" altLang="ko-KR" sz="2000" dirty="0"/>
          </a:p>
          <a:p>
            <a:pPr lvl="1"/>
            <a:r>
              <a:rPr lang="en-US" altLang="ko-KR" sz="2000" dirty="0">
                <a:sym typeface="+mn-ea"/>
              </a:rPr>
              <a:t>SLA monitoring, Network security</a:t>
            </a:r>
            <a:endParaRPr lang="en-US" altLang="ko-KR" sz="2000" dirty="0"/>
          </a:p>
          <a:p>
            <a:pPr lvl="1"/>
            <a:r>
              <a:rPr lang="en-US" altLang="ko-KR" sz="2000" dirty="0">
                <a:solidFill>
                  <a:srgbClr val="FF0000"/>
                </a:solidFill>
                <a:sym typeface="+mn-ea"/>
              </a:rPr>
              <a:t>Increase Revenue!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2"/>
            <a:r>
              <a:rPr lang="en-US" altLang="ko-KR" dirty="0">
                <a:sym typeface="+mn-ea"/>
              </a:rPr>
              <a:t>Usage-based billing for network users (like telephone calls)</a:t>
            </a:r>
            <a:endParaRPr lang="en-US" altLang="ko-KR" dirty="0"/>
          </a:p>
          <a:p>
            <a:pPr lvl="2"/>
            <a:r>
              <a:rPr lang="en-US" altLang="ko-KR" dirty="0">
                <a:sym typeface="+mn-ea"/>
              </a:rPr>
              <a:t>Marketing using CRM data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sz="2000" dirty="0">
                <a:sym typeface="+mn-ea"/>
              </a:rPr>
              <a:t>Needs of Customers</a:t>
            </a:r>
            <a:endParaRPr lang="en-US" altLang="ko-KR" sz="2000" dirty="0"/>
          </a:p>
          <a:p>
            <a:pPr lvl="1"/>
            <a:r>
              <a:rPr lang="en-US" altLang="ko-KR" sz="2000" dirty="0">
                <a:sym typeface="+mn-ea"/>
              </a:rPr>
              <a:t>Want to get their money’s worth</a:t>
            </a:r>
            <a:endParaRPr lang="en-US" altLang="ko-KR" sz="2000" dirty="0"/>
          </a:p>
          <a:p>
            <a:pPr lvl="1"/>
            <a:r>
              <a:rPr lang="en-US" altLang="ko-KR" sz="2000" b="1" dirty="0">
                <a:solidFill>
                  <a:srgbClr val="FF0000"/>
                </a:solidFill>
                <a:sym typeface="+mn-ea"/>
              </a:rPr>
              <a:t>Fast, reliable, high-quality, secure, virus-free</a:t>
            </a:r>
            <a:r>
              <a:rPr lang="en-US" altLang="ko-KR" sz="2000" dirty="0">
                <a:sym typeface="+mn-ea"/>
              </a:rPr>
              <a:t> Internet access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6207" y="6177555"/>
            <a:ext cx="8841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To Satisfy Service Providers’ Needs to Satisfy Their Customers!</a:t>
            </a:r>
            <a:endParaRPr lang="ko-KR" altLang="en-US" sz="2400" dirty="0">
              <a:solidFill>
                <a:srgbClr val="0070C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Motivation 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Application Areas</a:t>
            </a:r>
          </a:p>
          <a:p>
            <a:pPr lvl="1"/>
            <a:r>
              <a:rPr lang="en-US" altLang="ko-KR" sz="2000" dirty="0"/>
              <a:t>Network Problem Determination and Analysis</a:t>
            </a:r>
          </a:p>
          <a:p>
            <a:pPr lvl="1"/>
            <a:r>
              <a:rPr lang="en-US" altLang="ko-KR" sz="2000" dirty="0"/>
              <a:t>Traffic Report Generation</a:t>
            </a:r>
          </a:p>
          <a:p>
            <a:pPr lvl="1"/>
            <a:r>
              <a:rPr lang="en-US" altLang="ko-KR" sz="2000" dirty="0"/>
              <a:t>Intrusion &amp; Hacking Attack (e.g., </a:t>
            </a:r>
            <a:r>
              <a:rPr lang="en-US" altLang="ko-KR" sz="2000" dirty="0" err="1"/>
              <a:t>DoS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DDoS</a:t>
            </a:r>
            <a:r>
              <a:rPr lang="en-US" altLang="ko-KR" sz="2000" dirty="0"/>
              <a:t>) Detection</a:t>
            </a:r>
          </a:p>
          <a:p>
            <a:pPr lvl="1"/>
            <a:r>
              <a:rPr lang="en-US" altLang="ko-KR" sz="2000" dirty="0"/>
              <a:t>Service Level Monitoring (SLM)</a:t>
            </a:r>
          </a:p>
          <a:p>
            <a:pPr lvl="1"/>
            <a:r>
              <a:rPr lang="en-US" altLang="ko-KR" sz="2000" dirty="0"/>
              <a:t>Network Planning</a:t>
            </a:r>
          </a:p>
          <a:p>
            <a:pPr lvl="1"/>
            <a:r>
              <a:rPr lang="en-US" altLang="ko-KR" sz="2000" dirty="0"/>
              <a:t>Usage-based Billing</a:t>
            </a:r>
          </a:p>
          <a:p>
            <a:pPr lvl="1"/>
            <a:r>
              <a:rPr lang="en-US" altLang="ko-KR" sz="2000" dirty="0"/>
              <a:t>Customer Relationship Management (CRM)</a:t>
            </a:r>
          </a:p>
          <a:p>
            <a:pPr lvl="1"/>
            <a:r>
              <a:rPr lang="en-US" altLang="ko-KR" sz="2000" dirty="0"/>
              <a:t>Marketing</a:t>
            </a:r>
          </a:p>
          <a:p>
            <a:pPr lvl="1"/>
            <a:endParaRPr lang="ko-KR" altLang="en-US" sz="2000" dirty="0"/>
          </a:p>
        </p:txBody>
      </p:sp>
      <p:grpSp>
        <p:nvGrpSpPr>
          <p:cNvPr id="5" name="Group 1028"/>
          <p:cNvGrpSpPr/>
          <p:nvPr/>
        </p:nvGrpSpPr>
        <p:grpSpPr bwMode="auto">
          <a:xfrm>
            <a:off x="3571240" y="4791075"/>
            <a:ext cx="5338763" cy="1811338"/>
            <a:chOff x="1344" y="2736"/>
            <a:chExt cx="3363" cy="1141"/>
          </a:xfrm>
        </p:grpSpPr>
        <p:pic>
          <p:nvPicPr>
            <p:cNvPr id="6" name="Picture 1029" descr="BS00561_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2784"/>
              <a:ext cx="1443" cy="1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030" descr="PE01832_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2736"/>
              <a:ext cx="1249" cy="1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AutoShape 1031"/>
            <p:cNvSpPr>
              <a:spLocks noChangeArrowheads="1"/>
            </p:cNvSpPr>
            <p:nvPr/>
          </p:nvSpPr>
          <p:spPr bwMode="auto">
            <a:xfrm>
              <a:off x="2592" y="3197"/>
              <a:ext cx="469" cy="2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2 w 21600"/>
                <a:gd name="T13" fmla="*/ 5419 h 21600"/>
                <a:gd name="T14" fmla="*/ 18883 w 21600"/>
                <a:gd name="T15" fmla="*/ 1621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adFill rotWithShape="0">
              <a:gsLst>
                <a:gs pos="0">
                  <a:srgbClr val="5E7676"/>
                </a:gs>
                <a:gs pos="100000">
                  <a:srgbClr val="CCFFFF"/>
                </a:gs>
              </a:gsLst>
              <a:lin ang="5400000" scaled="1"/>
            </a:gradFill>
            <a:ln w="1905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53160" y="1579245"/>
            <a:ext cx="10695940" cy="5278755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Capturing Packets</a:t>
            </a:r>
          </a:p>
          <a:p>
            <a:pPr lvl="1"/>
            <a:r>
              <a:rPr lang="en-US" altLang="ko-KR" sz="2000" dirty="0"/>
              <a:t>High-speed networks (Mbps </a:t>
            </a:r>
            <a:r>
              <a:rPr lang="en-US" altLang="ko-KR" sz="2000" dirty="0">
                <a:sym typeface="Symbol" panose="05050102010706020507" pitchFamily="18" charset="2"/>
              </a:rPr>
              <a:t> </a:t>
            </a:r>
            <a:r>
              <a:rPr lang="en-US" altLang="ko-KR" sz="2000" dirty="0" err="1">
                <a:sym typeface="Symbol" panose="05050102010706020507" pitchFamily="18" charset="2"/>
              </a:rPr>
              <a:t>Gbps</a:t>
            </a:r>
            <a:r>
              <a:rPr lang="en-US" altLang="ko-KR" sz="2000" dirty="0">
                <a:sym typeface="Symbol" panose="05050102010706020507" pitchFamily="18" charset="2"/>
              </a:rPr>
              <a:t>  </a:t>
            </a:r>
            <a:r>
              <a:rPr lang="en-US" altLang="ko-KR" sz="2000" dirty="0" err="1">
                <a:sym typeface="Symbol" panose="05050102010706020507" pitchFamily="18" charset="2"/>
              </a:rPr>
              <a:t>Tbps</a:t>
            </a:r>
            <a:r>
              <a:rPr lang="en-US" altLang="ko-KR" sz="2000" dirty="0">
                <a:sym typeface="Symbol" panose="05050102010706020507" pitchFamily="18" charset="2"/>
              </a:rPr>
              <a:t>)</a:t>
            </a:r>
            <a:endParaRPr lang="en-US" altLang="ko-KR" sz="2000" dirty="0"/>
          </a:p>
          <a:p>
            <a:pPr lvl="1"/>
            <a:r>
              <a:rPr lang="en-US" altLang="ko-KR" sz="2000" dirty="0"/>
              <a:t>High-volume traffic</a:t>
            </a:r>
          </a:p>
          <a:p>
            <a:pPr lvl="1"/>
            <a:r>
              <a:rPr lang="en-US" altLang="ko-KR" sz="2000" dirty="0"/>
              <a:t>Streaming media (Windows Media, Real Media, </a:t>
            </a:r>
            <a:r>
              <a:rPr lang="en-US" altLang="ko-KR" sz="2000" dirty="0" err="1"/>
              <a:t>Quicktime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2000" dirty="0"/>
              <a:t>P2P traffic</a:t>
            </a:r>
          </a:p>
          <a:p>
            <a:pPr lvl="1"/>
            <a:r>
              <a:rPr lang="en-US" altLang="ko-KR" sz="2000" dirty="0"/>
              <a:t>Network Security Attacks</a:t>
            </a:r>
          </a:p>
          <a:p>
            <a:pPr lvl="1"/>
            <a:endParaRPr lang="en-US" altLang="ko-KR" sz="2000" dirty="0"/>
          </a:p>
          <a:p>
            <a:r>
              <a:rPr lang="en-US" altLang="ko-KR" sz="2400" dirty="0">
                <a:solidFill>
                  <a:srgbClr val="FF0000"/>
                </a:solidFill>
              </a:rPr>
              <a:t>Flow Generation &amp; Storage</a:t>
            </a:r>
          </a:p>
          <a:p>
            <a:pPr lvl="1"/>
            <a:r>
              <a:rPr lang="en-US" altLang="ko-KR" sz="2000" dirty="0"/>
              <a:t>What packet information to save to perform various analysis?</a:t>
            </a:r>
          </a:p>
          <a:p>
            <a:pPr lvl="1"/>
            <a:r>
              <a:rPr lang="en-US" altLang="ko-KR" sz="2000" dirty="0"/>
              <a:t>How to minimize storage requirements?</a:t>
            </a:r>
          </a:p>
          <a:p>
            <a:pPr lvl="1"/>
            <a:endParaRPr lang="en-US" altLang="ko-KR" sz="2000" dirty="0"/>
          </a:p>
          <a:p>
            <a:r>
              <a:rPr lang="en-US" altLang="ko-KR" sz="2400" dirty="0">
                <a:solidFill>
                  <a:srgbClr val="FF0000"/>
                </a:solidFill>
              </a:rPr>
              <a:t>Analysis</a:t>
            </a:r>
          </a:p>
          <a:p>
            <a:pPr lvl="1"/>
            <a:r>
              <a:rPr lang="en-US" altLang="ko-KR" sz="2000" dirty="0">
                <a:solidFill>
                  <a:srgbClr val="000000"/>
                </a:solidFill>
              </a:rPr>
              <a:t>How to analyze and generate data needed quickly?</a:t>
            </a:r>
          </a:p>
          <a:p>
            <a:pPr lvl="1"/>
            <a:r>
              <a:rPr lang="en-US" altLang="ko-KR" sz="2000" dirty="0">
                <a:solidFill>
                  <a:srgbClr val="000000"/>
                </a:solidFill>
              </a:rPr>
              <a:t>What kinds of info needs to be generated? </a:t>
            </a:r>
            <a:r>
              <a:rPr lang="en-US" altLang="ko-KR" sz="2000" dirty="0">
                <a:sym typeface="Symbol" panose="05050102010706020507" pitchFamily="18" charset="2"/>
              </a:rPr>
              <a:t> Depends on applications</a:t>
            </a:r>
            <a:endParaRPr lang="ko-KR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Research &amp; Development Goals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Develop Methods to</a:t>
            </a:r>
          </a:p>
          <a:p>
            <a:pPr lvl="1"/>
            <a:r>
              <a:rPr lang="en-US" altLang="ko-KR" sz="2000" dirty="0"/>
              <a:t>Capture all packets</a:t>
            </a:r>
          </a:p>
          <a:p>
            <a:pPr lvl="1"/>
            <a:r>
              <a:rPr lang="en-US" altLang="ko-KR" sz="2000" dirty="0"/>
              <a:t>Generate flows</a:t>
            </a:r>
          </a:p>
          <a:p>
            <a:pPr lvl="1"/>
            <a:r>
              <a:rPr lang="en-US" altLang="ko-KR" sz="2000" dirty="0"/>
              <a:t>Store flows efficiently</a:t>
            </a:r>
          </a:p>
          <a:p>
            <a:pPr lvl="1"/>
            <a:r>
              <a:rPr lang="en-US" altLang="ko-KR" sz="2000" dirty="0"/>
              <a:t>Analyze data efficiently</a:t>
            </a:r>
          </a:p>
          <a:p>
            <a:pPr lvl="1"/>
            <a:r>
              <a:rPr lang="en-US" altLang="ko-KR" sz="2000" dirty="0"/>
              <a:t>Generate various reports or information that are suitable for various application areas</a:t>
            </a:r>
          </a:p>
          <a:p>
            <a:endParaRPr lang="en-US" altLang="ko-KR" sz="2400" dirty="0"/>
          </a:p>
          <a:p>
            <a:r>
              <a:rPr lang="en-US" altLang="ko-KR" sz="2400" dirty="0"/>
              <a:t>Develop a Flexible, Scalable Traffic Monitoring and Analysis System for</a:t>
            </a:r>
          </a:p>
          <a:p>
            <a:pPr lvl="1"/>
            <a:r>
              <a:rPr lang="en-US" altLang="ko-KR" sz="2000" dirty="0"/>
              <a:t>High-speed</a:t>
            </a:r>
          </a:p>
          <a:p>
            <a:pPr lvl="1"/>
            <a:r>
              <a:rPr lang="en-US" altLang="ko-KR" sz="2000" dirty="0"/>
              <a:t>High-volume</a:t>
            </a:r>
          </a:p>
          <a:p>
            <a:pPr lvl="1"/>
            <a:r>
              <a:rPr lang="en-US" altLang="ko-KR" sz="2000" dirty="0"/>
              <a:t>Rich media IP networks</a:t>
            </a:r>
          </a:p>
        </p:txBody>
      </p:sp>
      <p:pic>
        <p:nvPicPr>
          <p:cNvPr id="4" name="Picture 2052" descr="j029955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1219200"/>
            <a:ext cx="1422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53" descr="j01982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5203005"/>
            <a:ext cx="20955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Network Monitoring Metrics (1/5)</a:t>
            </a:r>
            <a:endParaRPr lang="ko-KR" altLang="en-US" dirty="0"/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6508750" y="1790700"/>
            <a:ext cx="1600200" cy="152400"/>
          </a:xfrm>
          <a:prstGeom prst="line">
            <a:avLst/>
          </a:prstGeom>
          <a:noFill/>
          <a:ln w="38100" cap="rnd">
            <a:solidFill>
              <a:srgbClr val="3366CC"/>
            </a:solidFill>
            <a:prstDash val="sysDot"/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6508750" y="2019300"/>
            <a:ext cx="1600200" cy="228600"/>
          </a:xfrm>
          <a:prstGeom prst="line">
            <a:avLst/>
          </a:prstGeom>
          <a:noFill/>
          <a:ln w="38100" cap="rnd">
            <a:solidFill>
              <a:srgbClr val="3366CC"/>
            </a:solidFill>
            <a:prstDash val="sysDot"/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V="1">
            <a:off x="4375150" y="1943100"/>
            <a:ext cx="609600" cy="1371600"/>
          </a:xfrm>
          <a:prstGeom prst="line">
            <a:avLst/>
          </a:prstGeom>
          <a:noFill/>
          <a:ln w="38100" cap="rnd">
            <a:solidFill>
              <a:srgbClr val="3366CC"/>
            </a:solidFill>
            <a:prstDash val="sysDot"/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4375150" y="2797175"/>
            <a:ext cx="655638" cy="593725"/>
          </a:xfrm>
          <a:prstGeom prst="line">
            <a:avLst/>
          </a:prstGeom>
          <a:noFill/>
          <a:ln w="38100" cap="rnd">
            <a:solidFill>
              <a:srgbClr val="3366CC"/>
            </a:solidFill>
            <a:prstDash val="sysDot"/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4375150" y="3390900"/>
            <a:ext cx="685800" cy="533400"/>
          </a:xfrm>
          <a:prstGeom prst="line">
            <a:avLst/>
          </a:prstGeom>
          <a:noFill/>
          <a:ln w="38100" cap="rnd">
            <a:solidFill>
              <a:srgbClr val="3366CC"/>
            </a:solidFill>
            <a:prstDash val="sysDot"/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4375150" y="3467100"/>
            <a:ext cx="685800" cy="1676400"/>
          </a:xfrm>
          <a:prstGeom prst="line">
            <a:avLst/>
          </a:prstGeom>
          <a:noFill/>
          <a:ln w="38100" cap="rnd">
            <a:solidFill>
              <a:srgbClr val="3366CC"/>
            </a:solidFill>
            <a:prstDash val="sysDot"/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8101013" y="2546350"/>
            <a:ext cx="1316037" cy="238125"/>
          </a:xfrm>
          <a:prstGeom prst="rect">
            <a:avLst/>
          </a:prstGeom>
          <a:noFill/>
          <a:ln w="317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ko-KR" sz="1200" b="1">
                <a:latin typeface="Arial" panose="020B0604020202090204" pitchFamily="34" charset="0"/>
                <a:cs typeface="Arial" panose="020B0604020202090204" pitchFamily="34" charset="0"/>
              </a:rPr>
              <a:t>One way loss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8088313" y="2924175"/>
            <a:ext cx="1316037" cy="239713"/>
          </a:xfrm>
          <a:prstGeom prst="rect">
            <a:avLst/>
          </a:prstGeom>
          <a:noFill/>
          <a:ln w="317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ko-KR" sz="1200" b="1">
                <a:latin typeface="Arial" panose="020B0604020202090204" pitchFamily="34" charset="0"/>
                <a:cs typeface="Arial" panose="020B0604020202090204" pitchFamily="34" charset="0"/>
              </a:rPr>
              <a:t>RT  loss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8088313" y="3429000"/>
            <a:ext cx="1316037" cy="236538"/>
          </a:xfrm>
          <a:prstGeom prst="rect">
            <a:avLst/>
          </a:prstGeom>
          <a:noFill/>
          <a:ln w="317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ko-KR" sz="1200" b="1">
                <a:latin typeface="Arial" panose="020B0604020202090204" pitchFamily="34" charset="0"/>
                <a:cs typeface="Arial" panose="020B0604020202090204" pitchFamily="34" charset="0"/>
              </a:rPr>
              <a:t>One way delay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8088313" y="3805238"/>
            <a:ext cx="1316037" cy="238125"/>
          </a:xfrm>
          <a:prstGeom prst="rect">
            <a:avLst/>
          </a:prstGeom>
          <a:noFill/>
          <a:ln w="317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ko-KR" sz="1200" b="1">
                <a:latin typeface="Arial" panose="020B0604020202090204" pitchFamily="34" charset="0"/>
                <a:cs typeface="Arial" panose="020B0604020202090204" pitchFamily="34" charset="0"/>
              </a:rPr>
              <a:t>RT delay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8088313" y="4684713"/>
            <a:ext cx="1316037" cy="238125"/>
          </a:xfrm>
          <a:prstGeom prst="rect">
            <a:avLst/>
          </a:prstGeom>
          <a:noFill/>
          <a:ln w="317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ko-KR" sz="1200" b="1">
                <a:latin typeface="Arial" panose="020B0604020202090204" pitchFamily="34" charset="0"/>
                <a:cs typeface="Arial" panose="020B0604020202090204" pitchFamily="34" charset="0"/>
              </a:rPr>
              <a:t>Capacity</a:t>
            </a: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8088313" y="5062538"/>
            <a:ext cx="1316037" cy="238125"/>
          </a:xfrm>
          <a:prstGeom prst="rect">
            <a:avLst/>
          </a:prstGeom>
          <a:noFill/>
          <a:ln w="317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ko-KR" sz="1200" b="1">
                <a:latin typeface="Arial" panose="020B0604020202090204" pitchFamily="34" charset="0"/>
                <a:cs typeface="Arial" panose="020B0604020202090204" pitchFamily="34" charset="0"/>
              </a:rPr>
              <a:t>Bandwidth</a:t>
            </a: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8088313" y="5438775"/>
            <a:ext cx="1316037" cy="238125"/>
          </a:xfrm>
          <a:prstGeom prst="rect">
            <a:avLst/>
          </a:prstGeom>
          <a:noFill/>
          <a:ln w="317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ko-KR" sz="1200" b="1">
                <a:latin typeface="Arial" panose="020B0604020202090204" pitchFamily="34" charset="0"/>
                <a:cs typeface="Arial" panose="020B0604020202090204" pitchFamily="34" charset="0"/>
              </a:rPr>
              <a:t>Throughput</a:t>
            </a: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8088313" y="4181475"/>
            <a:ext cx="1316037" cy="238125"/>
          </a:xfrm>
          <a:prstGeom prst="rect">
            <a:avLst/>
          </a:prstGeom>
          <a:noFill/>
          <a:ln w="317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ko-KR" sz="1200" b="1">
                <a:latin typeface="Arial" panose="020B0604020202090204" pitchFamily="34" charset="0"/>
                <a:cs typeface="Arial" panose="020B0604020202090204" pitchFamily="34" charset="0"/>
              </a:rPr>
              <a:t>Delay variance</a:t>
            </a:r>
          </a:p>
        </p:txBody>
      </p:sp>
      <p:sp>
        <p:nvSpPr>
          <p:cNvPr id="18" name="AutoShape 18"/>
          <p:cNvSpPr>
            <a:spLocks noChangeArrowheads="1"/>
          </p:cNvSpPr>
          <p:nvPr/>
        </p:nvSpPr>
        <p:spPr bwMode="auto">
          <a:xfrm>
            <a:off x="2209800" y="3086100"/>
            <a:ext cx="2132013" cy="5572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>
            <a:solidFill>
              <a:srgbClr val="0000FF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ko-KR" sz="1600">
                <a:latin typeface="Arial" panose="020B0604020202090204" pitchFamily="34" charset="0"/>
                <a:cs typeface="Arial" panose="020B0604020202090204" pitchFamily="34" charset="0"/>
              </a:rPr>
              <a:t>Network Monitoring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ko-KR" sz="1600">
                <a:latin typeface="Arial" panose="020B0604020202090204" pitchFamily="34" charset="0"/>
                <a:cs typeface="Arial" panose="020B0604020202090204" pitchFamily="34" charset="0"/>
              </a:rPr>
              <a:t>Metrics</a:t>
            </a:r>
          </a:p>
        </p:txBody>
      </p:sp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5030788" y="1854200"/>
            <a:ext cx="1477962" cy="314325"/>
          </a:xfrm>
          <a:prstGeom prst="rect">
            <a:avLst/>
          </a:prstGeom>
          <a:noFill/>
          <a:ln w="317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5EA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ko-KR" sz="1600">
                <a:latin typeface="Arial" panose="020B0604020202090204" pitchFamily="34" charset="0"/>
                <a:cs typeface="Arial" panose="020B0604020202090204" pitchFamily="34" charset="0"/>
              </a:rPr>
              <a:t>Availability</a:t>
            </a:r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8083550" y="1714500"/>
            <a:ext cx="1317625" cy="238125"/>
          </a:xfrm>
          <a:prstGeom prst="rect">
            <a:avLst/>
          </a:prstGeom>
          <a:noFill/>
          <a:ln w="317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ko-KR" sz="1200" b="1">
                <a:latin typeface="Arial" panose="020B0604020202090204" pitchFamily="34" charset="0"/>
                <a:cs typeface="Arial" panose="020B0604020202090204" pitchFamily="34" charset="0"/>
              </a:rPr>
              <a:t>Connectivity</a:t>
            </a:r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8083550" y="2092325"/>
            <a:ext cx="1317625" cy="238125"/>
          </a:xfrm>
          <a:prstGeom prst="rect">
            <a:avLst/>
          </a:prstGeom>
          <a:noFill/>
          <a:ln w="317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ko-KR" sz="1200" b="1">
                <a:latin typeface="Arial" panose="020B0604020202090204" pitchFamily="34" charset="0"/>
                <a:cs typeface="Arial" panose="020B0604020202090204" pitchFamily="34" charset="0"/>
              </a:rPr>
              <a:t>Functionality</a:t>
            </a:r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5030788" y="2695575"/>
            <a:ext cx="1477962" cy="314325"/>
          </a:xfrm>
          <a:prstGeom prst="rect">
            <a:avLst/>
          </a:prstGeom>
          <a:noFill/>
          <a:ln w="317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5EA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ko-KR" sz="1600" dirty="0">
                <a:latin typeface="Arial" panose="020B0604020202090204" pitchFamily="34" charset="0"/>
                <a:cs typeface="Arial" panose="020B0604020202090204" pitchFamily="34" charset="0"/>
              </a:rPr>
              <a:t>Loss</a:t>
            </a:r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5060950" y="3762375"/>
            <a:ext cx="1477963" cy="314325"/>
          </a:xfrm>
          <a:prstGeom prst="rect">
            <a:avLst/>
          </a:prstGeom>
          <a:noFill/>
          <a:ln w="317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5EA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ko-KR" sz="1600">
                <a:latin typeface="Arial" panose="020B0604020202090204" pitchFamily="34" charset="0"/>
                <a:cs typeface="Arial" panose="020B0604020202090204" pitchFamily="34" charset="0"/>
              </a:rPr>
              <a:t>Delay</a:t>
            </a: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5060950" y="4981575"/>
            <a:ext cx="1477963" cy="314325"/>
          </a:xfrm>
          <a:prstGeom prst="rect">
            <a:avLst/>
          </a:prstGeom>
          <a:noFill/>
          <a:ln w="317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5EA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ko-KR" sz="1600">
                <a:latin typeface="Arial" panose="020B0604020202090204" pitchFamily="34" charset="0"/>
                <a:cs typeface="Arial" panose="020B0604020202090204" pitchFamily="34" charset="0"/>
              </a:rPr>
              <a:t>Utilization</a:t>
            </a:r>
          </a:p>
        </p:txBody>
      </p:sp>
      <p:sp>
        <p:nvSpPr>
          <p:cNvPr id="25" name="Line 25"/>
          <p:cNvSpPr>
            <a:spLocks noChangeShapeType="1"/>
          </p:cNvSpPr>
          <p:nvPr/>
        </p:nvSpPr>
        <p:spPr bwMode="auto">
          <a:xfrm flipV="1">
            <a:off x="6508750" y="2628900"/>
            <a:ext cx="1600200" cy="152400"/>
          </a:xfrm>
          <a:prstGeom prst="line">
            <a:avLst/>
          </a:prstGeom>
          <a:noFill/>
          <a:ln w="38100" cap="rnd">
            <a:solidFill>
              <a:srgbClr val="3366CC"/>
            </a:solidFill>
            <a:prstDash val="sysDot"/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>
            <a:off x="6508750" y="2857500"/>
            <a:ext cx="1600200" cy="228600"/>
          </a:xfrm>
          <a:prstGeom prst="line">
            <a:avLst/>
          </a:prstGeom>
          <a:noFill/>
          <a:ln w="38100" cap="rnd">
            <a:solidFill>
              <a:srgbClr val="3366CC"/>
            </a:solidFill>
            <a:prstDash val="sysDot"/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7" name="Line 27"/>
          <p:cNvSpPr>
            <a:spLocks noChangeShapeType="1"/>
          </p:cNvSpPr>
          <p:nvPr/>
        </p:nvSpPr>
        <p:spPr bwMode="auto">
          <a:xfrm flipV="1">
            <a:off x="6584950" y="3543300"/>
            <a:ext cx="1524000" cy="338138"/>
          </a:xfrm>
          <a:prstGeom prst="line">
            <a:avLst/>
          </a:prstGeom>
          <a:noFill/>
          <a:ln w="38100" cap="rnd">
            <a:solidFill>
              <a:srgbClr val="3366CC"/>
            </a:solidFill>
            <a:prstDash val="sysDot"/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8" name="Line 28"/>
          <p:cNvSpPr>
            <a:spLocks noChangeShapeType="1"/>
          </p:cNvSpPr>
          <p:nvPr/>
        </p:nvSpPr>
        <p:spPr bwMode="auto">
          <a:xfrm flipV="1">
            <a:off x="6584950" y="3924300"/>
            <a:ext cx="1524000" cy="33338"/>
          </a:xfrm>
          <a:prstGeom prst="line">
            <a:avLst/>
          </a:prstGeom>
          <a:noFill/>
          <a:ln w="38100" cap="rnd">
            <a:solidFill>
              <a:srgbClr val="3366CC"/>
            </a:solidFill>
            <a:prstDash val="sysDot"/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9" name="Line 29"/>
          <p:cNvSpPr>
            <a:spLocks noChangeShapeType="1"/>
          </p:cNvSpPr>
          <p:nvPr/>
        </p:nvSpPr>
        <p:spPr bwMode="auto">
          <a:xfrm>
            <a:off x="6584950" y="4000500"/>
            <a:ext cx="1524000" cy="304800"/>
          </a:xfrm>
          <a:prstGeom prst="line">
            <a:avLst/>
          </a:prstGeom>
          <a:noFill/>
          <a:ln w="38100" cap="rnd">
            <a:solidFill>
              <a:srgbClr val="3366CC"/>
            </a:solidFill>
            <a:prstDash val="sysDot"/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0" name="Line 30"/>
          <p:cNvSpPr>
            <a:spLocks noChangeShapeType="1"/>
          </p:cNvSpPr>
          <p:nvPr/>
        </p:nvSpPr>
        <p:spPr bwMode="auto">
          <a:xfrm flipV="1">
            <a:off x="6584950" y="4762500"/>
            <a:ext cx="1524000" cy="338138"/>
          </a:xfrm>
          <a:prstGeom prst="line">
            <a:avLst/>
          </a:prstGeom>
          <a:noFill/>
          <a:ln w="38100" cap="rnd">
            <a:solidFill>
              <a:srgbClr val="3366CC"/>
            </a:solidFill>
            <a:prstDash val="sysDot"/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1" name="Line 31"/>
          <p:cNvSpPr>
            <a:spLocks noChangeShapeType="1"/>
          </p:cNvSpPr>
          <p:nvPr/>
        </p:nvSpPr>
        <p:spPr bwMode="auto">
          <a:xfrm flipV="1">
            <a:off x="6584950" y="5143500"/>
            <a:ext cx="1524000" cy="33338"/>
          </a:xfrm>
          <a:prstGeom prst="line">
            <a:avLst/>
          </a:prstGeom>
          <a:noFill/>
          <a:ln w="38100" cap="rnd">
            <a:solidFill>
              <a:srgbClr val="3366CC"/>
            </a:solidFill>
            <a:prstDash val="sysDot"/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2" name="Line 32"/>
          <p:cNvSpPr>
            <a:spLocks noChangeShapeType="1"/>
          </p:cNvSpPr>
          <p:nvPr/>
        </p:nvSpPr>
        <p:spPr bwMode="auto">
          <a:xfrm>
            <a:off x="6584950" y="5219700"/>
            <a:ext cx="1524000" cy="304800"/>
          </a:xfrm>
          <a:prstGeom prst="line">
            <a:avLst/>
          </a:prstGeom>
          <a:noFill/>
          <a:ln w="38100" cap="rnd">
            <a:solidFill>
              <a:srgbClr val="3366CC"/>
            </a:solidFill>
            <a:prstDash val="sysDot"/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Network Monitoring Metrics (2/5)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36320" y="1363345"/>
            <a:ext cx="10317480" cy="549465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Availability</a:t>
            </a:r>
          </a:p>
          <a:p>
            <a:pPr lvl="1"/>
            <a:r>
              <a:rPr lang="en-US" altLang="ko-KR" sz="2000" dirty="0"/>
              <a:t>The percentage of a specified time interval during which the system was available for normal use</a:t>
            </a:r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What is supposed to be available?</a:t>
            </a:r>
          </a:p>
          <a:p>
            <a:pPr lvl="2"/>
            <a:r>
              <a:rPr lang="en-US" altLang="ko-KR" sz="1600" dirty="0"/>
              <a:t>Service, Host, Network</a:t>
            </a:r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Availabilities are usually reported as a single monthly figure</a:t>
            </a:r>
          </a:p>
          <a:p>
            <a:pPr lvl="2"/>
            <a:r>
              <a:rPr lang="en-US" altLang="ko-KR" sz="1600" dirty="0">
                <a:sym typeface="Wingdings" panose="05000000000000000000" pitchFamily="2" charset="2"/>
              </a:rPr>
              <a:t>99.99% availability means that the service is unavailable for 4 minutes during a month</a:t>
            </a:r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One can test availability by sending suitable packets and observing the answering packets (latency, packet loss)</a:t>
            </a:r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Metrics</a:t>
            </a:r>
          </a:p>
          <a:p>
            <a:pPr lvl="2"/>
            <a:r>
              <a:rPr lang="en-US" altLang="ko-KR" sz="1600" dirty="0">
                <a:solidFill>
                  <a:srgbClr val="0000CC"/>
                </a:solidFill>
              </a:rPr>
              <a:t>Connectivity</a:t>
            </a:r>
            <a:r>
              <a:rPr lang="en-US" altLang="ko-KR" sz="1600" dirty="0"/>
              <a:t>: the physical connectivity of network elements</a:t>
            </a:r>
          </a:p>
          <a:p>
            <a:pPr lvl="2"/>
            <a:r>
              <a:rPr lang="en-US" altLang="ko-KR" sz="1600" dirty="0">
                <a:solidFill>
                  <a:srgbClr val="0000CC"/>
                </a:solidFill>
              </a:rPr>
              <a:t>Functionality</a:t>
            </a:r>
            <a:r>
              <a:rPr lang="en-US" altLang="ko-KR" sz="1600" dirty="0"/>
              <a:t>: whether the associated system works well or not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endParaRPr lang="ko-KR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Network Monitoring Metrics (3/5)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Packet Loss</a:t>
            </a:r>
          </a:p>
          <a:p>
            <a:pPr lvl="1"/>
            <a:r>
              <a:rPr lang="en-US" altLang="ko-KR" sz="2000" dirty="0"/>
              <a:t>The fraction of packets lost in transit from a host to another during a specified time interval</a:t>
            </a:r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Internet packet transport works on a </a:t>
            </a:r>
            <a:r>
              <a:rPr lang="en-US" altLang="ko-KR" sz="2000" dirty="0">
                <a:solidFill>
                  <a:srgbClr val="FF0000"/>
                </a:solidFill>
              </a:rPr>
              <a:t>best-effort</a:t>
            </a:r>
            <a:r>
              <a:rPr lang="en-US" altLang="ko-KR" sz="2000" dirty="0"/>
              <a:t> basis, i.e., a router may drop them depending on its current conditions</a:t>
            </a:r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A moderate level of packet loss is not in itself tolerable</a:t>
            </a:r>
          </a:p>
          <a:p>
            <a:pPr lvl="2"/>
            <a:r>
              <a:rPr lang="en-US" altLang="ko-KR" sz="1600" dirty="0"/>
              <a:t>Some real-time services, e.g., VoIP, can tolerate some packet losses</a:t>
            </a:r>
          </a:p>
          <a:p>
            <a:pPr lvl="2"/>
            <a:r>
              <a:rPr lang="en-US" altLang="ko-KR" sz="1600" dirty="0"/>
              <a:t>TCP resends lost packets at a slower rate</a:t>
            </a:r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Metrics</a:t>
            </a:r>
          </a:p>
          <a:p>
            <a:pPr lvl="2"/>
            <a:r>
              <a:rPr lang="en-US" altLang="ko-KR" sz="1600" dirty="0">
                <a:solidFill>
                  <a:srgbClr val="0000CC"/>
                </a:solidFill>
              </a:rPr>
              <a:t>One way loss</a:t>
            </a:r>
          </a:p>
          <a:p>
            <a:pPr lvl="2"/>
            <a:r>
              <a:rPr lang="en-US" altLang="ko-KR" sz="1600" dirty="0">
                <a:solidFill>
                  <a:srgbClr val="0000CC"/>
                </a:solidFill>
              </a:rPr>
              <a:t>Round Trip (RT) loss</a:t>
            </a:r>
          </a:p>
          <a:p>
            <a:pPr lvl="1"/>
            <a:endParaRPr lang="ko-KR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Network Monitoring Metrics (4/5)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53210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Delay (Latency)</a:t>
            </a:r>
          </a:p>
          <a:p>
            <a:pPr lvl="1"/>
            <a:r>
              <a:rPr lang="en-US" altLang="ko-KR" sz="2000" dirty="0"/>
              <a:t>The time taken for a packet to travel from a host to another</a:t>
            </a:r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>
                <a:solidFill>
                  <a:srgbClr val="FF0000"/>
                </a:solidFill>
              </a:rPr>
              <a:t>Round Trip Time (RTT)</a:t>
            </a:r>
          </a:p>
          <a:p>
            <a:pPr lvl="2"/>
            <a:r>
              <a:rPr lang="en-US" altLang="ko-KR" sz="1600" dirty="0"/>
              <a:t>Forward transport delay + server delay + backward transport delay</a:t>
            </a:r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Forward transport delay is often not the same as backward transport delay (may use different paths)</a:t>
            </a:r>
          </a:p>
          <a:p>
            <a:pPr marL="448945" lvl="1" indent="0">
              <a:buNone/>
            </a:pPr>
            <a:endParaRPr lang="en-US" altLang="ko-KR" sz="2000" dirty="0"/>
          </a:p>
          <a:p>
            <a:pPr lvl="1"/>
            <a:r>
              <a:rPr lang="en-US" altLang="ko-KR" sz="2000" dirty="0"/>
              <a:t>For streaming applications, high delay or delay variation (jitter) can cause degradation on user-perceived </a:t>
            </a:r>
            <a:r>
              <a:rPr lang="en-US" altLang="ko-KR" sz="2000" dirty="0" err="1"/>
              <a:t>QoS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Metrics</a:t>
            </a:r>
          </a:p>
          <a:p>
            <a:pPr lvl="2"/>
            <a:r>
              <a:rPr lang="en-US" altLang="ko-KR" sz="1600" dirty="0">
                <a:solidFill>
                  <a:srgbClr val="0000CC"/>
                </a:solidFill>
              </a:rPr>
              <a:t>One way delay</a:t>
            </a:r>
          </a:p>
          <a:p>
            <a:pPr lvl="2"/>
            <a:r>
              <a:rPr lang="en-US" altLang="ko-KR" sz="1600" dirty="0">
                <a:solidFill>
                  <a:srgbClr val="0000CC"/>
                </a:solidFill>
              </a:rPr>
              <a:t>Round Trip Time (delay)</a:t>
            </a:r>
          </a:p>
          <a:p>
            <a:pPr lvl="2"/>
            <a:r>
              <a:rPr lang="en-US" altLang="ko-KR" sz="1600" dirty="0">
                <a:solidFill>
                  <a:srgbClr val="0000CC"/>
                </a:solidFill>
              </a:rPr>
              <a:t>Delay variance (jitter)</a:t>
            </a:r>
          </a:p>
          <a:p>
            <a:pPr lvl="1"/>
            <a:endParaRPr lang="ko-KR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回顾</a:t>
            </a:r>
            <a:r>
              <a:rPr lang="en-US"/>
              <a:t>SDN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7500" lnSpcReduction="10000"/>
          </a:bodyPr>
          <a:lstStyle/>
          <a:p>
            <a:r>
              <a:rPr lang="en-US"/>
              <a:t>With the introduction of the Software-defined Networking (SDN) paradigm, control plane has emerged as a separate entity, a logically centralized controller, </a:t>
            </a:r>
          </a:p>
          <a:p>
            <a:pPr lvl="1"/>
            <a:r>
              <a:rPr lang="en-US"/>
              <a:t>with some of the device control plane functions separated out and moved to this network-level functionality.</a:t>
            </a:r>
          </a:p>
          <a:p>
            <a:pPr lvl="1"/>
            <a:endParaRPr lang="en-US"/>
          </a:p>
          <a:p>
            <a:pPr lvl="0"/>
            <a:r>
              <a:rPr lang="en-US"/>
              <a:t>the individual switches do not need to implement the logic required to maintain packet forwarding policies locally (e.g., they do not run routing protocols to build routing tables); </a:t>
            </a:r>
          </a:p>
          <a:p>
            <a:pPr lvl="1"/>
            <a:r>
              <a:rPr lang="en-US"/>
              <a:t>rather, they get these policies prefabricated from the network control plane. </a:t>
            </a:r>
          </a:p>
          <a:p>
            <a:pPr lvl="1"/>
            <a:r>
              <a:rPr lang="en-US"/>
              <a:t>Here, the controller-switch communication occurs through a standardized southbound API,  e.g. OpenFlow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Network Monitoring Metrics (5/5)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Throughput</a:t>
            </a:r>
          </a:p>
          <a:p>
            <a:pPr lvl="1"/>
            <a:r>
              <a:rPr lang="en-US" altLang="ko-KR" sz="2000" dirty="0"/>
              <a:t>The rate at which data is sent through the network, usually expressed in </a:t>
            </a:r>
            <a:r>
              <a:rPr lang="en-US" altLang="ko-KR" sz="2000" dirty="0">
                <a:solidFill>
                  <a:srgbClr val="FF0000"/>
                </a:solidFill>
              </a:rPr>
              <a:t>bytes/sec</a:t>
            </a:r>
            <a:r>
              <a:rPr lang="en-US" altLang="ko-KR" sz="2000" dirty="0"/>
              <a:t>, </a:t>
            </a:r>
            <a:r>
              <a:rPr lang="en-US" altLang="ko-KR" sz="2000" dirty="0">
                <a:solidFill>
                  <a:srgbClr val="FF0000"/>
                </a:solidFill>
              </a:rPr>
              <a:t>packets/sec</a:t>
            </a:r>
            <a:r>
              <a:rPr lang="en-US" altLang="ko-KR" sz="2000" dirty="0"/>
              <a:t>, or </a:t>
            </a:r>
            <a:r>
              <a:rPr lang="en-US" altLang="ko-KR" sz="2000" dirty="0">
                <a:solidFill>
                  <a:srgbClr val="FF0000"/>
                </a:solidFill>
              </a:rPr>
              <a:t>flows/sec</a:t>
            </a:r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Be careful in choosing the interval; a long interval will average out short-term bursts in the data rate</a:t>
            </a:r>
          </a:p>
          <a:p>
            <a:pPr lvl="2"/>
            <a:r>
              <a:rPr lang="en-US" altLang="ko-KR" sz="1600" dirty="0"/>
              <a:t>A good compromise is to use one- to five-minute intervals, and to produce daily, weekly, monthly, and yearly plots</a:t>
            </a:r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>
                <a:solidFill>
                  <a:srgbClr val="FF0000"/>
                </a:solidFill>
              </a:rPr>
              <a:t>Link Utilization </a:t>
            </a:r>
            <a:r>
              <a:rPr lang="en-US" altLang="ko-KR" sz="2000" dirty="0"/>
              <a:t>over a specified interval is simply the throughput for the link expressed as a percentage of the access rate</a:t>
            </a:r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Metrics</a:t>
            </a:r>
          </a:p>
          <a:p>
            <a:pPr lvl="2"/>
            <a:r>
              <a:rPr lang="en-US" altLang="ko-KR" sz="1600" dirty="0">
                <a:solidFill>
                  <a:srgbClr val="0000CC"/>
                </a:solidFill>
              </a:rPr>
              <a:t>Link Capacity (Mbps, </a:t>
            </a:r>
            <a:r>
              <a:rPr lang="en-US" altLang="ko-KR" sz="1600" dirty="0" err="1">
                <a:solidFill>
                  <a:srgbClr val="0000CC"/>
                </a:solidFill>
              </a:rPr>
              <a:t>Gbps</a:t>
            </a:r>
            <a:r>
              <a:rPr lang="en-US" altLang="ko-KR" sz="1600" dirty="0">
                <a:solidFill>
                  <a:srgbClr val="0000CC"/>
                </a:solidFill>
              </a:rPr>
              <a:t>)</a:t>
            </a:r>
          </a:p>
          <a:p>
            <a:pPr lvl="2"/>
            <a:r>
              <a:rPr lang="en-US" altLang="ko-KR" sz="1600" dirty="0">
                <a:solidFill>
                  <a:srgbClr val="0000CC"/>
                </a:solidFill>
              </a:rPr>
              <a:t>Throughput (bytes/sec, packets/sec, flows/sec)</a:t>
            </a:r>
          </a:p>
          <a:p>
            <a:pPr lvl="2"/>
            <a:r>
              <a:rPr lang="en-US" altLang="ko-KR" sz="1600" dirty="0">
                <a:solidFill>
                  <a:srgbClr val="0000CC"/>
                </a:solidFill>
              </a:rPr>
              <a:t>Utilization (%)</a:t>
            </a:r>
            <a:endParaRPr lang="en-US" altLang="ko-KR" sz="1600" dirty="0"/>
          </a:p>
          <a:p>
            <a:pPr lvl="2"/>
            <a:endParaRPr lang="en-US" altLang="ko-KR" dirty="0"/>
          </a:p>
          <a:p>
            <a:pPr lvl="1"/>
            <a:endParaRPr lang="ko-KR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Traffic Monitoring Approaches (1/4)</a:t>
            </a:r>
            <a:endParaRPr lang="ko-KR" altLang="en-US" dirty="0"/>
          </a:p>
        </p:txBody>
      </p:sp>
      <p:sp>
        <p:nvSpPr>
          <p:cNvPr id="4" name="Cloud"/>
          <p:cNvSpPr>
            <a:spLocks noChangeAspect="1" noEditPoints="1" noChangeArrowheads="1"/>
          </p:cNvSpPr>
          <p:nvPr/>
        </p:nvSpPr>
        <p:spPr bwMode="auto">
          <a:xfrm>
            <a:off x="3535680" y="2466607"/>
            <a:ext cx="4495800" cy="259080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 algn="ctr" eaLnBrk="0" latinLnBrk="0" hangingPunct="0">
              <a:spcBef>
                <a:spcPct val="0"/>
              </a:spcBef>
              <a:buFontTx/>
              <a:buNone/>
            </a:pPr>
            <a:endParaRPr lang="en-US" altLang="ko-KR" sz="2800">
              <a:latin typeface="Times New Roman" panose="02020503050405090304" charset="0"/>
              <a:ea typeface="바탕체" panose="02030609000101010101" pitchFamily="17" charset="-127"/>
            </a:endParaRPr>
          </a:p>
        </p:txBody>
      </p:sp>
      <p:pic>
        <p:nvPicPr>
          <p:cNvPr id="5" name="Picture 3076" descr="C:\Documents and Settings\juht\Application Data\Microsoft\Media Catalog\Downloaded Clips\cl0\PE01835_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880" y="2847607"/>
            <a:ext cx="7302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077" descr="C:\Documents and Settings\juht\Application Data\Microsoft\Media Catalog\Downloaded Clips\cl0\AG00415_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02880" y="2847607"/>
            <a:ext cx="1981200" cy="160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078" descr="C:\Documents and Settings\juht\Application Data\Microsoft\Media Catalog\Downloaded Clips\cl1f\j0078753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0" y="1552207"/>
            <a:ext cx="1074738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3079"/>
          <p:cNvSpPr/>
          <p:nvPr/>
        </p:nvSpPr>
        <p:spPr bwMode="auto">
          <a:xfrm>
            <a:off x="2926080" y="2974607"/>
            <a:ext cx="5410200" cy="1689100"/>
          </a:xfrm>
          <a:custGeom>
            <a:avLst/>
            <a:gdLst>
              <a:gd name="T0" fmla="*/ 3408 w 3408"/>
              <a:gd name="T1" fmla="*/ 305 h 1064"/>
              <a:gd name="T2" fmla="*/ 2688 w 3408"/>
              <a:gd name="T3" fmla="*/ 305 h 1064"/>
              <a:gd name="T4" fmla="*/ 2160 w 3408"/>
              <a:gd name="T5" fmla="*/ 10 h 1064"/>
              <a:gd name="T6" fmla="*/ 1920 w 3408"/>
              <a:gd name="T7" fmla="*/ 365 h 1064"/>
              <a:gd name="T8" fmla="*/ 1488 w 3408"/>
              <a:gd name="T9" fmla="*/ 1015 h 1064"/>
              <a:gd name="T10" fmla="*/ 1104 w 3408"/>
              <a:gd name="T11" fmla="*/ 660 h 1064"/>
              <a:gd name="T12" fmla="*/ 816 w 3408"/>
              <a:gd name="T13" fmla="*/ 187 h 1064"/>
              <a:gd name="T14" fmla="*/ 432 w 3408"/>
              <a:gd name="T15" fmla="*/ 94 h 1064"/>
              <a:gd name="T16" fmla="*/ 0 w 3408"/>
              <a:gd name="T17" fmla="*/ 69 h 1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08" h="1064">
                <a:moveTo>
                  <a:pt x="3408" y="305"/>
                </a:moveTo>
                <a:cubicBezTo>
                  <a:pt x="3152" y="330"/>
                  <a:pt x="2896" y="355"/>
                  <a:pt x="2688" y="305"/>
                </a:cubicBezTo>
                <a:cubicBezTo>
                  <a:pt x="2480" y="256"/>
                  <a:pt x="2288" y="0"/>
                  <a:pt x="2160" y="10"/>
                </a:cubicBezTo>
                <a:cubicBezTo>
                  <a:pt x="2032" y="20"/>
                  <a:pt x="2032" y="197"/>
                  <a:pt x="1920" y="365"/>
                </a:cubicBezTo>
                <a:cubicBezTo>
                  <a:pt x="1808" y="532"/>
                  <a:pt x="1624" y="965"/>
                  <a:pt x="1488" y="1015"/>
                </a:cubicBezTo>
                <a:cubicBezTo>
                  <a:pt x="1352" y="1064"/>
                  <a:pt x="1216" y="798"/>
                  <a:pt x="1104" y="660"/>
                </a:cubicBezTo>
                <a:cubicBezTo>
                  <a:pt x="992" y="522"/>
                  <a:pt x="928" y="281"/>
                  <a:pt x="816" y="187"/>
                </a:cubicBezTo>
                <a:cubicBezTo>
                  <a:pt x="704" y="93"/>
                  <a:pt x="568" y="114"/>
                  <a:pt x="432" y="94"/>
                </a:cubicBezTo>
                <a:cubicBezTo>
                  <a:pt x="296" y="74"/>
                  <a:pt x="90" y="74"/>
                  <a:pt x="0" y="69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pic>
        <p:nvPicPr>
          <p:cNvPr id="9" name="Picture 308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80" y="3381007"/>
            <a:ext cx="390525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08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2923807"/>
            <a:ext cx="390525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08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480" y="4447807"/>
            <a:ext cx="390525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08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080" y="3228607"/>
            <a:ext cx="390525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08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880" y="4371607"/>
            <a:ext cx="390525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Line 3085"/>
          <p:cNvSpPr>
            <a:spLocks noChangeShapeType="1"/>
          </p:cNvSpPr>
          <p:nvPr/>
        </p:nvSpPr>
        <p:spPr bwMode="auto">
          <a:xfrm flipH="1">
            <a:off x="6926580" y="3609607"/>
            <a:ext cx="5715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pic>
        <p:nvPicPr>
          <p:cNvPr id="15" name="Picture 308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680" y="3381007"/>
            <a:ext cx="390525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Line 3087"/>
          <p:cNvSpPr>
            <a:spLocks noChangeShapeType="1"/>
          </p:cNvSpPr>
          <p:nvPr/>
        </p:nvSpPr>
        <p:spPr bwMode="auto">
          <a:xfrm flipH="1">
            <a:off x="5212080" y="3533407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7" name="Freeform 3088"/>
          <p:cNvSpPr/>
          <p:nvPr/>
        </p:nvSpPr>
        <p:spPr bwMode="auto">
          <a:xfrm>
            <a:off x="4297680" y="2771407"/>
            <a:ext cx="1905000" cy="457200"/>
          </a:xfrm>
          <a:custGeom>
            <a:avLst/>
            <a:gdLst>
              <a:gd name="T0" fmla="*/ 1200 w 1200"/>
              <a:gd name="T1" fmla="*/ 216 h 360"/>
              <a:gd name="T2" fmla="*/ 864 w 1200"/>
              <a:gd name="T3" fmla="*/ 24 h 360"/>
              <a:gd name="T4" fmla="*/ 336 w 1200"/>
              <a:gd name="T5" fmla="*/ 72 h 360"/>
              <a:gd name="T6" fmla="*/ 0 w 1200"/>
              <a:gd name="T7" fmla="*/ 36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00" h="360">
                <a:moveTo>
                  <a:pt x="1200" y="216"/>
                </a:moveTo>
                <a:cubicBezTo>
                  <a:pt x="1104" y="132"/>
                  <a:pt x="1008" y="48"/>
                  <a:pt x="864" y="24"/>
                </a:cubicBezTo>
                <a:cubicBezTo>
                  <a:pt x="720" y="0"/>
                  <a:pt x="480" y="16"/>
                  <a:pt x="336" y="72"/>
                </a:cubicBezTo>
                <a:cubicBezTo>
                  <a:pt x="192" y="128"/>
                  <a:pt x="96" y="244"/>
                  <a:pt x="0" y="360"/>
                </a:cubicBezTo>
              </a:path>
            </a:pathLst>
          </a:custGeom>
          <a:noFill/>
          <a:ln w="57150" cap="flat" cmpd="sng">
            <a:solidFill>
              <a:schemeClr val="accent2"/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8" name="Line 3089"/>
          <p:cNvSpPr>
            <a:spLocks noChangeShapeType="1"/>
          </p:cNvSpPr>
          <p:nvPr/>
        </p:nvSpPr>
        <p:spPr bwMode="auto">
          <a:xfrm flipH="1" flipV="1">
            <a:off x="4373880" y="3381007"/>
            <a:ext cx="685800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9" name="Text Box 3090"/>
          <p:cNvSpPr txBox="1">
            <a:spLocks noChangeArrowheads="1"/>
          </p:cNvSpPr>
          <p:nvPr/>
        </p:nvSpPr>
        <p:spPr bwMode="auto">
          <a:xfrm>
            <a:off x="4567555" y="6124207"/>
            <a:ext cx="29083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altLang="ko-KR" sz="2800" dirty="0">
                <a:solidFill>
                  <a:srgbClr val="FF33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Active Monitoring</a:t>
            </a:r>
          </a:p>
        </p:txBody>
      </p:sp>
      <p:sp>
        <p:nvSpPr>
          <p:cNvPr id="20" name="Line 3091"/>
          <p:cNvSpPr>
            <a:spLocks noChangeShapeType="1"/>
          </p:cNvSpPr>
          <p:nvPr/>
        </p:nvSpPr>
        <p:spPr bwMode="auto">
          <a:xfrm flipH="1" flipV="1">
            <a:off x="3230880" y="4752607"/>
            <a:ext cx="24384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21" name="Line 3092"/>
          <p:cNvSpPr>
            <a:spLocks noChangeShapeType="1"/>
          </p:cNvSpPr>
          <p:nvPr/>
        </p:nvSpPr>
        <p:spPr bwMode="auto">
          <a:xfrm flipV="1">
            <a:off x="5974080" y="4524007"/>
            <a:ext cx="28956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22" name="Line 3093"/>
          <p:cNvSpPr>
            <a:spLocks noChangeShapeType="1"/>
          </p:cNvSpPr>
          <p:nvPr/>
        </p:nvSpPr>
        <p:spPr bwMode="auto">
          <a:xfrm>
            <a:off x="4145280" y="2161807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23" name="Line 3094"/>
          <p:cNvSpPr>
            <a:spLocks noChangeShapeType="1"/>
          </p:cNvSpPr>
          <p:nvPr/>
        </p:nvSpPr>
        <p:spPr bwMode="auto">
          <a:xfrm>
            <a:off x="4450080" y="1704607"/>
            <a:ext cx="457200" cy="11430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24" name="Text Box 3095"/>
          <p:cNvSpPr txBox="1">
            <a:spLocks noChangeArrowheads="1"/>
          </p:cNvSpPr>
          <p:nvPr/>
        </p:nvSpPr>
        <p:spPr bwMode="auto">
          <a:xfrm>
            <a:off x="4512787" y="1552207"/>
            <a:ext cx="318452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altLang="ko-KR" sz="2800" dirty="0">
                <a:solidFill>
                  <a:srgbClr val="FF33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Passive Monitoring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Traffic Monitoring Approaches (2/4)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41145" y="1524000"/>
            <a:ext cx="9812655" cy="341693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Active Monitoring</a:t>
            </a:r>
          </a:p>
          <a:p>
            <a:pPr lvl="1"/>
            <a:r>
              <a:rPr lang="en-US" altLang="ko-KR" sz="2000" dirty="0"/>
              <a:t>Performed by sending test (probe) traffic into network</a:t>
            </a:r>
          </a:p>
          <a:p>
            <a:pPr lvl="2"/>
            <a:r>
              <a:rPr lang="en-US" altLang="ko-KR" sz="1600" dirty="0"/>
              <a:t>Generate test packets periodically or on-demand</a:t>
            </a:r>
          </a:p>
          <a:p>
            <a:pPr lvl="2"/>
            <a:r>
              <a:rPr lang="en-US" altLang="ko-KR" sz="1600" dirty="0"/>
              <a:t>Measure performance of test packets or responses </a:t>
            </a:r>
          </a:p>
          <a:p>
            <a:pPr lvl="2"/>
            <a:r>
              <a:rPr lang="en-US" altLang="ko-KR" sz="1600" dirty="0"/>
              <a:t>Take the statistics</a:t>
            </a:r>
          </a:p>
          <a:p>
            <a:pPr lvl="1"/>
            <a:r>
              <a:rPr lang="en-US" altLang="ko-KR" sz="2000" dirty="0"/>
              <a:t>Impose extra traffic on network and distort its behavior in the process</a:t>
            </a:r>
          </a:p>
          <a:p>
            <a:pPr lvl="1"/>
            <a:r>
              <a:rPr lang="en-US" altLang="ko-KR" sz="2000" dirty="0"/>
              <a:t>Test packet can be blocked by firewall or processed at low priority by routers</a:t>
            </a:r>
          </a:p>
          <a:p>
            <a:pPr lvl="1"/>
            <a:r>
              <a:rPr lang="en-US" altLang="ko-KR" sz="2000" dirty="0"/>
              <a:t>Mainly used to monitor network performance</a:t>
            </a:r>
          </a:p>
          <a:p>
            <a:pPr lvl="1"/>
            <a:endParaRPr lang="ko-KR" altLang="en-US" sz="2000" dirty="0"/>
          </a:p>
        </p:txBody>
      </p:sp>
      <p:sp>
        <p:nvSpPr>
          <p:cNvPr id="5" name="Cloud"/>
          <p:cNvSpPr>
            <a:spLocks noChangeAspect="1" noEditPoints="1" noChangeArrowheads="1"/>
          </p:cNvSpPr>
          <p:nvPr/>
        </p:nvSpPr>
        <p:spPr bwMode="auto">
          <a:xfrm>
            <a:off x="3886200" y="4616245"/>
            <a:ext cx="4191000" cy="175260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CCECFF"/>
          </a:solidFill>
          <a:ln w="9525">
            <a:solidFill>
              <a:schemeClr val="accent2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 algn="ctr" eaLnBrk="0" latinLnBrk="0" hangingPunct="0">
              <a:spcBef>
                <a:spcPct val="0"/>
              </a:spcBef>
              <a:buFontTx/>
              <a:buNone/>
            </a:pPr>
            <a:endParaRPr lang="ko-KR" altLang="en-US" sz="2400">
              <a:latin typeface="Arial" panose="020B0604020202090204" pitchFamily="34" charset="0"/>
              <a:ea typeface="바탕체" panose="02030609000101010101" pitchFamily="17" charset="-127"/>
              <a:cs typeface="Arial" panose="020B0604020202090204" pitchFamily="34" charset="0"/>
            </a:endParaRPr>
          </a:p>
        </p:txBody>
      </p:sp>
      <p:sp>
        <p:nvSpPr>
          <p:cNvPr id="6" name="Text Box 40"/>
          <p:cNvSpPr txBox="1">
            <a:spLocks noChangeArrowheads="1"/>
          </p:cNvSpPr>
          <p:nvPr/>
        </p:nvSpPr>
        <p:spPr bwMode="auto">
          <a:xfrm>
            <a:off x="1778400" y="4768645"/>
            <a:ext cx="1229360" cy="389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>
            <a:spAutoFit/>
          </a:bodyPr>
          <a:lstStyle/>
          <a:p>
            <a:pPr algn="ctr" eaLnBrk="0" latinLnBrk="0" hangingPunct="0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en-US" altLang="ko-KR" sz="1600" dirty="0">
                <a:latin typeface="Arial" panose="020B0604020202090204" pitchFamily="34" charset="0"/>
                <a:ea typeface="바탕체" panose="02030609000101010101" pitchFamily="17" charset="-127"/>
                <a:cs typeface="Arial" panose="020B0604020202090204" pitchFamily="34" charset="0"/>
              </a:rPr>
              <a:t>Test packet</a:t>
            </a:r>
          </a:p>
          <a:p>
            <a:pPr algn="ctr" eaLnBrk="0" latinLnBrk="0" hangingPunct="0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en-US" altLang="ko-KR" sz="1600" dirty="0">
                <a:latin typeface="Arial" panose="020B0604020202090204" pitchFamily="34" charset="0"/>
                <a:ea typeface="바탕체" panose="02030609000101010101" pitchFamily="17" charset="-127"/>
                <a:cs typeface="Arial" panose="020B0604020202090204" pitchFamily="34" charset="0"/>
              </a:rPr>
              <a:t>generator</a:t>
            </a:r>
          </a:p>
        </p:txBody>
      </p:sp>
      <p:sp>
        <p:nvSpPr>
          <p:cNvPr id="7" name="Text Box 41"/>
          <p:cNvSpPr txBox="1">
            <a:spLocks noChangeArrowheads="1"/>
          </p:cNvSpPr>
          <p:nvPr/>
        </p:nvSpPr>
        <p:spPr bwMode="auto">
          <a:xfrm>
            <a:off x="9029382" y="4768645"/>
            <a:ext cx="1229360" cy="389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>
            <a:spAutoFit/>
          </a:bodyPr>
          <a:lstStyle/>
          <a:p>
            <a:pPr algn="ctr" eaLnBrk="0" latinLnBrk="0" hangingPunct="0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en-US" altLang="ko-KR" sz="1600">
                <a:latin typeface="Arial" panose="020B0604020202090204" pitchFamily="34" charset="0"/>
                <a:ea typeface="바탕체" panose="02030609000101010101" pitchFamily="17" charset="-127"/>
                <a:cs typeface="Arial" panose="020B0604020202090204" pitchFamily="34" charset="0"/>
              </a:rPr>
              <a:t>Test packet</a:t>
            </a:r>
          </a:p>
          <a:p>
            <a:pPr algn="ctr" eaLnBrk="0" latinLnBrk="0" hangingPunct="0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en-US" altLang="ko-KR" sz="1600">
                <a:latin typeface="Arial" panose="020B0604020202090204" pitchFamily="34" charset="0"/>
                <a:ea typeface="바탕체" panose="02030609000101010101" pitchFamily="17" charset="-127"/>
                <a:cs typeface="Arial" panose="020B0604020202090204" pitchFamily="34" charset="0"/>
              </a:rPr>
              <a:t>probe</a:t>
            </a:r>
          </a:p>
        </p:txBody>
      </p:sp>
      <p:sp>
        <p:nvSpPr>
          <p:cNvPr id="8" name="Text Box 42"/>
          <p:cNvSpPr txBox="1">
            <a:spLocks noChangeArrowheads="1"/>
          </p:cNvSpPr>
          <p:nvPr/>
        </p:nvSpPr>
        <p:spPr bwMode="auto">
          <a:xfrm>
            <a:off x="1869047" y="5606845"/>
            <a:ext cx="1094105" cy="389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>
            <a:spAutoFit/>
          </a:bodyPr>
          <a:lstStyle/>
          <a:p>
            <a:pPr algn="ctr" eaLnBrk="0" latinLnBrk="0" hangingPunct="0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en-US" altLang="ko-KR" sz="1600">
                <a:latin typeface="Arial" panose="020B0604020202090204" pitchFamily="34" charset="0"/>
                <a:ea typeface="바탕체" panose="02030609000101010101" pitchFamily="17" charset="-127"/>
                <a:cs typeface="Arial" panose="020B0604020202090204" pitchFamily="34" charset="0"/>
              </a:rPr>
              <a:t>Response</a:t>
            </a:r>
          </a:p>
          <a:p>
            <a:pPr algn="ctr" eaLnBrk="0" latinLnBrk="0" hangingPunct="0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en-US" altLang="ko-KR" sz="1600">
                <a:latin typeface="Arial" panose="020B0604020202090204" pitchFamily="34" charset="0"/>
                <a:ea typeface="바탕체" panose="02030609000101010101" pitchFamily="17" charset="-127"/>
                <a:cs typeface="Arial" panose="020B0604020202090204" pitchFamily="34" charset="0"/>
              </a:rPr>
              <a:t>Probe</a:t>
            </a:r>
          </a:p>
        </p:txBody>
      </p:sp>
      <p:sp>
        <p:nvSpPr>
          <p:cNvPr id="9" name="Text Box 43"/>
          <p:cNvSpPr txBox="1">
            <a:spLocks noChangeArrowheads="1"/>
          </p:cNvSpPr>
          <p:nvPr/>
        </p:nvSpPr>
        <p:spPr bwMode="auto">
          <a:xfrm>
            <a:off x="9086216" y="5683045"/>
            <a:ext cx="766445" cy="389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>
            <a:spAutoFit/>
          </a:bodyPr>
          <a:lstStyle/>
          <a:p>
            <a:pPr algn="ctr" eaLnBrk="0" latinLnBrk="0" hangingPunct="0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en-US" altLang="ko-KR" sz="1600">
                <a:latin typeface="Arial" panose="020B0604020202090204" pitchFamily="34" charset="0"/>
                <a:ea typeface="바탕체" panose="02030609000101010101" pitchFamily="17" charset="-127"/>
                <a:cs typeface="Arial" panose="020B0604020202090204" pitchFamily="34" charset="0"/>
              </a:rPr>
              <a:t>Target</a:t>
            </a:r>
          </a:p>
          <a:p>
            <a:pPr algn="ctr" eaLnBrk="0" latinLnBrk="0" hangingPunct="0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en-US" altLang="ko-KR" sz="1600">
                <a:latin typeface="Arial" panose="020B0604020202090204" pitchFamily="34" charset="0"/>
                <a:ea typeface="바탕체" panose="02030609000101010101" pitchFamily="17" charset="-127"/>
                <a:cs typeface="Arial" panose="020B0604020202090204" pitchFamily="34" charset="0"/>
              </a:rPr>
              <a:t>host</a:t>
            </a:r>
          </a:p>
        </p:txBody>
      </p:sp>
      <p:sp>
        <p:nvSpPr>
          <p:cNvPr id="10" name="Line 44"/>
          <p:cNvSpPr>
            <a:spLocks noChangeShapeType="1"/>
          </p:cNvSpPr>
          <p:nvPr/>
        </p:nvSpPr>
        <p:spPr bwMode="auto">
          <a:xfrm>
            <a:off x="3505200" y="4921045"/>
            <a:ext cx="5029200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ko-KR" altLang="en-US" sz="16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1" name="Freeform 45"/>
          <p:cNvSpPr/>
          <p:nvPr/>
        </p:nvSpPr>
        <p:spPr bwMode="auto">
          <a:xfrm>
            <a:off x="3505200" y="5206795"/>
            <a:ext cx="5164138" cy="809625"/>
          </a:xfrm>
          <a:custGeom>
            <a:avLst/>
            <a:gdLst>
              <a:gd name="T0" fmla="*/ 0 w 3253"/>
              <a:gd name="T1" fmla="*/ 12 h 510"/>
              <a:gd name="T2" fmla="*/ 906 w 3253"/>
              <a:gd name="T3" fmla="*/ 48 h 510"/>
              <a:gd name="T4" fmla="*/ 2400 w 3253"/>
              <a:gd name="T5" fmla="*/ 300 h 510"/>
              <a:gd name="T6" fmla="*/ 3132 w 3253"/>
              <a:gd name="T7" fmla="*/ 348 h 510"/>
              <a:gd name="T8" fmla="*/ 3126 w 3253"/>
              <a:gd name="T9" fmla="*/ 486 h 510"/>
              <a:gd name="T10" fmla="*/ 2544 w 3253"/>
              <a:gd name="T11" fmla="*/ 492 h 510"/>
              <a:gd name="T12" fmla="*/ 48 w 3253"/>
              <a:gd name="T13" fmla="*/ 49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53" h="510">
                <a:moveTo>
                  <a:pt x="0" y="12"/>
                </a:moveTo>
                <a:cubicBezTo>
                  <a:pt x="151" y="18"/>
                  <a:pt x="506" y="0"/>
                  <a:pt x="906" y="48"/>
                </a:cubicBezTo>
                <a:cubicBezTo>
                  <a:pt x="1306" y="96"/>
                  <a:pt x="2029" y="250"/>
                  <a:pt x="2400" y="300"/>
                </a:cubicBezTo>
                <a:cubicBezTo>
                  <a:pt x="2771" y="350"/>
                  <a:pt x="3011" y="317"/>
                  <a:pt x="3132" y="348"/>
                </a:cubicBezTo>
                <a:cubicBezTo>
                  <a:pt x="3253" y="379"/>
                  <a:pt x="3224" y="462"/>
                  <a:pt x="3126" y="486"/>
                </a:cubicBezTo>
                <a:cubicBezTo>
                  <a:pt x="3028" y="510"/>
                  <a:pt x="3057" y="491"/>
                  <a:pt x="2544" y="492"/>
                </a:cubicBezTo>
                <a:cubicBezTo>
                  <a:pt x="2031" y="493"/>
                  <a:pt x="1052" y="492"/>
                  <a:pt x="48" y="492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ko-KR" altLang="en-US" sz="16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12" name="Group 46"/>
          <p:cNvGrpSpPr/>
          <p:nvPr/>
        </p:nvGrpSpPr>
        <p:grpSpPr bwMode="auto">
          <a:xfrm>
            <a:off x="4724400" y="4768645"/>
            <a:ext cx="457200" cy="304800"/>
            <a:chOff x="3280" y="2330"/>
            <a:chExt cx="334" cy="218"/>
          </a:xfrm>
        </p:grpSpPr>
        <p:sp>
          <p:nvSpPr>
            <p:cNvPr id="13" name="Line 47"/>
            <p:cNvSpPr>
              <a:spLocks noChangeShapeType="1"/>
            </p:cNvSpPr>
            <p:nvPr/>
          </p:nvSpPr>
          <p:spPr bwMode="auto">
            <a:xfrm>
              <a:off x="3280" y="2406"/>
              <a:ext cx="0" cy="60"/>
            </a:xfrm>
            <a:prstGeom prst="line">
              <a:avLst/>
            </a:prstGeom>
            <a:noFill/>
            <a:ln w="9525">
              <a:solidFill>
                <a:srgbClr val="152BC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4" name="Line 48"/>
            <p:cNvSpPr>
              <a:spLocks noChangeShapeType="1"/>
            </p:cNvSpPr>
            <p:nvPr/>
          </p:nvSpPr>
          <p:spPr bwMode="auto">
            <a:xfrm>
              <a:off x="3614" y="2408"/>
              <a:ext cx="0" cy="60"/>
            </a:xfrm>
            <a:prstGeom prst="line">
              <a:avLst/>
            </a:prstGeom>
            <a:noFill/>
            <a:ln w="9525">
              <a:solidFill>
                <a:srgbClr val="152BC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3280" y="2393"/>
              <a:ext cx="333" cy="155"/>
            </a:xfrm>
            <a:prstGeom prst="ellipse">
              <a:avLst/>
            </a:prstGeom>
            <a:gradFill rotWithShape="0">
              <a:gsLst>
                <a:gs pos="0">
                  <a:srgbClr val="6A7AF0">
                    <a:gamma/>
                    <a:shade val="26275"/>
                    <a:invGamma/>
                  </a:srgbClr>
                </a:gs>
                <a:gs pos="50000">
                  <a:srgbClr val="6A7AF0"/>
                </a:gs>
                <a:gs pos="100000">
                  <a:srgbClr val="6A7AF0">
                    <a:gamma/>
                    <a:shade val="2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6A7AF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68392" dir="4091915" algn="ctr" rotWithShape="0">
                      <a:srgbClr val="6A7AF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6" name="Rectangle 50"/>
            <p:cNvSpPr>
              <a:spLocks noChangeArrowheads="1"/>
            </p:cNvSpPr>
            <p:nvPr/>
          </p:nvSpPr>
          <p:spPr bwMode="auto">
            <a:xfrm>
              <a:off x="3281" y="2412"/>
              <a:ext cx="333" cy="60"/>
            </a:xfrm>
            <a:prstGeom prst="rect">
              <a:avLst/>
            </a:prstGeom>
            <a:gradFill rotWithShape="0">
              <a:gsLst>
                <a:gs pos="0">
                  <a:srgbClr val="6A7AF0">
                    <a:gamma/>
                    <a:shade val="26275"/>
                    <a:invGamma/>
                  </a:srgbClr>
                </a:gs>
                <a:gs pos="50000">
                  <a:srgbClr val="6A7AF0"/>
                </a:gs>
                <a:gs pos="100000">
                  <a:srgbClr val="6A7AF0">
                    <a:gamma/>
                    <a:shade val="2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7" name="Oval 51"/>
            <p:cNvSpPr>
              <a:spLocks noChangeArrowheads="1"/>
            </p:cNvSpPr>
            <p:nvPr/>
          </p:nvSpPr>
          <p:spPr bwMode="auto">
            <a:xfrm>
              <a:off x="3280" y="2330"/>
              <a:ext cx="333" cy="155"/>
            </a:xfrm>
            <a:prstGeom prst="ellipse">
              <a:avLst/>
            </a:prstGeom>
            <a:solidFill>
              <a:srgbClr val="6A7AF0"/>
            </a:solidFill>
            <a:ln w="12700">
              <a:solidFill>
                <a:srgbClr val="6A7AF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8" name="Freeform 52"/>
            <p:cNvSpPr/>
            <p:nvPr/>
          </p:nvSpPr>
          <p:spPr bwMode="auto">
            <a:xfrm>
              <a:off x="3296" y="2377"/>
              <a:ext cx="133" cy="76"/>
            </a:xfrm>
            <a:custGeom>
              <a:avLst/>
              <a:gdLst>
                <a:gd name="T0" fmla="*/ 8 w 328"/>
                <a:gd name="T1" fmla="*/ 48 h 176"/>
                <a:gd name="T2" fmla="*/ 208 w 328"/>
                <a:gd name="T3" fmla="*/ 48 h 176"/>
                <a:gd name="T4" fmla="*/ 216 w 328"/>
                <a:gd name="T5" fmla="*/ 0 h 176"/>
                <a:gd name="T6" fmla="*/ 327 w 328"/>
                <a:gd name="T7" fmla="*/ 88 h 176"/>
                <a:gd name="T8" fmla="*/ 192 w 328"/>
                <a:gd name="T9" fmla="*/ 175 h 176"/>
                <a:gd name="T10" fmla="*/ 192 w 328"/>
                <a:gd name="T11" fmla="*/ 135 h 176"/>
                <a:gd name="T12" fmla="*/ 0 w 328"/>
                <a:gd name="T13" fmla="*/ 135 h 176"/>
                <a:gd name="T14" fmla="*/ 0 w 328"/>
                <a:gd name="T15" fmla="*/ 88 h 176"/>
                <a:gd name="T16" fmla="*/ 8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8" y="48"/>
                  </a:moveTo>
                  <a:lnTo>
                    <a:pt x="208" y="48"/>
                  </a:lnTo>
                  <a:lnTo>
                    <a:pt x="216" y="0"/>
                  </a:lnTo>
                  <a:lnTo>
                    <a:pt x="327" y="88"/>
                  </a:lnTo>
                  <a:lnTo>
                    <a:pt x="192" y="175"/>
                  </a:lnTo>
                  <a:lnTo>
                    <a:pt x="192" y="135"/>
                  </a:lnTo>
                  <a:lnTo>
                    <a:pt x="0" y="135"/>
                  </a:lnTo>
                  <a:lnTo>
                    <a:pt x="0" y="88"/>
                  </a:lnTo>
                  <a:lnTo>
                    <a:pt x="8" y="48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9" name="Freeform 53"/>
            <p:cNvSpPr/>
            <p:nvPr/>
          </p:nvSpPr>
          <p:spPr bwMode="auto">
            <a:xfrm>
              <a:off x="3468" y="2379"/>
              <a:ext cx="142" cy="76"/>
            </a:xfrm>
            <a:custGeom>
              <a:avLst/>
              <a:gdLst>
                <a:gd name="T0" fmla="*/ 312 w 328"/>
                <a:gd name="T1" fmla="*/ 48 h 176"/>
                <a:gd name="T2" fmla="*/ 120 w 328"/>
                <a:gd name="T3" fmla="*/ 48 h 176"/>
                <a:gd name="T4" fmla="*/ 112 w 328"/>
                <a:gd name="T5" fmla="*/ 0 h 176"/>
                <a:gd name="T6" fmla="*/ 0 w 328"/>
                <a:gd name="T7" fmla="*/ 88 h 176"/>
                <a:gd name="T8" fmla="*/ 136 w 328"/>
                <a:gd name="T9" fmla="*/ 175 h 176"/>
                <a:gd name="T10" fmla="*/ 128 w 328"/>
                <a:gd name="T11" fmla="*/ 127 h 176"/>
                <a:gd name="T12" fmla="*/ 327 w 328"/>
                <a:gd name="T13" fmla="*/ 127 h 176"/>
                <a:gd name="T14" fmla="*/ 312 w 328"/>
                <a:gd name="T15" fmla="*/ 40 h 176"/>
                <a:gd name="T16" fmla="*/ 312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312" y="48"/>
                  </a:moveTo>
                  <a:lnTo>
                    <a:pt x="120" y="48"/>
                  </a:lnTo>
                  <a:lnTo>
                    <a:pt x="112" y="0"/>
                  </a:lnTo>
                  <a:lnTo>
                    <a:pt x="0" y="88"/>
                  </a:lnTo>
                  <a:lnTo>
                    <a:pt x="136" y="175"/>
                  </a:lnTo>
                  <a:lnTo>
                    <a:pt x="128" y="127"/>
                  </a:lnTo>
                  <a:lnTo>
                    <a:pt x="327" y="127"/>
                  </a:lnTo>
                  <a:lnTo>
                    <a:pt x="312" y="40"/>
                  </a:lnTo>
                  <a:lnTo>
                    <a:pt x="312" y="48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0" name="Freeform 54"/>
            <p:cNvSpPr/>
            <p:nvPr/>
          </p:nvSpPr>
          <p:spPr bwMode="auto">
            <a:xfrm>
              <a:off x="3402" y="2429"/>
              <a:ext cx="101" cy="62"/>
            </a:xfrm>
            <a:custGeom>
              <a:avLst/>
              <a:gdLst>
                <a:gd name="T0" fmla="*/ 80 w 233"/>
                <a:gd name="T1" fmla="*/ 0 h 145"/>
                <a:gd name="T2" fmla="*/ 80 w 233"/>
                <a:gd name="T3" fmla="*/ 72 h 145"/>
                <a:gd name="T4" fmla="*/ 0 w 233"/>
                <a:gd name="T5" fmla="*/ 72 h 145"/>
                <a:gd name="T6" fmla="*/ 112 w 233"/>
                <a:gd name="T7" fmla="*/ 144 h 145"/>
                <a:gd name="T8" fmla="*/ 232 w 233"/>
                <a:gd name="T9" fmla="*/ 72 h 145"/>
                <a:gd name="T10" fmla="*/ 152 w 233"/>
                <a:gd name="T11" fmla="*/ 72 h 145"/>
                <a:gd name="T12" fmla="*/ 152 w 233"/>
                <a:gd name="T13" fmla="*/ 0 h 145"/>
                <a:gd name="T14" fmla="*/ 120 w 233"/>
                <a:gd name="T15" fmla="*/ 0 h 145"/>
                <a:gd name="T16" fmla="*/ 80 w 233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45">
                  <a:moveTo>
                    <a:pt x="80" y="0"/>
                  </a:moveTo>
                  <a:lnTo>
                    <a:pt x="80" y="72"/>
                  </a:lnTo>
                  <a:lnTo>
                    <a:pt x="0" y="72"/>
                  </a:lnTo>
                  <a:lnTo>
                    <a:pt x="112" y="144"/>
                  </a:lnTo>
                  <a:lnTo>
                    <a:pt x="232" y="72"/>
                  </a:lnTo>
                  <a:lnTo>
                    <a:pt x="152" y="72"/>
                  </a:lnTo>
                  <a:lnTo>
                    <a:pt x="152" y="0"/>
                  </a:lnTo>
                  <a:lnTo>
                    <a:pt x="120" y="0"/>
                  </a:lnTo>
                  <a:lnTo>
                    <a:pt x="80" y="0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1" name="Freeform 55"/>
            <p:cNvSpPr/>
            <p:nvPr/>
          </p:nvSpPr>
          <p:spPr bwMode="auto">
            <a:xfrm>
              <a:off x="3402" y="2344"/>
              <a:ext cx="101" cy="66"/>
            </a:xfrm>
            <a:custGeom>
              <a:avLst/>
              <a:gdLst>
                <a:gd name="T0" fmla="*/ 152 w 233"/>
                <a:gd name="T1" fmla="*/ 152 h 153"/>
                <a:gd name="T2" fmla="*/ 152 w 233"/>
                <a:gd name="T3" fmla="*/ 72 h 153"/>
                <a:gd name="T4" fmla="*/ 232 w 233"/>
                <a:gd name="T5" fmla="*/ 72 h 153"/>
                <a:gd name="T6" fmla="*/ 112 w 233"/>
                <a:gd name="T7" fmla="*/ 0 h 153"/>
                <a:gd name="T8" fmla="*/ 0 w 233"/>
                <a:gd name="T9" fmla="*/ 72 h 153"/>
                <a:gd name="T10" fmla="*/ 72 w 233"/>
                <a:gd name="T11" fmla="*/ 72 h 153"/>
                <a:gd name="T12" fmla="*/ 72 w 233"/>
                <a:gd name="T13" fmla="*/ 152 h 153"/>
                <a:gd name="T14" fmla="*/ 112 w 233"/>
                <a:gd name="T15" fmla="*/ 152 h 153"/>
                <a:gd name="T16" fmla="*/ 152 w 233"/>
                <a:gd name="T17" fmla="*/ 15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53">
                  <a:moveTo>
                    <a:pt x="152" y="152"/>
                  </a:moveTo>
                  <a:lnTo>
                    <a:pt x="152" y="72"/>
                  </a:lnTo>
                  <a:lnTo>
                    <a:pt x="232" y="72"/>
                  </a:lnTo>
                  <a:lnTo>
                    <a:pt x="112" y="0"/>
                  </a:lnTo>
                  <a:lnTo>
                    <a:pt x="0" y="72"/>
                  </a:lnTo>
                  <a:lnTo>
                    <a:pt x="72" y="72"/>
                  </a:lnTo>
                  <a:lnTo>
                    <a:pt x="72" y="152"/>
                  </a:lnTo>
                  <a:lnTo>
                    <a:pt x="112" y="152"/>
                  </a:lnTo>
                  <a:lnTo>
                    <a:pt x="152" y="152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2" name="Freeform 56"/>
            <p:cNvSpPr/>
            <p:nvPr/>
          </p:nvSpPr>
          <p:spPr bwMode="auto">
            <a:xfrm>
              <a:off x="3292" y="2365"/>
              <a:ext cx="133" cy="76"/>
            </a:xfrm>
            <a:custGeom>
              <a:avLst/>
              <a:gdLst>
                <a:gd name="T0" fmla="*/ 8 w 328"/>
                <a:gd name="T1" fmla="*/ 48 h 176"/>
                <a:gd name="T2" fmla="*/ 208 w 328"/>
                <a:gd name="T3" fmla="*/ 48 h 176"/>
                <a:gd name="T4" fmla="*/ 216 w 328"/>
                <a:gd name="T5" fmla="*/ 0 h 176"/>
                <a:gd name="T6" fmla="*/ 327 w 328"/>
                <a:gd name="T7" fmla="*/ 88 h 176"/>
                <a:gd name="T8" fmla="*/ 192 w 328"/>
                <a:gd name="T9" fmla="*/ 175 h 176"/>
                <a:gd name="T10" fmla="*/ 192 w 328"/>
                <a:gd name="T11" fmla="*/ 135 h 176"/>
                <a:gd name="T12" fmla="*/ 0 w 328"/>
                <a:gd name="T13" fmla="*/ 135 h 176"/>
                <a:gd name="T14" fmla="*/ 0 w 328"/>
                <a:gd name="T15" fmla="*/ 88 h 176"/>
                <a:gd name="T16" fmla="*/ 8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8" y="48"/>
                  </a:moveTo>
                  <a:lnTo>
                    <a:pt x="208" y="48"/>
                  </a:lnTo>
                  <a:lnTo>
                    <a:pt x="216" y="0"/>
                  </a:lnTo>
                  <a:lnTo>
                    <a:pt x="327" y="88"/>
                  </a:lnTo>
                  <a:lnTo>
                    <a:pt x="192" y="175"/>
                  </a:lnTo>
                  <a:lnTo>
                    <a:pt x="192" y="135"/>
                  </a:lnTo>
                  <a:lnTo>
                    <a:pt x="0" y="135"/>
                  </a:lnTo>
                  <a:lnTo>
                    <a:pt x="0" y="88"/>
                  </a:lnTo>
                  <a:lnTo>
                    <a:pt x="8" y="48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3" name="Freeform 57"/>
            <p:cNvSpPr/>
            <p:nvPr/>
          </p:nvSpPr>
          <p:spPr bwMode="auto">
            <a:xfrm>
              <a:off x="3464" y="2367"/>
              <a:ext cx="142" cy="76"/>
            </a:xfrm>
            <a:custGeom>
              <a:avLst/>
              <a:gdLst>
                <a:gd name="T0" fmla="*/ 312 w 328"/>
                <a:gd name="T1" fmla="*/ 48 h 176"/>
                <a:gd name="T2" fmla="*/ 120 w 328"/>
                <a:gd name="T3" fmla="*/ 48 h 176"/>
                <a:gd name="T4" fmla="*/ 112 w 328"/>
                <a:gd name="T5" fmla="*/ 0 h 176"/>
                <a:gd name="T6" fmla="*/ 0 w 328"/>
                <a:gd name="T7" fmla="*/ 88 h 176"/>
                <a:gd name="T8" fmla="*/ 136 w 328"/>
                <a:gd name="T9" fmla="*/ 175 h 176"/>
                <a:gd name="T10" fmla="*/ 128 w 328"/>
                <a:gd name="T11" fmla="*/ 127 h 176"/>
                <a:gd name="T12" fmla="*/ 327 w 328"/>
                <a:gd name="T13" fmla="*/ 127 h 176"/>
                <a:gd name="T14" fmla="*/ 312 w 328"/>
                <a:gd name="T15" fmla="*/ 40 h 176"/>
                <a:gd name="T16" fmla="*/ 312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312" y="48"/>
                  </a:moveTo>
                  <a:lnTo>
                    <a:pt x="120" y="48"/>
                  </a:lnTo>
                  <a:lnTo>
                    <a:pt x="112" y="0"/>
                  </a:lnTo>
                  <a:lnTo>
                    <a:pt x="0" y="88"/>
                  </a:lnTo>
                  <a:lnTo>
                    <a:pt x="136" y="175"/>
                  </a:lnTo>
                  <a:lnTo>
                    <a:pt x="128" y="127"/>
                  </a:lnTo>
                  <a:lnTo>
                    <a:pt x="327" y="127"/>
                  </a:lnTo>
                  <a:lnTo>
                    <a:pt x="312" y="40"/>
                  </a:lnTo>
                  <a:lnTo>
                    <a:pt x="312" y="4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4" name="Freeform 58"/>
            <p:cNvSpPr/>
            <p:nvPr/>
          </p:nvSpPr>
          <p:spPr bwMode="auto">
            <a:xfrm>
              <a:off x="3398" y="2417"/>
              <a:ext cx="101" cy="62"/>
            </a:xfrm>
            <a:custGeom>
              <a:avLst/>
              <a:gdLst>
                <a:gd name="T0" fmla="*/ 80 w 233"/>
                <a:gd name="T1" fmla="*/ 0 h 145"/>
                <a:gd name="T2" fmla="*/ 80 w 233"/>
                <a:gd name="T3" fmla="*/ 72 h 145"/>
                <a:gd name="T4" fmla="*/ 0 w 233"/>
                <a:gd name="T5" fmla="*/ 72 h 145"/>
                <a:gd name="T6" fmla="*/ 112 w 233"/>
                <a:gd name="T7" fmla="*/ 144 h 145"/>
                <a:gd name="T8" fmla="*/ 232 w 233"/>
                <a:gd name="T9" fmla="*/ 72 h 145"/>
                <a:gd name="T10" fmla="*/ 152 w 233"/>
                <a:gd name="T11" fmla="*/ 72 h 145"/>
                <a:gd name="T12" fmla="*/ 152 w 233"/>
                <a:gd name="T13" fmla="*/ 0 h 145"/>
                <a:gd name="T14" fmla="*/ 120 w 233"/>
                <a:gd name="T15" fmla="*/ 0 h 145"/>
                <a:gd name="T16" fmla="*/ 80 w 233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45">
                  <a:moveTo>
                    <a:pt x="80" y="0"/>
                  </a:moveTo>
                  <a:lnTo>
                    <a:pt x="80" y="72"/>
                  </a:lnTo>
                  <a:lnTo>
                    <a:pt x="0" y="72"/>
                  </a:lnTo>
                  <a:lnTo>
                    <a:pt x="112" y="144"/>
                  </a:lnTo>
                  <a:lnTo>
                    <a:pt x="232" y="72"/>
                  </a:lnTo>
                  <a:lnTo>
                    <a:pt x="152" y="72"/>
                  </a:lnTo>
                  <a:lnTo>
                    <a:pt x="152" y="0"/>
                  </a:lnTo>
                  <a:lnTo>
                    <a:pt x="120" y="0"/>
                  </a:lnTo>
                  <a:lnTo>
                    <a:pt x="80" y="0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5" name="Freeform 59"/>
            <p:cNvSpPr/>
            <p:nvPr/>
          </p:nvSpPr>
          <p:spPr bwMode="auto">
            <a:xfrm>
              <a:off x="3398" y="2332"/>
              <a:ext cx="101" cy="66"/>
            </a:xfrm>
            <a:custGeom>
              <a:avLst/>
              <a:gdLst>
                <a:gd name="T0" fmla="*/ 152 w 233"/>
                <a:gd name="T1" fmla="*/ 152 h 153"/>
                <a:gd name="T2" fmla="*/ 152 w 233"/>
                <a:gd name="T3" fmla="*/ 72 h 153"/>
                <a:gd name="T4" fmla="*/ 232 w 233"/>
                <a:gd name="T5" fmla="*/ 72 h 153"/>
                <a:gd name="T6" fmla="*/ 112 w 233"/>
                <a:gd name="T7" fmla="*/ 0 h 153"/>
                <a:gd name="T8" fmla="*/ 0 w 233"/>
                <a:gd name="T9" fmla="*/ 72 h 153"/>
                <a:gd name="T10" fmla="*/ 72 w 233"/>
                <a:gd name="T11" fmla="*/ 72 h 153"/>
                <a:gd name="T12" fmla="*/ 72 w 233"/>
                <a:gd name="T13" fmla="*/ 152 h 153"/>
                <a:gd name="T14" fmla="*/ 112 w 233"/>
                <a:gd name="T15" fmla="*/ 152 h 153"/>
                <a:gd name="T16" fmla="*/ 152 w 233"/>
                <a:gd name="T17" fmla="*/ 15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53">
                  <a:moveTo>
                    <a:pt x="152" y="152"/>
                  </a:moveTo>
                  <a:lnTo>
                    <a:pt x="152" y="72"/>
                  </a:lnTo>
                  <a:lnTo>
                    <a:pt x="232" y="72"/>
                  </a:lnTo>
                  <a:lnTo>
                    <a:pt x="112" y="0"/>
                  </a:lnTo>
                  <a:lnTo>
                    <a:pt x="0" y="72"/>
                  </a:lnTo>
                  <a:lnTo>
                    <a:pt x="72" y="72"/>
                  </a:lnTo>
                  <a:lnTo>
                    <a:pt x="72" y="152"/>
                  </a:lnTo>
                  <a:lnTo>
                    <a:pt x="112" y="152"/>
                  </a:lnTo>
                  <a:lnTo>
                    <a:pt x="152" y="152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grpSp>
        <p:nvGrpSpPr>
          <p:cNvPr id="26" name="Group 60"/>
          <p:cNvGrpSpPr/>
          <p:nvPr/>
        </p:nvGrpSpPr>
        <p:grpSpPr bwMode="auto">
          <a:xfrm>
            <a:off x="5638800" y="4768645"/>
            <a:ext cx="457200" cy="304800"/>
            <a:chOff x="3280" y="2330"/>
            <a:chExt cx="334" cy="218"/>
          </a:xfrm>
        </p:grpSpPr>
        <p:sp>
          <p:nvSpPr>
            <p:cNvPr id="27" name="Line 61"/>
            <p:cNvSpPr>
              <a:spLocks noChangeShapeType="1"/>
            </p:cNvSpPr>
            <p:nvPr/>
          </p:nvSpPr>
          <p:spPr bwMode="auto">
            <a:xfrm>
              <a:off x="3280" y="2406"/>
              <a:ext cx="0" cy="60"/>
            </a:xfrm>
            <a:prstGeom prst="line">
              <a:avLst/>
            </a:prstGeom>
            <a:noFill/>
            <a:ln w="9525">
              <a:solidFill>
                <a:srgbClr val="152BC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8" name="Line 62"/>
            <p:cNvSpPr>
              <a:spLocks noChangeShapeType="1"/>
            </p:cNvSpPr>
            <p:nvPr/>
          </p:nvSpPr>
          <p:spPr bwMode="auto">
            <a:xfrm>
              <a:off x="3614" y="2408"/>
              <a:ext cx="0" cy="60"/>
            </a:xfrm>
            <a:prstGeom prst="line">
              <a:avLst/>
            </a:prstGeom>
            <a:noFill/>
            <a:ln w="9525">
              <a:solidFill>
                <a:srgbClr val="152BC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9" name="Oval 63"/>
            <p:cNvSpPr>
              <a:spLocks noChangeArrowheads="1"/>
            </p:cNvSpPr>
            <p:nvPr/>
          </p:nvSpPr>
          <p:spPr bwMode="auto">
            <a:xfrm>
              <a:off x="3280" y="2393"/>
              <a:ext cx="333" cy="155"/>
            </a:xfrm>
            <a:prstGeom prst="ellipse">
              <a:avLst/>
            </a:prstGeom>
            <a:gradFill rotWithShape="0">
              <a:gsLst>
                <a:gs pos="0">
                  <a:srgbClr val="6A7AF0">
                    <a:gamma/>
                    <a:shade val="26275"/>
                    <a:invGamma/>
                  </a:srgbClr>
                </a:gs>
                <a:gs pos="50000">
                  <a:srgbClr val="6A7AF0"/>
                </a:gs>
                <a:gs pos="100000">
                  <a:srgbClr val="6A7AF0">
                    <a:gamma/>
                    <a:shade val="2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6A7AF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68392" dir="4091915" algn="ctr" rotWithShape="0">
                      <a:srgbClr val="6A7AF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30" name="Rectangle 64"/>
            <p:cNvSpPr>
              <a:spLocks noChangeArrowheads="1"/>
            </p:cNvSpPr>
            <p:nvPr/>
          </p:nvSpPr>
          <p:spPr bwMode="auto">
            <a:xfrm>
              <a:off x="3281" y="2412"/>
              <a:ext cx="333" cy="60"/>
            </a:xfrm>
            <a:prstGeom prst="rect">
              <a:avLst/>
            </a:prstGeom>
            <a:gradFill rotWithShape="0">
              <a:gsLst>
                <a:gs pos="0">
                  <a:srgbClr val="6A7AF0">
                    <a:gamma/>
                    <a:shade val="26275"/>
                    <a:invGamma/>
                  </a:srgbClr>
                </a:gs>
                <a:gs pos="50000">
                  <a:srgbClr val="6A7AF0"/>
                </a:gs>
                <a:gs pos="100000">
                  <a:srgbClr val="6A7AF0">
                    <a:gamma/>
                    <a:shade val="2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31" name="Oval 65"/>
            <p:cNvSpPr>
              <a:spLocks noChangeArrowheads="1"/>
            </p:cNvSpPr>
            <p:nvPr/>
          </p:nvSpPr>
          <p:spPr bwMode="auto">
            <a:xfrm>
              <a:off x="3280" y="2330"/>
              <a:ext cx="333" cy="155"/>
            </a:xfrm>
            <a:prstGeom prst="ellipse">
              <a:avLst/>
            </a:prstGeom>
            <a:solidFill>
              <a:srgbClr val="6A7AF0"/>
            </a:solidFill>
            <a:ln w="12700">
              <a:solidFill>
                <a:srgbClr val="6A7AF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32" name="Freeform 66"/>
            <p:cNvSpPr/>
            <p:nvPr/>
          </p:nvSpPr>
          <p:spPr bwMode="auto">
            <a:xfrm>
              <a:off x="3296" y="2377"/>
              <a:ext cx="133" cy="76"/>
            </a:xfrm>
            <a:custGeom>
              <a:avLst/>
              <a:gdLst>
                <a:gd name="T0" fmla="*/ 8 w 328"/>
                <a:gd name="T1" fmla="*/ 48 h 176"/>
                <a:gd name="T2" fmla="*/ 208 w 328"/>
                <a:gd name="T3" fmla="*/ 48 h 176"/>
                <a:gd name="T4" fmla="*/ 216 w 328"/>
                <a:gd name="T5" fmla="*/ 0 h 176"/>
                <a:gd name="T6" fmla="*/ 327 w 328"/>
                <a:gd name="T7" fmla="*/ 88 h 176"/>
                <a:gd name="T8" fmla="*/ 192 w 328"/>
                <a:gd name="T9" fmla="*/ 175 h 176"/>
                <a:gd name="T10" fmla="*/ 192 w 328"/>
                <a:gd name="T11" fmla="*/ 135 h 176"/>
                <a:gd name="T12" fmla="*/ 0 w 328"/>
                <a:gd name="T13" fmla="*/ 135 h 176"/>
                <a:gd name="T14" fmla="*/ 0 w 328"/>
                <a:gd name="T15" fmla="*/ 88 h 176"/>
                <a:gd name="T16" fmla="*/ 8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8" y="48"/>
                  </a:moveTo>
                  <a:lnTo>
                    <a:pt x="208" y="48"/>
                  </a:lnTo>
                  <a:lnTo>
                    <a:pt x="216" y="0"/>
                  </a:lnTo>
                  <a:lnTo>
                    <a:pt x="327" y="88"/>
                  </a:lnTo>
                  <a:lnTo>
                    <a:pt x="192" y="175"/>
                  </a:lnTo>
                  <a:lnTo>
                    <a:pt x="192" y="135"/>
                  </a:lnTo>
                  <a:lnTo>
                    <a:pt x="0" y="135"/>
                  </a:lnTo>
                  <a:lnTo>
                    <a:pt x="0" y="88"/>
                  </a:lnTo>
                  <a:lnTo>
                    <a:pt x="8" y="48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33" name="Freeform 67"/>
            <p:cNvSpPr/>
            <p:nvPr/>
          </p:nvSpPr>
          <p:spPr bwMode="auto">
            <a:xfrm>
              <a:off x="3468" y="2379"/>
              <a:ext cx="142" cy="76"/>
            </a:xfrm>
            <a:custGeom>
              <a:avLst/>
              <a:gdLst>
                <a:gd name="T0" fmla="*/ 312 w 328"/>
                <a:gd name="T1" fmla="*/ 48 h 176"/>
                <a:gd name="T2" fmla="*/ 120 w 328"/>
                <a:gd name="T3" fmla="*/ 48 h 176"/>
                <a:gd name="T4" fmla="*/ 112 w 328"/>
                <a:gd name="T5" fmla="*/ 0 h 176"/>
                <a:gd name="T6" fmla="*/ 0 w 328"/>
                <a:gd name="T7" fmla="*/ 88 h 176"/>
                <a:gd name="T8" fmla="*/ 136 w 328"/>
                <a:gd name="T9" fmla="*/ 175 h 176"/>
                <a:gd name="T10" fmla="*/ 128 w 328"/>
                <a:gd name="T11" fmla="*/ 127 h 176"/>
                <a:gd name="T12" fmla="*/ 327 w 328"/>
                <a:gd name="T13" fmla="*/ 127 h 176"/>
                <a:gd name="T14" fmla="*/ 312 w 328"/>
                <a:gd name="T15" fmla="*/ 40 h 176"/>
                <a:gd name="T16" fmla="*/ 312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312" y="48"/>
                  </a:moveTo>
                  <a:lnTo>
                    <a:pt x="120" y="48"/>
                  </a:lnTo>
                  <a:lnTo>
                    <a:pt x="112" y="0"/>
                  </a:lnTo>
                  <a:lnTo>
                    <a:pt x="0" y="88"/>
                  </a:lnTo>
                  <a:lnTo>
                    <a:pt x="136" y="175"/>
                  </a:lnTo>
                  <a:lnTo>
                    <a:pt x="128" y="127"/>
                  </a:lnTo>
                  <a:lnTo>
                    <a:pt x="327" y="127"/>
                  </a:lnTo>
                  <a:lnTo>
                    <a:pt x="312" y="40"/>
                  </a:lnTo>
                  <a:lnTo>
                    <a:pt x="312" y="48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34" name="Freeform 68"/>
            <p:cNvSpPr/>
            <p:nvPr/>
          </p:nvSpPr>
          <p:spPr bwMode="auto">
            <a:xfrm>
              <a:off x="3402" y="2429"/>
              <a:ext cx="101" cy="62"/>
            </a:xfrm>
            <a:custGeom>
              <a:avLst/>
              <a:gdLst>
                <a:gd name="T0" fmla="*/ 80 w 233"/>
                <a:gd name="T1" fmla="*/ 0 h 145"/>
                <a:gd name="T2" fmla="*/ 80 w 233"/>
                <a:gd name="T3" fmla="*/ 72 h 145"/>
                <a:gd name="T4" fmla="*/ 0 w 233"/>
                <a:gd name="T5" fmla="*/ 72 h 145"/>
                <a:gd name="T6" fmla="*/ 112 w 233"/>
                <a:gd name="T7" fmla="*/ 144 h 145"/>
                <a:gd name="T8" fmla="*/ 232 w 233"/>
                <a:gd name="T9" fmla="*/ 72 h 145"/>
                <a:gd name="T10" fmla="*/ 152 w 233"/>
                <a:gd name="T11" fmla="*/ 72 h 145"/>
                <a:gd name="T12" fmla="*/ 152 w 233"/>
                <a:gd name="T13" fmla="*/ 0 h 145"/>
                <a:gd name="T14" fmla="*/ 120 w 233"/>
                <a:gd name="T15" fmla="*/ 0 h 145"/>
                <a:gd name="T16" fmla="*/ 80 w 233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45">
                  <a:moveTo>
                    <a:pt x="80" y="0"/>
                  </a:moveTo>
                  <a:lnTo>
                    <a:pt x="80" y="72"/>
                  </a:lnTo>
                  <a:lnTo>
                    <a:pt x="0" y="72"/>
                  </a:lnTo>
                  <a:lnTo>
                    <a:pt x="112" y="144"/>
                  </a:lnTo>
                  <a:lnTo>
                    <a:pt x="232" y="72"/>
                  </a:lnTo>
                  <a:lnTo>
                    <a:pt x="152" y="72"/>
                  </a:lnTo>
                  <a:lnTo>
                    <a:pt x="152" y="0"/>
                  </a:lnTo>
                  <a:lnTo>
                    <a:pt x="120" y="0"/>
                  </a:lnTo>
                  <a:lnTo>
                    <a:pt x="80" y="0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35" name="Freeform 69"/>
            <p:cNvSpPr/>
            <p:nvPr/>
          </p:nvSpPr>
          <p:spPr bwMode="auto">
            <a:xfrm>
              <a:off x="3402" y="2344"/>
              <a:ext cx="101" cy="66"/>
            </a:xfrm>
            <a:custGeom>
              <a:avLst/>
              <a:gdLst>
                <a:gd name="T0" fmla="*/ 152 w 233"/>
                <a:gd name="T1" fmla="*/ 152 h 153"/>
                <a:gd name="T2" fmla="*/ 152 w 233"/>
                <a:gd name="T3" fmla="*/ 72 h 153"/>
                <a:gd name="T4" fmla="*/ 232 w 233"/>
                <a:gd name="T5" fmla="*/ 72 h 153"/>
                <a:gd name="T6" fmla="*/ 112 w 233"/>
                <a:gd name="T7" fmla="*/ 0 h 153"/>
                <a:gd name="T8" fmla="*/ 0 w 233"/>
                <a:gd name="T9" fmla="*/ 72 h 153"/>
                <a:gd name="T10" fmla="*/ 72 w 233"/>
                <a:gd name="T11" fmla="*/ 72 h 153"/>
                <a:gd name="T12" fmla="*/ 72 w 233"/>
                <a:gd name="T13" fmla="*/ 152 h 153"/>
                <a:gd name="T14" fmla="*/ 112 w 233"/>
                <a:gd name="T15" fmla="*/ 152 h 153"/>
                <a:gd name="T16" fmla="*/ 152 w 233"/>
                <a:gd name="T17" fmla="*/ 15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53">
                  <a:moveTo>
                    <a:pt x="152" y="152"/>
                  </a:moveTo>
                  <a:lnTo>
                    <a:pt x="152" y="72"/>
                  </a:lnTo>
                  <a:lnTo>
                    <a:pt x="232" y="72"/>
                  </a:lnTo>
                  <a:lnTo>
                    <a:pt x="112" y="0"/>
                  </a:lnTo>
                  <a:lnTo>
                    <a:pt x="0" y="72"/>
                  </a:lnTo>
                  <a:lnTo>
                    <a:pt x="72" y="72"/>
                  </a:lnTo>
                  <a:lnTo>
                    <a:pt x="72" y="152"/>
                  </a:lnTo>
                  <a:lnTo>
                    <a:pt x="112" y="152"/>
                  </a:lnTo>
                  <a:lnTo>
                    <a:pt x="152" y="152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36" name="Freeform 70"/>
            <p:cNvSpPr/>
            <p:nvPr/>
          </p:nvSpPr>
          <p:spPr bwMode="auto">
            <a:xfrm>
              <a:off x="3292" y="2365"/>
              <a:ext cx="133" cy="76"/>
            </a:xfrm>
            <a:custGeom>
              <a:avLst/>
              <a:gdLst>
                <a:gd name="T0" fmla="*/ 8 w 328"/>
                <a:gd name="T1" fmla="*/ 48 h 176"/>
                <a:gd name="T2" fmla="*/ 208 w 328"/>
                <a:gd name="T3" fmla="*/ 48 h 176"/>
                <a:gd name="T4" fmla="*/ 216 w 328"/>
                <a:gd name="T5" fmla="*/ 0 h 176"/>
                <a:gd name="T6" fmla="*/ 327 w 328"/>
                <a:gd name="T7" fmla="*/ 88 h 176"/>
                <a:gd name="T8" fmla="*/ 192 w 328"/>
                <a:gd name="T9" fmla="*/ 175 h 176"/>
                <a:gd name="T10" fmla="*/ 192 w 328"/>
                <a:gd name="T11" fmla="*/ 135 h 176"/>
                <a:gd name="T12" fmla="*/ 0 w 328"/>
                <a:gd name="T13" fmla="*/ 135 h 176"/>
                <a:gd name="T14" fmla="*/ 0 w 328"/>
                <a:gd name="T15" fmla="*/ 88 h 176"/>
                <a:gd name="T16" fmla="*/ 8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8" y="48"/>
                  </a:moveTo>
                  <a:lnTo>
                    <a:pt x="208" y="48"/>
                  </a:lnTo>
                  <a:lnTo>
                    <a:pt x="216" y="0"/>
                  </a:lnTo>
                  <a:lnTo>
                    <a:pt x="327" y="88"/>
                  </a:lnTo>
                  <a:lnTo>
                    <a:pt x="192" y="175"/>
                  </a:lnTo>
                  <a:lnTo>
                    <a:pt x="192" y="135"/>
                  </a:lnTo>
                  <a:lnTo>
                    <a:pt x="0" y="135"/>
                  </a:lnTo>
                  <a:lnTo>
                    <a:pt x="0" y="88"/>
                  </a:lnTo>
                  <a:lnTo>
                    <a:pt x="8" y="48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37" name="Freeform 71"/>
            <p:cNvSpPr/>
            <p:nvPr/>
          </p:nvSpPr>
          <p:spPr bwMode="auto">
            <a:xfrm>
              <a:off x="3464" y="2367"/>
              <a:ext cx="142" cy="76"/>
            </a:xfrm>
            <a:custGeom>
              <a:avLst/>
              <a:gdLst>
                <a:gd name="T0" fmla="*/ 312 w 328"/>
                <a:gd name="T1" fmla="*/ 48 h 176"/>
                <a:gd name="T2" fmla="*/ 120 w 328"/>
                <a:gd name="T3" fmla="*/ 48 h 176"/>
                <a:gd name="T4" fmla="*/ 112 w 328"/>
                <a:gd name="T5" fmla="*/ 0 h 176"/>
                <a:gd name="T6" fmla="*/ 0 w 328"/>
                <a:gd name="T7" fmla="*/ 88 h 176"/>
                <a:gd name="T8" fmla="*/ 136 w 328"/>
                <a:gd name="T9" fmla="*/ 175 h 176"/>
                <a:gd name="T10" fmla="*/ 128 w 328"/>
                <a:gd name="T11" fmla="*/ 127 h 176"/>
                <a:gd name="T12" fmla="*/ 327 w 328"/>
                <a:gd name="T13" fmla="*/ 127 h 176"/>
                <a:gd name="T14" fmla="*/ 312 w 328"/>
                <a:gd name="T15" fmla="*/ 40 h 176"/>
                <a:gd name="T16" fmla="*/ 312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312" y="48"/>
                  </a:moveTo>
                  <a:lnTo>
                    <a:pt x="120" y="48"/>
                  </a:lnTo>
                  <a:lnTo>
                    <a:pt x="112" y="0"/>
                  </a:lnTo>
                  <a:lnTo>
                    <a:pt x="0" y="88"/>
                  </a:lnTo>
                  <a:lnTo>
                    <a:pt x="136" y="175"/>
                  </a:lnTo>
                  <a:lnTo>
                    <a:pt x="128" y="127"/>
                  </a:lnTo>
                  <a:lnTo>
                    <a:pt x="327" y="127"/>
                  </a:lnTo>
                  <a:lnTo>
                    <a:pt x="312" y="40"/>
                  </a:lnTo>
                  <a:lnTo>
                    <a:pt x="312" y="4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38" name="Freeform 72"/>
            <p:cNvSpPr/>
            <p:nvPr/>
          </p:nvSpPr>
          <p:spPr bwMode="auto">
            <a:xfrm>
              <a:off x="3398" y="2417"/>
              <a:ext cx="101" cy="62"/>
            </a:xfrm>
            <a:custGeom>
              <a:avLst/>
              <a:gdLst>
                <a:gd name="T0" fmla="*/ 80 w 233"/>
                <a:gd name="T1" fmla="*/ 0 h 145"/>
                <a:gd name="T2" fmla="*/ 80 w 233"/>
                <a:gd name="T3" fmla="*/ 72 h 145"/>
                <a:gd name="T4" fmla="*/ 0 w 233"/>
                <a:gd name="T5" fmla="*/ 72 h 145"/>
                <a:gd name="T6" fmla="*/ 112 w 233"/>
                <a:gd name="T7" fmla="*/ 144 h 145"/>
                <a:gd name="T8" fmla="*/ 232 w 233"/>
                <a:gd name="T9" fmla="*/ 72 h 145"/>
                <a:gd name="T10" fmla="*/ 152 w 233"/>
                <a:gd name="T11" fmla="*/ 72 h 145"/>
                <a:gd name="T12" fmla="*/ 152 w 233"/>
                <a:gd name="T13" fmla="*/ 0 h 145"/>
                <a:gd name="T14" fmla="*/ 120 w 233"/>
                <a:gd name="T15" fmla="*/ 0 h 145"/>
                <a:gd name="T16" fmla="*/ 80 w 233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45">
                  <a:moveTo>
                    <a:pt x="80" y="0"/>
                  </a:moveTo>
                  <a:lnTo>
                    <a:pt x="80" y="72"/>
                  </a:lnTo>
                  <a:lnTo>
                    <a:pt x="0" y="72"/>
                  </a:lnTo>
                  <a:lnTo>
                    <a:pt x="112" y="144"/>
                  </a:lnTo>
                  <a:lnTo>
                    <a:pt x="232" y="72"/>
                  </a:lnTo>
                  <a:lnTo>
                    <a:pt x="152" y="72"/>
                  </a:lnTo>
                  <a:lnTo>
                    <a:pt x="152" y="0"/>
                  </a:lnTo>
                  <a:lnTo>
                    <a:pt x="120" y="0"/>
                  </a:lnTo>
                  <a:lnTo>
                    <a:pt x="80" y="0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39" name="Freeform 73"/>
            <p:cNvSpPr/>
            <p:nvPr/>
          </p:nvSpPr>
          <p:spPr bwMode="auto">
            <a:xfrm>
              <a:off x="3398" y="2332"/>
              <a:ext cx="101" cy="66"/>
            </a:xfrm>
            <a:custGeom>
              <a:avLst/>
              <a:gdLst>
                <a:gd name="T0" fmla="*/ 152 w 233"/>
                <a:gd name="T1" fmla="*/ 152 h 153"/>
                <a:gd name="T2" fmla="*/ 152 w 233"/>
                <a:gd name="T3" fmla="*/ 72 h 153"/>
                <a:gd name="T4" fmla="*/ 232 w 233"/>
                <a:gd name="T5" fmla="*/ 72 h 153"/>
                <a:gd name="T6" fmla="*/ 112 w 233"/>
                <a:gd name="T7" fmla="*/ 0 h 153"/>
                <a:gd name="T8" fmla="*/ 0 w 233"/>
                <a:gd name="T9" fmla="*/ 72 h 153"/>
                <a:gd name="T10" fmla="*/ 72 w 233"/>
                <a:gd name="T11" fmla="*/ 72 h 153"/>
                <a:gd name="T12" fmla="*/ 72 w 233"/>
                <a:gd name="T13" fmla="*/ 152 h 153"/>
                <a:gd name="T14" fmla="*/ 112 w 233"/>
                <a:gd name="T15" fmla="*/ 152 h 153"/>
                <a:gd name="T16" fmla="*/ 152 w 233"/>
                <a:gd name="T17" fmla="*/ 15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53">
                  <a:moveTo>
                    <a:pt x="152" y="152"/>
                  </a:moveTo>
                  <a:lnTo>
                    <a:pt x="152" y="72"/>
                  </a:lnTo>
                  <a:lnTo>
                    <a:pt x="232" y="72"/>
                  </a:lnTo>
                  <a:lnTo>
                    <a:pt x="112" y="0"/>
                  </a:lnTo>
                  <a:lnTo>
                    <a:pt x="0" y="72"/>
                  </a:lnTo>
                  <a:lnTo>
                    <a:pt x="72" y="72"/>
                  </a:lnTo>
                  <a:lnTo>
                    <a:pt x="72" y="152"/>
                  </a:lnTo>
                  <a:lnTo>
                    <a:pt x="112" y="152"/>
                  </a:lnTo>
                  <a:lnTo>
                    <a:pt x="152" y="152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grpSp>
        <p:nvGrpSpPr>
          <p:cNvPr id="40" name="Group 74"/>
          <p:cNvGrpSpPr/>
          <p:nvPr/>
        </p:nvGrpSpPr>
        <p:grpSpPr bwMode="auto">
          <a:xfrm>
            <a:off x="6858000" y="4768645"/>
            <a:ext cx="457200" cy="304800"/>
            <a:chOff x="3280" y="2330"/>
            <a:chExt cx="334" cy="218"/>
          </a:xfrm>
        </p:grpSpPr>
        <p:sp>
          <p:nvSpPr>
            <p:cNvPr id="41" name="Line 75"/>
            <p:cNvSpPr>
              <a:spLocks noChangeShapeType="1"/>
            </p:cNvSpPr>
            <p:nvPr/>
          </p:nvSpPr>
          <p:spPr bwMode="auto">
            <a:xfrm>
              <a:off x="3280" y="2406"/>
              <a:ext cx="0" cy="60"/>
            </a:xfrm>
            <a:prstGeom prst="line">
              <a:avLst/>
            </a:prstGeom>
            <a:noFill/>
            <a:ln w="9525">
              <a:solidFill>
                <a:srgbClr val="152BC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42" name="Line 76"/>
            <p:cNvSpPr>
              <a:spLocks noChangeShapeType="1"/>
            </p:cNvSpPr>
            <p:nvPr/>
          </p:nvSpPr>
          <p:spPr bwMode="auto">
            <a:xfrm>
              <a:off x="3614" y="2408"/>
              <a:ext cx="0" cy="60"/>
            </a:xfrm>
            <a:prstGeom prst="line">
              <a:avLst/>
            </a:prstGeom>
            <a:noFill/>
            <a:ln w="9525">
              <a:solidFill>
                <a:srgbClr val="152BC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43" name="Oval 77"/>
            <p:cNvSpPr>
              <a:spLocks noChangeArrowheads="1"/>
            </p:cNvSpPr>
            <p:nvPr/>
          </p:nvSpPr>
          <p:spPr bwMode="auto">
            <a:xfrm>
              <a:off x="3280" y="2393"/>
              <a:ext cx="333" cy="155"/>
            </a:xfrm>
            <a:prstGeom prst="ellipse">
              <a:avLst/>
            </a:prstGeom>
            <a:gradFill rotWithShape="0">
              <a:gsLst>
                <a:gs pos="0">
                  <a:srgbClr val="6A7AF0">
                    <a:gamma/>
                    <a:shade val="26275"/>
                    <a:invGamma/>
                  </a:srgbClr>
                </a:gs>
                <a:gs pos="50000">
                  <a:srgbClr val="6A7AF0"/>
                </a:gs>
                <a:gs pos="100000">
                  <a:srgbClr val="6A7AF0">
                    <a:gamma/>
                    <a:shade val="2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6A7AF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68392" dir="4091915" algn="ctr" rotWithShape="0">
                      <a:srgbClr val="6A7AF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44" name="Rectangle 78"/>
            <p:cNvSpPr>
              <a:spLocks noChangeArrowheads="1"/>
            </p:cNvSpPr>
            <p:nvPr/>
          </p:nvSpPr>
          <p:spPr bwMode="auto">
            <a:xfrm>
              <a:off x="3281" y="2412"/>
              <a:ext cx="333" cy="60"/>
            </a:xfrm>
            <a:prstGeom prst="rect">
              <a:avLst/>
            </a:prstGeom>
            <a:gradFill rotWithShape="0">
              <a:gsLst>
                <a:gs pos="0">
                  <a:srgbClr val="6A7AF0">
                    <a:gamma/>
                    <a:shade val="26275"/>
                    <a:invGamma/>
                  </a:srgbClr>
                </a:gs>
                <a:gs pos="50000">
                  <a:srgbClr val="6A7AF0"/>
                </a:gs>
                <a:gs pos="100000">
                  <a:srgbClr val="6A7AF0">
                    <a:gamma/>
                    <a:shade val="2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45" name="Oval 79"/>
            <p:cNvSpPr>
              <a:spLocks noChangeArrowheads="1"/>
            </p:cNvSpPr>
            <p:nvPr/>
          </p:nvSpPr>
          <p:spPr bwMode="auto">
            <a:xfrm>
              <a:off x="3280" y="2330"/>
              <a:ext cx="333" cy="155"/>
            </a:xfrm>
            <a:prstGeom prst="ellipse">
              <a:avLst/>
            </a:prstGeom>
            <a:solidFill>
              <a:srgbClr val="6A7AF0"/>
            </a:solidFill>
            <a:ln w="12700">
              <a:solidFill>
                <a:srgbClr val="6A7AF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46" name="Freeform 80"/>
            <p:cNvSpPr/>
            <p:nvPr/>
          </p:nvSpPr>
          <p:spPr bwMode="auto">
            <a:xfrm>
              <a:off x="3296" y="2377"/>
              <a:ext cx="133" cy="76"/>
            </a:xfrm>
            <a:custGeom>
              <a:avLst/>
              <a:gdLst>
                <a:gd name="T0" fmla="*/ 8 w 328"/>
                <a:gd name="T1" fmla="*/ 48 h 176"/>
                <a:gd name="T2" fmla="*/ 208 w 328"/>
                <a:gd name="T3" fmla="*/ 48 h 176"/>
                <a:gd name="T4" fmla="*/ 216 w 328"/>
                <a:gd name="T5" fmla="*/ 0 h 176"/>
                <a:gd name="T6" fmla="*/ 327 w 328"/>
                <a:gd name="T7" fmla="*/ 88 h 176"/>
                <a:gd name="T8" fmla="*/ 192 w 328"/>
                <a:gd name="T9" fmla="*/ 175 h 176"/>
                <a:gd name="T10" fmla="*/ 192 w 328"/>
                <a:gd name="T11" fmla="*/ 135 h 176"/>
                <a:gd name="T12" fmla="*/ 0 w 328"/>
                <a:gd name="T13" fmla="*/ 135 h 176"/>
                <a:gd name="T14" fmla="*/ 0 w 328"/>
                <a:gd name="T15" fmla="*/ 88 h 176"/>
                <a:gd name="T16" fmla="*/ 8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8" y="48"/>
                  </a:moveTo>
                  <a:lnTo>
                    <a:pt x="208" y="48"/>
                  </a:lnTo>
                  <a:lnTo>
                    <a:pt x="216" y="0"/>
                  </a:lnTo>
                  <a:lnTo>
                    <a:pt x="327" y="88"/>
                  </a:lnTo>
                  <a:lnTo>
                    <a:pt x="192" y="175"/>
                  </a:lnTo>
                  <a:lnTo>
                    <a:pt x="192" y="135"/>
                  </a:lnTo>
                  <a:lnTo>
                    <a:pt x="0" y="135"/>
                  </a:lnTo>
                  <a:lnTo>
                    <a:pt x="0" y="88"/>
                  </a:lnTo>
                  <a:lnTo>
                    <a:pt x="8" y="48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47" name="Freeform 81"/>
            <p:cNvSpPr/>
            <p:nvPr/>
          </p:nvSpPr>
          <p:spPr bwMode="auto">
            <a:xfrm>
              <a:off x="3468" y="2379"/>
              <a:ext cx="142" cy="76"/>
            </a:xfrm>
            <a:custGeom>
              <a:avLst/>
              <a:gdLst>
                <a:gd name="T0" fmla="*/ 312 w 328"/>
                <a:gd name="T1" fmla="*/ 48 h 176"/>
                <a:gd name="T2" fmla="*/ 120 w 328"/>
                <a:gd name="T3" fmla="*/ 48 h 176"/>
                <a:gd name="T4" fmla="*/ 112 w 328"/>
                <a:gd name="T5" fmla="*/ 0 h 176"/>
                <a:gd name="T6" fmla="*/ 0 w 328"/>
                <a:gd name="T7" fmla="*/ 88 h 176"/>
                <a:gd name="T8" fmla="*/ 136 w 328"/>
                <a:gd name="T9" fmla="*/ 175 h 176"/>
                <a:gd name="T10" fmla="*/ 128 w 328"/>
                <a:gd name="T11" fmla="*/ 127 h 176"/>
                <a:gd name="T12" fmla="*/ 327 w 328"/>
                <a:gd name="T13" fmla="*/ 127 h 176"/>
                <a:gd name="T14" fmla="*/ 312 w 328"/>
                <a:gd name="T15" fmla="*/ 40 h 176"/>
                <a:gd name="T16" fmla="*/ 312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312" y="48"/>
                  </a:moveTo>
                  <a:lnTo>
                    <a:pt x="120" y="48"/>
                  </a:lnTo>
                  <a:lnTo>
                    <a:pt x="112" y="0"/>
                  </a:lnTo>
                  <a:lnTo>
                    <a:pt x="0" y="88"/>
                  </a:lnTo>
                  <a:lnTo>
                    <a:pt x="136" y="175"/>
                  </a:lnTo>
                  <a:lnTo>
                    <a:pt x="128" y="127"/>
                  </a:lnTo>
                  <a:lnTo>
                    <a:pt x="327" y="127"/>
                  </a:lnTo>
                  <a:lnTo>
                    <a:pt x="312" y="40"/>
                  </a:lnTo>
                  <a:lnTo>
                    <a:pt x="312" y="48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48" name="Freeform 82"/>
            <p:cNvSpPr/>
            <p:nvPr/>
          </p:nvSpPr>
          <p:spPr bwMode="auto">
            <a:xfrm>
              <a:off x="3402" y="2429"/>
              <a:ext cx="101" cy="62"/>
            </a:xfrm>
            <a:custGeom>
              <a:avLst/>
              <a:gdLst>
                <a:gd name="T0" fmla="*/ 80 w 233"/>
                <a:gd name="T1" fmla="*/ 0 h 145"/>
                <a:gd name="T2" fmla="*/ 80 w 233"/>
                <a:gd name="T3" fmla="*/ 72 h 145"/>
                <a:gd name="T4" fmla="*/ 0 w 233"/>
                <a:gd name="T5" fmla="*/ 72 h 145"/>
                <a:gd name="T6" fmla="*/ 112 w 233"/>
                <a:gd name="T7" fmla="*/ 144 h 145"/>
                <a:gd name="T8" fmla="*/ 232 w 233"/>
                <a:gd name="T9" fmla="*/ 72 h 145"/>
                <a:gd name="T10" fmla="*/ 152 w 233"/>
                <a:gd name="T11" fmla="*/ 72 h 145"/>
                <a:gd name="T12" fmla="*/ 152 w 233"/>
                <a:gd name="T13" fmla="*/ 0 h 145"/>
                <a:gd name="T14" fmla="*/ 120 w 233"/>
                <a:gd name="T15" fmla="*/ 0 h 145"/>
                <a:gd name="T16" fmla="*/ 80 w 233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45">
                  <a:moveTo>
                    <a:pt x="80" y="0"/>
                  </a:moveTo>
                  <a:lnTo>
                    <a:pt x="80" y="72"/>
                  </a:lnTo>
                  <a:lnTo>
                    <a:pt x="0" y="72"/>
                  </a:lnTo>
                  <a:lnTo>
                    <a:pt x="112" y="144"/>
                  </a:lnTo>
                  <a:lnTo>
                    <a:pt x="232" y="72"/>
                  </a:lnTo>
                  <a:lnTo>
                    <a:pt x="152" y="72"/>
                  </a:lnTo>
                  <a:lnTo>
                    <a:pt x="152" y="0"/>
                  </a:lnTo>
                  <a:lnTo>
                    <a:pt x="120" y="0"/>
                  </a:lnTo>
                  <a:lnTo>
                    <a:pt x="80" y="0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49" name="Freeform 83"/>
            <p:cNvSpPr/>
            <p:nvPr/>
          </p:nvSpPr>
          <p:spPr bwMode="auto">
            <a:xfrm>
              <a:off x="3402" y="2344"/>
              <a:ext cx="101" cy="66"/>
            </a:xfrm>
            <a:custGeom>
              <a:avLst/>
              <a:gdLst>
                <a:gd name="T0" fmla="*/ 152 w 233"/>
                <a:gd name="T1" fmla="*/ 152 h 153"/>
                <a:gd name="T2" fmla="*/ 152 w 233"/>
                <a:gd name="T3" fmla="*/ 72 h 153"/>
                <a:gd name="T4" fmla="*/ 232 w 233"/>
                <a:gd name="T5" fmla="*/ 72 h 153"/>
                <a:gd name="T6" fmla="*/ 112 w 233"/>
                <a:gd name="T7" fmla="*/ 0 h 153"/>
                <a:gd name="T8" fmla="*/ 0 w 233"/>
                <a:gd name="T9" fmla="*/ 72 h 153"/>
                <a:gd name="T10" fmla="*/ 72 w 233"/>
                <a:gd name="T11" fmla="*/ 72 h 153"/>
                <a:gd name="T12" fmla="*/ 72 w 233"/>
                <a:gd name="T13" fmla="*/ 152 h 153"/>
                <a:gd name="T14" fmla="*/ 112 w 233"/>
                <a:gd name="T15" fmla="*/ 152 h 153"/>
                <a:gd name="T16" fmla="*/ 152 w 233"/>
                <a:gd name="T17" fmla="*/ 15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53">
                  <a:moveTo>
                    <a:pt x="152" y="152"/>
                  </a:moveTo>
                  <a:lnTo>
                    <a:pt x="152" y="72"/>
                  </a:lnTo>
                  <a:lnTo>
                    <a:pt x="232" y="72"/>
                  </a:lnTo>
                  <a:lnTo>
                    <a:pt x="112" y="0"/>
                  </a:lnTo>
                  <a:lnTo>
                    <a:pt x="0" y="72"/>
                  </a:lnTo>
                  <a:lnTo>
                    <a:pt x="72" y="72"/>
                  </a:lnTo>
                  <a:lnTo>
                    <a:pt x="72" y="152"/>
                  </a:lnTo>
                  <a:lnTo>
                    <a:pt x="112" y="152"/>
                  </a:lnTo>
                  <a:lnTo>
                    <a:pt x="152" y="152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50" name="Freeform 84"/>
            <p:cNvSpPr/>
            <p:nvPr/>
          </p:nvSpPr>
          <p:spPr bwMode="auto">
            <a:xfrm>
              <a:off x="3292" y="2365"/>
              <a:ext cx="133" cy="76"/>
            </a:xfrm>
            <a:custGeom>
              <a:avLst/>
              <a:gdLst>
                <a:gd name="T0" fmla="*/ 8 w 328"/>
                <a:gd name="T1" fmla="*/ 48 h 176"/>
                <a:gd name="T2" fmla="*/ 208 w 328"/>
                <a:gd name="T3" fmla="*/ 48 h 176"/>
                <a:gd name="T4" fmla="*/ 216 w 328"/>
                <a:gd name="T5" fmla="*/ 0 h 176"/>
                <a:gd name="T6" fmla="*/ 327 w 328"/>
                <a:gd name="T7" fmla="*/ 88 h 176"/>
                <a:gd name="T8" fmla="*/ 192 w 328"/>
                <a:gd name="T9" fmla="*/ 175 h 176"/>
                <a:gd name="T10" fmla="*/ 192 w 328"/>
                <a:gd name="T11" fmla="*/ 135 h 176"/>
                <a:gd name="T12" fmla="*/ 0 w 328"/>
                <a:gd name="T13" fmla="*/ 135 h 176"/>
                <a:gd name="T14" fmla="*/ 0 w 328"/>
                <a:gd name="T15" fmla="*/ 88 h 176"/>
                <a:gd name="T16" fmla="*/ 8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8" y="48"/>
                  </a:moveTo>
                  <a:lnTo>
                    <a:pt x="208" y="48"/>
                  </a:lnTo>
                  <a:lnTo>
                    <a:pt x="216" y="0"/>
                  </a:lnTo>
                  <a:lnTo>
                    <a:pt x="327" y="88"/>
                  </a:lnTo>
                  <a:lnTo>
                    <a:pt x="192" y="175"/>
                  </a:lnTo>
                  <a:lnTo>
                    <a:pt x="192" y="135"/>
                  </a:lnTo>
                  <a:lnTo>
                    <a:pt x="0" y="135"/>
                  </a:lnTo>
                  <a:lnTo>
                    <a:pt x="0" y="88"/>
                  </a:lnTo>
                  <a:lnTo>
                    <a:pt x="8" y="48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51" name="Freeform 85"/>
            <p:cNvSpPr/>
            <p:nvPr/>
          </p:nvSpPr>
          <p:spPr bwMode="auto">
            <a:xfrm>
              <a:off x="3464" y="2367"/>
              <a:ext cx="142" cy="76"/>
            </a:xfrm>
            <a:custGeom>
              <a:avLst/>
              <a:gdLst>
                <a:gd name="T0" fmla="*/ 312 w 328"/>
                <a:gd name="T1" fmla="*/ 48 h 176"/>
                <a:gd name="T2" fmla="*/ 120 w 328"/>
                <a:gd name="T3" fmla="*/ 48 h 176"/>
                <a:gd name="T4" fmla="*/ 112 w 328"/>
                <a:gd name="T5" fmla="*/ 0 h 176"/>
                <a:gd name="T6" fmla="*/ 0 w 328"/>
                <a:gd name="T7" fmla="*/ 88 h 176"/>
                <a:gd name="T8" fmla="*/ 136 w 328"/>
                <a:gd name="T9" fmla="*/ 175 h 176"/>
                <a:gd name="T10" fmla="*/ 128 w 328"/>
                <a:gd name="T11" fmla="*/ 127 h 176"/>
                <a:gd name="T12" fmla="*/ 327 w 328"/>
                <a:gd name="T13" fmla="*/ 127 h 176"/>
                <a:gd name="T14" fmla="*/ 312 w 328"/>
                <a:gd name="T15" fmla="*/ 40 h 176"/>
                <a:gd name="T16" fmla="*/ 312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312" y="48"/>
                  </a:moveTo>
                  <a:lnTo>
                    <a:pt x="120" y="48"/>
                  </a:lnTo>
                  <a:lnTo>
                    <a:pt x="112" y="0"/>
                  </a:lnTo>
                  <a:lnTo>
                    <a:pt x="0" y="88"/>
                  </a:lnTo>
                  <a:lnTo>
                    <a:pt x="136" y="175"/>
                  </a:lnTo>
                  <a:lnTo>
                    <a:pt x="128" y="127"/>
                  </a:lnTo>
                  <a:lnTo>
                    <a:pt x="327" y="127"/>
                  </a:lnTo>
                  <a:lnTo>
                    <a:pt x="312" y="40"/>
                  </a:lnTo>
                  <a:lnTo>
                    <a:pt x="312" y="4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52" name="Freeform 86"/>
            <p:cNvSpPr/>
            <p:nvPr/>
          </p:nvSpPr>
          <p:spPr bwMode="auto">
            <a:xfrm>
              <a:off x="3398" y="2417"/>
              <a:ext cx="101" cy="62"/>
            </a:xfrm>
            <a:custGeom>
              <a:avLst/>
              <a:gdLst>
                <a:gd name="T0" fmla="*/ 80 w 233"/>
                <a:gd name="T1" fmla="*/ 0 h 145"/>
                <a:gd name="T2" fmla="*/ 80 w 233"/>
                <a:gd name="T3" fmla="*/ 72 h 145"/>
                <a:gd name="T4" fmla="*/ 0 w 233"/>
                <a:gd name="T5" fmla="*/ 72 h 145"/>
                <a:gd name="T6" fmla="*/ 112 w 233"/>
                <a:gd name="T7" fmla="*/ 144 h 145"/>
                <a:gd name="T8" fmla="*/ 232 w 233"/>
                <a:gd name="T9" fmla="*/ 72 h 145"/>
                <a:gd name="T10" fmla="*/ 152 w 233"/>
                <a:gd name="T11" fmla="*/ 72 h 145"/>
                <a:gd name="T12" fmla="*/ 152 w 233"/>
                <a:gd name="T13" fmla="*/ 0 h 145"/>
                <a:gd name="T14" fmla="*/ 120 w 233"/>
                <a:gd name="T15" fmla="*/ 0 h 145"/>
                <a:gd name="T16" fmla="*/ 80 w 233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45">
                  <a:moveTo>
                    <a:pt x="80" y="0"/>
                  </a:moveTo>
                  <a:lnTo>
                    <a:pt x="80" y="72"/>
                  </a:lnTo>
                  <a:lnTo>
                    <a:pt x="0" y="72"/>
                  </a:lnTo>
                  <a:lnTo>
                    <a:pt x="112" y="144"/>
                  </a:lnTo>
                  <a:lnTo>
                    <a:pt x="232" y="72"/>
                  </a:lnTo>
                  <a:lnTo>
                    <a:pt x="152" y="72"/>
                  </a:lnTo>
                  <a:lnTo>
                    <a:pt x="152" y="0"/>
                  </a:lnTo>
                  <a:lnTo>
                    <a:pt x="120" y="0"/>
                  </a:lnTo>
                  <a:lnTo>
                    <a:pt x="80" y="0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53" name="Freeform 87"/>
            <p:cNvSpPr/>
            <p:nvPr/>
          </p:nvSpPr>
          <p:spPr bwMode="auto">
            <a:xfrm>
              <a:off x="3398" y="2332"/>
              <a:ext cx="101" cy="66"/>
            </a:xfrm>
            <a:custGeom>
              <a:avLst/>
              <a:gdLst>
                <a:gd name="T0" fmla="*/ 152 w 233"/>
                <a:gd name="T1" fmla="*/ 152 h 153"/>
                <a:gd name="T2" fmla="*/ 152 w 233"/>
                <a:gd name="T3" fmla="*/ 72 h 153"/>
                <a:gd name="T4" fmla="*/ 232 w 233"/>
                <a:gd name="T5" fmla="*/ 72 h 153"/>
                <a:gd name="T6" fmla="*/ 112 w 233"/>
                <a:gd name="T7" fmla="*/ 0 h 153"/>
                <a:gd name="T8" fmla="*/ 0 w 233"/>
                <a:gd name="T9" fmla="*/ 72 h 153"/>
                <a:gd name="T10" fmla="*/ 72 w 233"/>
                <a:gd name="T11" fmla="*/ 72 h 153"/>
                <a:gd name="T12" fmla="*/ 72 w 233"/>
                <a:gd name="T13" fmla="*/ 152 h 153"/>
                <a:gd name="T14" fmla="*/ 112 w 233"/>
                <a:gd name="T15" fmla="*/ 152 h 153"/>
                <a:gd name="T16" fmla="*/ 152 w 233"/>
                <a:gd name="T17" fmla="*/ 15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53">
                  <a:moveTo>
                    <a:pt x="152" y="152"/>
                  </a:moveTo>
                  <a:lnTo>
                    <a:pt x="152" y="72"/>
                  </a:lnTo>
                  <a:lnTo>
                    <a:pt x="232" y="72"/>
                  </a:lnTo>
                  <a:lnTo>
                    <a:pt x="112" y="0"/>
                  </a:lnTo>
                  <a:lnTo>
                    <a:pt x="0" y="72"/>
                  </a:lnTo>
                  <a:lnTo>
                    <a:pt x="72" y="72"/>
                  </a:lnTo>
                  <a:lnTo>
                    <a:pt x="72" y="152"/>
                  </a:lnTo>
                  <a:lnTo>
                    <a:pt x="112" y="152"/>
                  </a:lnTo>
                  <a:lnTo>
                    <a:pt x="152" y="152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grpSp>
        <p:nvGrpSpPr>
          <p:cNvPr id="54" name="Group 88"/>
          <p:cNvGrpSpPr/>
          <p:nvPr/>
        </p:nvGrpSpPr>
        <p:grpSpPr bwMode="auto">
          <a:xfrm>
            <a:off x="5638800" y="5302045"/>
            <a:ext cx="457200" cy="282575"/>
            <a:chOff x="3280" y="2330"/>
            <a:chExt cx="334" cy="218"/>
          </a:xfrm>
        </p:grpSpPr>
        <p:sp>
          <p:nvSpPr>
            <p:cNvPr id="55" name="Line 89"/>
            <p:cNvSpPr>
              <a:spLocks noChangeShapeType="1"/>
            </p:cNvSpPr>
            <p:nvPr/>
          </p:nvSpPr>
          <p:spPr bwMode="auto">
            <a:xfrm>
              <a:off x="3280" y="2406"/>
              <a:ext cx="0" cy="60"/>
            </a:xfrm>
            <a:prstGeom prst="line">
              <a:avLst/>
            </a:prstGeom>
            <a:noFill/>
            <a:ln w="9525">
              <a:solidFill>
                <a:srgbClr val="152BC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56" name="Line 90"/>
            <p:cNvSpPr>
              <a:spLocks noChangeShapeType="1"/>
            </p:cNvSpPr>
            <p:nvPr/>
          </p:nvSpPr>
          <p:spPr bwMode="auto">
            <a:xfrm>
              <a:off x="3614" y="2408"/>
              <a:ext cx="0" cy="60"/>
            </a:xfrm>
            <a:prstGeom prst="line">
              <a:avLst/>
            </a:prstGeom>
            <a:noFill/>
            <a:ln w="9525">
              <a:solidFill>
                <a:srgbClr val="152BC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57" name="Oval 91"/>
            <p:cNvSpPr>
              <a:spLocks noChangeArrowheads="1"/>
            </p:cNvSpPr>
            <p:nvPr/>
          </p:nvSpPr>
          <p:spPr bwMode="auto">
            <a:xfrm>
              <a:off x="3280" y="2393"/>
              <a:ext cx="333" cy="155"/>
            </a:xfrm>
            <a:prstGeom prst="ellipse">
              <a:avLst/>
            </a:prstGeom>
            <a:gradFill rotWithShape="0">
              <a:gsLst>
                <a:gs pos="0">
                  <a:srgbClr val="6A7AF0">
                    <a:gamma/>
                    <a:shade val="26275"/>
                    <a:invGamma/>
                  </a:srgbClr>
                </a:gs>
                <a:gs pos="50000">
                  <a:srgbClr val="6A7AF0"/>
                </a:gs>
                <a:gs pos="100000">
                  <a:srgbClr val="6A7AF0">
                    <a:gamma/>
                    <a:shade val="2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6A7AF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68392" dir="4091915" algn="ctr" rotWithShape="0">
                      <a:srgbClr val="6A7AF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58" name="Rectangle 92"/>
            <p:cNvSpPr>
              <a:spLocks noChangeArrowheads="1"/>
            </p:cNvSpPr>
            <p:nvPr/>
          </p:nvSpPr>
          <p:spPr bwMode="auto">
            <a:xfrm>
              <a:off x="3281" y="2412"/>
              <a:ext cx="333" cy="60"/>
            </a:xfrm>
            <a:prstGeom prst="rect">
              <a:avLst/>
            </a:prstGeom>
            <a:gradFill rotWithShape="0">
              <a:gsLst>
                <a:gs pos="0">
                  <a:srgbClr val="6A7AF0">
                    <a:gamma/>
                    <a:shade val="26275"/>
                    <a:invGamma/>
                  </a:srgbClr>
                </a:gs>
                <a:gs pos="50000">
                  <a:srgbClr val="6A7AF0"/>
                </a:gs>
                <a:gs pos="100000">
                  <a:srgbClr val="6A7AF0">
                    <a:gamma/>
                    <a:shade val="2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59" name="Oval 93"/>
            <p:cNvSpPr>
              <a:spLocks noChangeArrowheads="1"/>
            </p:cNvSpPr>
            <p:nvPr/>
          </p:nvSpPr>
          <p:spPr bwMode="auto">
            <a:xfrm>
              <a:off x="3280" y="2330"/>
              <a:ext cx="333" cy="155"/>
            </a:xfrm>
            <a:prstGeom prst="ellipse">
              <a:avLst/>
            </a:prstGeom>
            <a:solidFill>
              <a:srgbClr val="6A7AF0"/>
            </a:solidFill>
            <a:ln w="12700">
              <a:solidFill>
                <a:srgbClr val="6A7AF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60" name="Freeform 94"/>
            <p:cNvSpPr/>
            <p:nvPr/>
          </p:nvSpPr>
          <p:spPr bwMode="auto">
            <a:xfrm>
              <a:off x="3296" y="2377"/>
              <a:ext cx="133" cy="76"/>
            </a:xfrm>
            <a:custGeom>
              <a:avLst/>
              <a:gdLst>
                <a:gd name="T0" fmla="*/ 8 w 328"/>
                <a:gd name="T1" fmla="*/ 48 h 176"/>
                <a:gd name="T2" fmla="*/ 208 w 328"/>
                <a:gd name="T3" fmla="*/ 48 h 176"/>
                <a:gd name="T4" fmla="*/ 216 w 328"/>
                <a:gd name="T5" fmla="*/ 0 h 176"/>
                <a:gd name="T6" fmla="*/ 327 w 328"/>
                <a:gd name="T7" fmla="*/ 88 h 176"/>
                <a:gd name="T8" fmla="*/ 192 w 328"/>
                <a:gd name="T9" fmla="*/ 175 h 176"/>
                <a:gd name="T10" fmla="*/ 192 w 328"/>
                <a:gd name="T11" fmla="*/ 135 h 176"/>
                <a:gd name="T12" fmla="*/ 0 w 328"/>
                <a:gd name="T13" fmla="*/ 135 h 176"/>
                <a:gd name="T14" fmla="*/ 0 w 328"/>
                <a:gd name="T15" fmla="*/ 88 h 176"/>
                <a:gd name="T16" fmla="*/ 8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8" y="48"/>
                  </a:moveTo>
                  <a:lnTo>
                    <a:pt x="208" y="48"/>
                  </a:lnTo>
                  <a:lnTo>
                    <a:pt x="216" y="0"/>
                  </a:lnTo>
                  <a:lnTo>
                    <a:pt x="327" y="88"/>
                  </a:lnTo>
                  <a:lnTo>
                    <a:pt x="192" y="175"/>
                  </a:lnTo>
                  <a:lnTo>
                    <a:pt x="192" y="135"/>
                  </a:lnTo>
                  <a:lnTo>
                    <a:pt x="0" y="135"/>
                  </a:lnTo>
                  <a:lnTo>
                    <a:pt x="0" y="88"/>
                  </a:lnTo>
                  <a:lnTo>
                    <a:pt x="8" y="48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61" name="Freeform 95"/>
            <p:cNvSpPr/>
            <p:nvPr/>
          </p:nvSpPr>
          <p:spPr bwMode="auto">
            <a:xfrm>
              <a:off x="3468" y="2379"/>
              <a:ext cx="142" cy="76"/>
            </a:xfrm>
            <a:custGeom>
              <a:avLst/>
              <a:gdLst>
                <a:gd name="T0" fmla="*/ 312 w 328"/>
                <a:gd name="T1" fmla="*/ 48 h 176"/>
                <a:gd name="T2" fmla="*/ 120 w 328"/>
                <a:gd name="T3" fmla="*/ 48 h 176"/>
                <a:gd name="T4" fmla="*/ 112 w 328"/>
                <a:gd name="T5" fmla="*/ 0 h 176"/>
                <a:gd name="T6" fmla="*/ 0 w 328"/>
                <a:gd name="T7" fmla="*/ 88 h 176"/>
                <a:gd name="T8" fmla="*/ 136 w 328"/>
                <a:gd name="T9" fmla="*/ 175 h 176"/>
                <a:gd name="T10" fmla="*/ 128 w 328"/>
                <a:gd name="T11" fmla="*/ 127 h 176"/>
                <a:gd name="T12" fmla="*/ 327 w 328"/>
                <a:gd name="T13" fmla="*/ 127 h 176"/>
                <a:gd name="T14" fmla="*/ 312 w 328"/>
                <a:gd name="T15" fmla="*/ 40 h 176"/>
                <a:gd name="T16" fmla="*/ 312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312" y="48"/>
                  </a:moveTo>
                  <a:lnTo>
                    <a:pt x="120" y="48"/>
                  </a:lnTo>
                  <a:lnTo>
                    <a:pt x="112" y="0"/>
                  </a:lnTo>
                  <a:lnTo>
                    <a:pt x="0" y="88"/>
                  </a:lnTo>
                  <a:lnTo>
                    <a:pt x="136" y="175"/>
                  </a:lnTo>
                  <a:lnTo>
                    <a:pt x="128" y="127"/>
                  </a:lnTo>
                  <a:lnTo>
                    <a:pt x="327" y="127"/>
                  </a:lnTo>
                  <a:lnTo>
                    <a:pt x="312" y="40"/>
                  </a:lnTo>
                  <a:lnTo>
                    <a:pt x="312" y="48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62" name="Freeform 96"/>
            <p:cNvSpPr/>
            <p:nvPr/>
          </p:nvSpPr>
          <p:spPr bwMode="auto">
            <a:xfrm>
              <a:off x="3402" y="2429"/>
              <a:ext cx="101" cy="62"/>
            </a:xfrm>
            <a:custGeom>
              <a:avLst/>
              <a:gdLst>
                <a:gd name="T0" fmla="*/ 80 w 233"/>
                <a:gd name="T1" fmla="*/ 0 h 145"/>
                <a:gd name="T2" fmla="*/ 80 w 233"/>
                <a:gd name="T3" fmla="*/ 72 h 145"/>
                <a:gd name="T4" fmla="*/ 0 w 233"/>
                <a:gd name="T5" fmla="*/ 72 h 145"/>
                <a:gd name="T6" fmla="*/ 112 w 233"/>
                <a:gd name="T7" fmla="*/ 144 h 145"/>
                <a:gd name="T8" fmla="*/ 232 w 233"/>
                <a:gd name="T9" fmla="*/ 72 h 145"/>
                <a:gd name="T10" fmla="*/ 152 w 233"/>
                <a:gd name="T11" fmla="*/ 72 h 145"/>
                <a:gd name="T12" fmla="*/ 152 w 233"/>
                <a:gd name="T13" fmla="*/ 0 h 145"/>
                <a:gd name="T14" fmla="*/ 120 w 233"/>
                <a:gd name="T15" fmla="*/ 0 h 145"/>
                <a:gd name="T16" fmla="*/ 80 w 233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45">
                  <a:moveTo>
                    <a:pt x="80" y="0"/>
                  </a:moveTo>
                  <a:lnTo>
                    <a:pt x="80" y="72"/>
                  </a:lnTo>
                  <a:lnTo>
                    <a:pt x="0" y="72"/>
                  </a:lnTo>
                  <a:lnTo>
                    <a:pt x="112" y="144"/>
                  </a:lnTo>
                  <a:lnTo>
                    <a:pt x="232" y="72"/>
                  </a:lnTo>
                  <a:lnTo>
                    <a:pt x="152" y="72"/>
                  </a:lnTo>
                  <a:lnTo>
                    <a:pt x="152" y="0"/>
                  </a:lnTo>
                  <a:lnTo>
                    <a:pt x="120" y="0"/>
                  </a:lnTo>
                  <a:lnTo>
                    <a:pt x="80" y="0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63" name="Freeform 97"/>
            <p:cNvSpPr/>
            <p:nvPr/>
          </p:nvSpPr>
          <p:spPr bwMode="auto">
            <a:xfrm>
              <a:off x="3402" y="2344"/>
              <a:ext cx="101" cy="66"/>
            </a:xfrm>
            <a:custGeom>
              <a:avLst/>
              <a:gdLst>
                <a:gd name="T0" fmla="*/ 152 w 233"/>
                <a:gd name="T1" fmla="*/ 152 h 153"/>
                <a:gd name="T2" fmla="*/ 152 w 233"/>
                <a:gd name="T3" fmla="*/ 72 h 153"/>
                <a:gd name="T4" fmla="*/ 232 w 233"/>
                <a:gd name="T5" fmla="*/ 72 h 153"/>
                <a:gd name="T6" fmla="*/ 112 w 233"/>
                <a:gd name="T7" fmla="*/ 0 h 153"/>
                <a:gd name="T8" fmla="*/ 0 w 233"/>
                <a:gd name="T9" fmla="*/ 72 h 153"/>
                <a:gd name="T10" fmla="*/ 72 w 233"/>
                <a:gd name="T11" fmla="*/ 72 h 153"/>
                <a:gd name="T12" fmla="*/ 72 w 233"/>
                <a:gd name="T13" fmla="*/ 152 h 153"/>
                <a:gd name="T14" fmla="*/ 112 w 233"/>
                <a:gd name="T15" fmla="*/ 152 h 153"/>
                <a:gd name="T16" fmla="*/ 152 w 233"/>
                <a:gd name="T17" fmla="*/ 15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53">
                  <a:moveTo>
                    <a:pt x="152" y="152"/>
                  </a:moveTo>
                  <a:lnTo>
                    <a:pt x="152" y="72"/>
                  </a:lnTo>
                  <a:lnTo>
                    <a:pt x="232" y="72"/>
                  </a:lnTo>
                  <a:lnTo>
                    <a:pt x="112" y="0"/>
                  </a:lnTo>
                  <a:lnTo>
                    <a:pt x="0" y="72"/>
                  </a:lnTo>
                  <a:lnTo>
                    <a:pt x="72" y="72"/>
                  </a:lnTo>
                  <a:lnTo>
                    <a:pt x="72" y="152"/>
                  </a:lnTo>
                  <a:lnTo>
                    <a:pt x="112" y="152"/>
                  </a:lnTo>
                  <a:lnTo>
                    <a:pt x="152" y="152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64" name="Freeform 98"/>
            <p:cNvSpPr/>
            <p:nvPr/>
          </p:nvSpPr>
          <p:spPr bwMode="auto">
            <a:xfrm>
              <a:off x="3292" y="2365"/>
              <a:ext cx="133" cy="76"/>
            </a:xfrm>
            <a:custGeom>
              <a:avLst/>
              <a:gdLst>
                <a:gd name="T0" fmla="*/ 8 w 328"/>
                <a:gd name="T1" fmla="*/ 48 h 176"/>
                <a:gd name="T2" fmla="*/ 208 w 328"/>
                <a:gd name="T3" fmla="*/ 48 h 176"/>
                <a:gd name="T4" fmla="*/ 216 w 328"/>
                <a:gd name="T5" fmla="*/ 0 h 176"/>
                <a:gd name="T6" fmla="*/ 327 w 328"/>
                <a:gd name="T7" fmla="*/ 88 h 176"/>
                <a:gd name="T8" fmla="*/ 192 w 328"/>
                <a:gd name="T9" fmla="*/ 175 h 176"/>
                <a:gd name="T10" fmla="*/ 192 w 328"/>
                <a:gd name="T11" fmla="*/ 135 h 176"/>
                <a:gd name="T12" fmla="*/ 0 w 328"/>
                <a:gd name="T13" fmla="*/ 135 h 176"/>
                <a:gd name="T14" fmla="*/ 0 w 328"/>
                <a:gd name="T15" fmla="*/ 88 h 176"/>
                <a:gd name="T16" fmla="*/ 8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8" y="48"/>
                  </a:moveTo>
                  <a:lnTo>
                    <a:pt x="208" y="48"/>
                  </a:lnTo>
                  <a:lnTo>
                    <a:pt x="216" y="0"/>
                  </a:lnTo>
                  <a:lnTo>
                    <a:pt x="327" y="88"/>
                  </a:lnTo>
                  <a:lnTo>
                    <a:pt x="192" y="175"/>
                  </a:lnTo>
                  <a:lnTo>
                    <a:pt x="192" y="135"/>
                  </a:lnTo>
                  <a:lnTo>
                    <a:pt x="0" y="135"/>
                  </a:lnTo>
                  <a:lnTo>
                    <a:pt x="0" y="88"/>
                  </a:lnTo>
                  <a:lnTo>
                    <a:pt x="8" y="48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65" name="Freeform 99"/>
            <p:cNvSpPr/>
            <p:nvPr/>
          </p:nvSpPr>
          <p:spPr bwMode="auto">
            <a:xfrm>
              <a:off x="3464" y="2367"/>
              <a:ext cx="142" cy="76"/>
            </a:xfrm>
            <a:custGeom>
              <a:avLst/>
              <a:gdLst>
                <a:gd name="T0" fmla="*/ 312 w 328"/>
                <a:gd name="T1" fmla="*/ 48 h 176"/>
                <a:gd name="T2" fmla="*/ 120 w 328"/>
                <a:gd name="T3" fmla="*/ 48 h 176"/>
                <a:gd name="T4" fmla="*/ 112 w 328"/>
                <a:gd name="T5" fmla="*/ 0 h 176"/>
                <a:gd name="T6" fmla="*/ 0 w 328"/>
                <a:gd name="T7" fmla="*/ 88 h 176"/>
                <a:gd name="T8" fmla="*/ 136 w 328"/>
                <a:gd name="T9" fmla="*/ 175 h 176"/>
                <a:gd name="T10" fmla="*/ 128 w 328"/>
                <a:gd name="T11" fmla="*/ 127 h 176"/>
                <a:gd name="T12" fmla="*/ 327 w 328"/>
                <a:gd name="T13" fmla="*/ 127 h 176"/>
                <a:gd name="T14" fmla="*/ 312 w 328"/>
                <a:gd name="T15" fmla="*/ 40 h 176"/>
                <a:gd name="T16" fmla="*/ 312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312" y="48"/>
                  </a:moveTo>
                  <a:lnTo>
                    <a:pt x="120" y="48"/>
                  </a:lnTo>
                  <a:lnTo>
                    <a:pt x="112" y="0"/>
                  </a:lnTo>
                  <a:lnTo>
                    <a:pt x="0" y="88"/>
                  </a:lnTo>
                  <a:lnTo>
                    <a:pt x="136" y="175"/>
                  </a:lnTo>
                  <a:lnTo>
                    <a:pt x="128" y="127"/>
                  </a:lnTo>
                  <a:lnTo>
                    <a:pt x="327" y="127"/>
                  </a:lnTo>
                  <a:lnTo>
                    <a:pt x="312" y="40"/>
                  </a:lnTo>
                  <a:lnTo>
                    <a:pt x="312" y="4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66" name="Freeform 100"/>
            <p:cNvSpPr/>
            <p:nvPr/>
          </p:nvSpPr>
          <p:spPr bwMode="auto">
            <a:xfrm>
              <a:off x="3398" y="2417"/>
              <a:ext cx="101" cy="62"/>
            </a:xfrm>
            <a:custGeom>
              <a:avLst/>
              <a:gdLst>
                <a:gd name="T0" fmla="*/ 80 w 233"/>
                <a:gd name="T1" fmla="*/ 0 h 145"/>
                <a:gd name="T2" fmla="*/ 80 w 233"/>
                <a:gd name="T3" fmla="*/ 72 h 145"/>
                <a:gd name="T4" fmla="*/ 0 w 233"/>
                <a:gd name="T5" fmla="*/ 72 h 145"/>
                <a:gd name="T6" fmla="*/ 112 w 233"/>
                <a:gd name="T7" fmla="*/ 144 h 145"/>
                <a:gd name="T8" fmla="*/ 232 w 233"/>
                <a:gd name="T9" fmla="*/ 72 h 145"/>
                <a:gd name="T10" fmla="*/ 152 w 233"/>
                <a:gd name="T11" fmla="*/ 72 h 145"/>
                <a:gd name="T12" fmla="*/ 152 w 233"/>
                <a:gd name="T13" fmla="*/ 0 h 145"/>
                <a:gd name="T14" fmla="*/ 120 w 233"/>
                <a:gd name="T15" fmla="*/ 0 h 145"/>
                <a:gd name="T16" fmla="*/ 80 w 233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45">
                  <a:moveTo>
                    <a:pt x="80" y="0"/>
                  </a:moveTo>
                  <a:lnTo>
                    <a:pt x="80" y="72"/>
                  </a:lnTo>
                  <a:lnTo>
                    <a:pt x="0" y="72"/>
                  </a:lnTo>
                  <a:lnTo>
                    <a:pt x="112" y="144"/>
                  </a:lnTo>
                  <a:lnTo>
                    <a:pt x="232" y="72"/>
                  </a:lnTo>
                  <a:lnTo>
                    <a:pt x="152" y="72"/>
                  </a:lnTo>
                  <a:lnTo>
                    <a:pt x="152" y="0"/>
                  </a:lnTo>
                  <a:lnTo>
                    <a:pt x="120" y="0"/>
                  </a:lnTo>
                  <a:lnTo>
                    <a:pt x="80" y="0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67" name="Freeform 101"/>
            <p:cNvSpPr/>
            <p:nvPr/>
          </p:nvSpPr>
          <p:spPr bwMode="auto">
            <a:xfrm>
              <a:off x="3398" y="2332"/>
              <a:ext cx="101" cy="66"/>
            </a:xfrm>
            <a:custGeom>
              <a:avLst/>
              <a:gdLst>
                <a:gd name="T0" fmla="*/ 152 w 233"/>
                <a:gd name="T1" fmla="*/ 152 h 153"/>
                <a:gd name="T2" fmla="*/ 152 w 233"/>
                <a:gd name="T3" fmla="*/ 72 h 153"/>
                <a:gd name="T4" fmla="*/ 232 w 233"/>
                <a:gd name="T5" fmla="*/ 72 h 153"/>
                <a:gd name="T6" fmla="*/ 112 w 233"/>
                <a:gd name="T7" fmla="*/ 0 h 153"/>
                <a:gd name="T8" fmla="*/ 0 w 233"/>
                <a:gd name="T9" fmla="*/ 72 h 153"/>
                <a:gd name="T10" fmla="*/ 72 w 233"/>
                <a:gd name="T11" fmla="*/ 72 h 153"/>
                <a:gd name="T12" fmla="*/ 72 w 233"/>
                <a:gd name="T13" fmla="*/ 152 h 153"/>
                <a:gd name="T14" fmla="*/ 112 w 233"/>
                <a:gd name="T15" fmla="*/ 152 h 153"/>
                <a:gd name="T16" fmla="*/ 152 w 233"/>
                <a:gd name="T17" fmla="*/ 15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53">
                  <a:moveTo>
                    <a:pt x="152" y="152"/>
                  </a:moveTo>
                  <a:lnTo>
                    <a:pt x="152" y="72"/>
                  </a:lnTo>
                  <a:lnTo>
                    <a:pt x="232" y="72"/>
                  </a:lnTo>
                  <a:lnTo>
                    <a:pt x="112" y="0"/>
                  </a:lnTo>
                  <a:lnTo>
                    <a:pt x="0" y="72"/>
                  </a:lnTo>
                  <a:lnTo>
                    <a:pt x="72" y="72"/>
                  </a:lnTo>
                  <a:lnTo>
                    <a:pt x="72" y="152"/>
                  </a:lnTo>
                  <a:lnTo>
                    <a:pt x="112" y="152"/>
                  </a:lnTo>
                  <a:lnTo>
                    <a:pt x="152" y="152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grpSp>
        <p:nvGrpSpPr>
          <p:cNvPr id="68" name="Group 102"/>
          <p:cNvGrpSpPr/>
          <p:nvPr/>
        </p:nvGrpSpPr>
        <p:grpSpPr bwMode="auto">
          <a:xfrm>
            <a:off x="4648200" y="5149645"/>
            <a:ext cx="457200" cy="301625"/>
            <a:chOff x="3280" y="2330"/>
            <a:chExt cx="334" cy="218"/>
          </a:xfrm>
        </p:grpSpPr>
        <p:sp>
          <p:nvSpPr>
            <p:cNvPr id="69" name="Line 103"/>
            <p:cNvSpPr>
              <a:spLocks noChangeShapeType="1"/>
            </p:cNvSpPr>
            <p:nvPr/>
          </p:nvSpPr>
          <p:spPr bwMode="auto">
            <a:xfrm>
              <a:off x="3280" y="2406"/>
              <a:ext cx="0" cy="60"/>
            </a:xfrm>
            <a:prstGeom prst="line">
              <a:avLst/>
            </a:prstGeom>
            <a:noFill/>
            <a:ln w="9525">
              <a:solidFill>
                <a:srgbClr val="152BC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70" name="Line 104"/>
            <p:cNvSpPr>
              <a:spLocks noChangeShapeType="1"/>
            </p:cNvSpPr>
            <p:nvPr/>
          </p:nvSpPr>
          <p:spPr bwMode="auto">
            <a:xfrm>
              <a:off x="3614" y="2408"/>
              <a:ext cx="0" cy="60"/>
            </a:xfrm>
            <a:prstGeom prst="line">
              <a:avLst/>
            </a:prstGeom>
            <a:noFill/>
            <a:ln w="9525">
              <a:solidFill>
                <a:srgbClr val="152BC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71" name="Oval 105"/>
            <p:cNvSpPr>
              <a:spLocks noChangeArrowheads="1"/>
            </p:cNvSpPr>
            <p:nvPr/>
          </p:nvSpPr>
          <p:spPr bwMode="auto">
            <a:xfrm>
              <a:off x="3280" y="2393"/>
              <a:ext cx="333" cy="155"/>
            </a:xfrm>
            <a:prstGeom prst="ellipse">
              <a:avLst/>
            </a:prstGeom>
            <a:gradFill rotWithShape="0">
              <a:gsLst>
                <a:gs pos="0">
                  <a:srgbClr val="6A7AF0">
                    <a:gamma/>
                    <a:shade val="26275"/>
                    <a:invGamma/>
                  </a:srgbClr>
                </a:gs>
                <a:gs pos="50000">
                  <a:srgbClr val="6A7AF0"/>
                </a:gs>
                <a:gs pos="100000">
                  <a:srgbClr val="6A7AF0">
                    <a:gamma/>
                    <a:shade val="2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6A7AF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68392" dir="4091915" algn="ctr" rotWithShape="0">
                      <a:srgbClr val="6A7AF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72" name="Rectangle 106"/>
            <p:cNvSpPr>
              <a:spLocks noChangeArrowheads="1"/>
            </p:cNvSpPr>
            <p:nvPr/>
          </p:nvSpPr>
          <p:spPr bwMode="auto">
            <a:xfrm>
              <a:off x="3281" y="2412"/>
              <a:ext cx="333" cy="60"/>
            </a:xfrm>
            <a:prstGeom prst="rect">
              <a:avLst/>
            </a:prstGeom>
            <a:gradFill rotWithShape="0">
              <a:gsLst>
                <a:gs pos="0">
                  <a:srgbClr val="6A7AF0">
                    <a:gamma/>
                    <a:shade val="26275"/>
                    <a:invGamma/>
                  </a:srgbClr>
                </a:gs>
                <a:gs pos="50000">
                  <a:srgbClr val="6A7AF0"/>
                </a:gs>
                <a:gs pos="100000">
                  <a:srgbClr val="6A7AF0">
                    <a:gamma/>
                    <a:shade val="2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73" name="Oval 107"/>
            <p:cNvSpPr>
              <a:spLocks noChangeArrowheads="1"/>
            </p:cNvSpPr>
            <p:nvPr/>
          </p:nvSpPr>
          <p:spPr bwMode="auto">
            <a:xfrm>
              <a:off x="3280" y="2330"/>
              <a:ext cx="333" cy="155"/>
            </a:xfrm>
            <a:prstGeom prst="ellipse">
              <a:avLst/>
            </a:prstGeom>
            <a:solidFill>
              <a:srgbClr val="6A7AF0"/>
            </a:solidFill>
            <a:ln w="12700">
              <a:solidFill>
                <a:srgbClr val="6A7AF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74" name="Freeform 108"/>
            <p:cNvSpPr/>
            <p:nvPr/>
          </p:nvSpPr>
          <p:spPr bwMode="auto">
            <a:xfrm>
              <a:off x="3296" y="2377"/>
              <a:ext cx="133" cy="76"/>
            </a:xfrm>
            <a:custGeom>
              <a:avLst/>
              <a:gdLst>
                <a:gd name="T0" fmla="*/ 8 w 328"/>
                <a:gd name="T1" fmla="*/ 48 h 176"/>
                <a:gd name="T2" fmla="*/ 208 w 328"/>
                <a:gd name="T3" fmla="*/ 48 h 176"/>
                <a:gd name="T4" fmla="*/ 216 w 328"/>
                <a:gd name="T5" fmla="*/ 0 h 176"/>
                <a:gd name="T6" fmla="*/ 327 w 328"/>
                <a:gd name="T7" fmla="*/ 88 h 176"/>
                <a:gd name="T8" fmla="*/ 192 w 328"/>
                <a:gd name="T9" fmla="*/ 175 h 176"/>
                <a:gd name="T10" fmla="*/ 192 w 328"/>
                <a:gd name="T11" fmla="*/ 135 h 176"/>
                <a:gd name="T12" fmla="*/ 0 w 328"/>
                <a:gd name="T13" fmla="*/ 135 h 176"/>
                <a:gd name="T14" fmla="*/ 0 w 328"/>
                <a:gd name="T15" fmla="*/ 88 h 176"/>
                <a:gd name="T16" fmla="*/ 8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8" y="48"/>
                  </a:moveTo>
                  <a:lnTo>
                    <a:pt x="208" y="48"/>
                  </a:lnTo>
                  <a:lnTo>
                    <a:pt x="216" y="0"/>
                  </a:lnTo>
                  <a:lnTo>
                    <a:pt x="327" y="88"/>
                  </a:lnTo>
                  <a:lnTo>
                    <a:pt x="192" y="175"/>
                  </a:lnTo>
                  <a:lnTo>
                    <a:pt x="192" y="135"/>
                  </a:lnTo>
                  <a:lnTo>
                    <a:pt x="0" y="135"/>
                  </a:lnTo>
                  <a:lnTo>
                    <a:pt x="0" y="88"/>
                  </a:lnTo>
                  <a:lnTo>
                    <a:pt x="8" y="48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75" name="Freeform 109"/>
            <p:cNvSpPr/>
            <p:nvPr/>
          </p:nvSpPr>
          <p:spPr bwMode="auto">
            <a:xfrm>
              <a:off x="3468" y="2379"/>
              <a:ext cx="142" cy="76"/>
            </a:xfrm>
            <a:custGeom>
              <a:avLst/>
              <a:gdLst>
                <a:gd name="T0" fmla="*/ 312 w 328"/>
                <a:gd name="T1" fmla="*/ 48 h 176"/>
                <a:gd name="T2" fmla="*/ 120 w 328"/>
                <a:gd name="T3" fmla="*/ 48 h 176"/>
                <a:gd name="T4" fmla="*/ 112 w 328"/>
                <a:gd name="T5" fmla="*/ 0 h 176"/>
                <a:gd name="T6" fmla="*/ 0 w 328"/>
                <a:gd name="T7" fmla="*/ 88 h 176"/>
                <a:gd name="T8" fmla="*/ 136 w 328"/>
                <a:gd name="T9" fmla="*/ 175 h 176"/>
                <a:gd name="T10" fmla="*/ 128 w 328"/>
                <a:gd name="T11" fmla="*/ 127 h 176"/>
                <a:gd name="T12" fmla="*/ 327 w 328"/>
                <a:gd name="T13" fmla="*/ 127 h 176"/>
                <a:gd name="T14" fmla="*/ 312 w 328"/>
                <a:gd name="T15" fmla="*/ 40 h 176"/>
                <a:gd name="T16" fmla="*/ 312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312" y="48"/>
                  </a:moveTo>
                  <a:lnTo>
                    <a:pt x="120" y="48"/>
                  </a:lnTo>
                  <a:lnTo>
                    <a:pt x="112" y="0"/>
                  </a:lnTo>
                  <a:lnTo>
                    <a:pt x="0" y="88"/>
                  </a:lnTo>
                  <a:lnTo>
                    <a:pt x="136" y="175"/>
                  </a:lnTo>
                  <a:lnTo>
                    <a:pt x="128" y="127"/>
                  </a:lnTo>
                  <a:lnTo>
                    <a:pt x="327" y="127"/>
                  </a:lnTo>
                  <a:lnTo>
                    <a:pt x="312" y="40"/>
                  </a:lnTo>
                  <a:lnTo>
                    <a:pt x="312" y="48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76" name="Freeform 110"/>
            <p:cNvSpPr/>
            <p:nvPr/>
          </p:nvSpPr>
          <p:spPr bwMode="auto">
            <a:xfrm>
              <a:off x="3402" y="2429"/>
              <a:ext cx="101" cy="62"/>
            </a:xfrm>
            <a:custGeom>
              <a:avLst/>
              <a:gdLst>
                <a:gd name="T0" fmla="*/ 80 w 233"/>
                <a:gd name="T1" fmla="*/ 0 h 145"/>
                <a:gd name="T2" fmla="*/ 80 w 233"/>
                <a:gd name="T3" fmla="*/ 72 h 145"/>
                <a:gd name="T4" fmla="*/ 0 w 233"/>
                <a:gd name="T5" fmla="*/ 72 h 145"/>
                <a:gd name="T6" fmla="*/ 112 w 233"/>
                <a:gd name="T7" fmla="*/ 144 h 145"/>
                <a:gd name="T8" fmla="*/ 232 w 233"/>
                <a:gd name="T9" fmla="*/ 72 h 145"/>
                <a:gd name="T10" fmla="*/ 152 w 233"/>
                <a:gd name="T11" fmla="*/ 72 h 145"/>
                <a:gd name="T12" fmla="*/ 152 w 233"/>
                <a:gd name="T13" fmla="*/ 0 h 145"/>
                <a:gd name="T14" fmla="*/ 120 w 233"/>
                <a:gd name="T15" fmla="*/ 0 h 145"/>
                <a:gd name="T16" fmla="*/ 80 w 233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45">
                  <a:moveTo>
                    <a:pt x="80" y="0"/>
                  </a:moveTo>
                  <a:lnTo>
                    <a:pt x="80" y="72"/>
                  </a:lnTo>
                  <a:lnTo>
                    <a:pt x="0" y="72"/>
                  </a:lnTo>
                  <a:lnTo>
                    <a:pt x="112" y="144"/>
                  </a:lnTo>
                  <a:lnTo>
                    <a:pt x="232" y="72"/>
                  </a:lnTo>
                  <a:lnTo>
                    <a:pt x="152" y="72"/>
                  </a:lnTo>
                  <a:lnTo>
                    <a:pt x="152" y="0"/>
                  </a:lnTo>
                  <a:lnTo>
                    <a:pt x="120" y="0"/>
                  </a:lnTo>
                  <a:lnTo>
                    <a:pt x="80" y="0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77" name="Freeform 111"/>
            <p:cNvSpPr/>
            <p:nvPr/>
          </p:nvSpPr>
          <p:spPr bwMode="auto">
            <a:xfrm>
              <a:off x="3402" y="2344"/>
              <a:ext cx="101" cy="66"/>
            </a:xfrm>
            <a:custGeom>
              <a:avLst/>
              <a:gdLst>
                <a:gd name="T0" fmla="*/ 152 w 233"/>
                <a:gd name="T1" fmla="*/ 152 h 153"/>
                <a:gd name="T2" fmla="*/ 152 w 233"/>
                <a:gd name="T3" fmla="*/ 72 h 153"/>
                <a:gd name="T4" fmla="*/ 232 w 233"/>
                <a:gd name="T5" fmla="*/ 72 h 153"/>
                <a:gd name="T6" fmla="*/ 112 w 233"/>
                <a:gd name="T7" fmla="*/ 0 h 153"/>
                <a:gd name="T8" fmla="*/ 0 w 233"/>
                <a:gd name="T9" fmla="*/ 72 h 153"/>
                <a:gd name="T10" fmla="*/ 72 w 233"/>
                <a:gd name="T11" fmla="*/ 72 h 153"/>
                <a:gd name="T12" fmla="*/ 72 w 233"/>
                <a:gd name="T13" fmla="*/ 152 h 153"/>
                <a:gd name="T14" fmla="*/ 112 w 233"/>
                <a:gd name="T15" fmla="*/ 152 h 153"/>
                <a:gd name="T16" fmla="*/ 152 w 233"/>
                <a:gd name="T17" fmla="*/ 15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53">
                  <a:moveTo>
                    <a:pt x="152" y="152"/>
                  </a:moveTo>
                  <a:lnTo>
                    <a:pt x="152" y="72"/>
                  </a:lnTo>
                  <a:lnTo>
                    <a:pt x="232" y="72"/>
                  </a:lnTo>
                  <a:lnTo>
                    <a:pt x="112" y="0"/>
                  </a:lnTo>
                  <a:lnTo>
                    <a:pt x="0" y="72"/>
                  </a:lnTo>
                  <a:lnTo>
                    <a:pt x="72" y="72"/>
                  </a:lnTo>
                  <a:lnTo>
                    <a:pt x="72" y="152"/>
                  </a:lnTo>
                  <a:lnTo>
                    <a:pt x="112" y="152"/>
                  </a:lnTo>
                  <a:lnTo>
                    <a:pt x="152" y="152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78" name="Freeform 112"/>
            <p:cNvSpPr/>
            <p:nvPr/>
          </p:nvSpPr>
          <p:spPr bwMode="auto">
            <a:xfrm>
              <a:off x="3292" y="2365"/>
              <a:ext cx="133" cy="76"/>
            </a:xfrm>
            <a:custGeom>
              <a:avLst/>
              <a:gdLst>
                <a:gd name="T0" fmla="*/ 8 w 328"/>
                <a:gd name="T1" fmla="*/ 48 h 176"/>
                <a:gd name="T2" fmla="*/ 208 w 328"/>
                <a:gd name="T3" fmla="*/ 48 h 176"/>
                <a:gd name="T4" fmla="*/ 216 w 328"/>
                <a:gd name="T5" fmla="*/ 0 h 176"/>
                <a:gd name="T6" fmla="*/ 327 w 328"/>
                <a:gd name="T7" fmla="*/ 88 h 176"/>
                <a:gd name="T8" fmla="*/ 192 w 328"/>
                <a:gd name="T9" fmla="*/ 175 h 176"/>
                <a:gd name="T10" fmla="*/ 192 w 328"/>
                <a:gd name="T11" fmla="*/ 135 h 176"/>
                <a:gd name="T12" fmla="*/ 0 w 328"/>
                <a:gd name="T13" fmla="*/ 135 h 176"/>
                <a:gd name="T14" fmla="*/ 0 w 328"/>
                <a:gd name="T15" fmla="*/ 88 h 176"/>
                <a:gd name="T16" fmla="*/ 8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8" y="48"/>
                  </a:moveTo>
                  <a:lnTo>
                    <a:pt x="208" y="48"/>
                  </a:lnTo>
                  <a:lnTo>
                    <a:pt x="216" y="0"/>
                  </a:lnTo>
                  <a:lnTo>
                    <a:pt x="327" y="88"/>
                  </a:lnTo>
                  <a:lnTo>
                    <a:pt x="192" y="175"/>
                  </a:lnTo>
                  <a:lnTo>
                    <a:pt x="192" y="135"/>
                  </a:lnTo>
                  <a:lnTo>
                    <a:pt x="0" y="135"/>
                  </a:lnTo>
                  <a:lnTo>
                    <a:pt x="0" y="88"/>
                  </a:lnTo>
                  <a:lnTo>
                    <a:pt x="8" y="48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79" name="Freeform 113"/>
            <p:cNvSpPr/>
            <p:nvPr/>
          </p:nvSpPr>
          <p:spPr bwMode="auto">
            <a:xfrm>
              <a:off x="3464" y="2367"/>
              <a:ext cx="142" cy="76"/>
            </a:xfrm>
            <a:custGeom>
              <a:avLst/>
              <a:gdLst>
                <a:gd name="T0" fmla="*/ 312 w 328"/>
                <a:gd name="T1" fmla="*/ 48 h 176"/>
                <a:gd name="T2" fmla="*/ 120 w 328"/>
                <a:gd name="T3" fmla="*/ 48 h 176"/>
                <a:gd name="T4" fmla="*/ 112 w 328"/>
                <a:gd name="T5" fmla="*/ 0 h 176"/>
                <a:gd name="T6" fmla="*/ 0 w 328"/>
                <a:gd name="T7" fmla="*/ 88 h 176"/>
                <a:gd name="T8" fmla="*/ 136 w 328"/>
                <a:gd name="T9" fmla="*/ 175 h 176"/>
                <a:gd name="T10" fmla="*/ 128 w 328"/>
                <a:gd name="T11" fmla="*/ 127 h 176"/>
                <a:gd name="T12" fmla="*/ 327 w 328"/>
                <a:gd name="T13" fmla="*/ 127 h 176"/>
                <a:gd name="T14" fmla="*/ 312 w 328"/>
                <a:gd name="T15" fmla="*/ 40 h 176"/>
                <a:gd name="T16" fmla="*/ 312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312" y="48"/>
                  </a:moveTo>
                  <a:lnTo>
                    <a:pt x="120" y="48"/>
                  </a:lnTo>
                  <a:lnTo>
                    <a:pt x="112" y="0"/>
                  </a:lnTo>
                  <a:lnTo>
                    <a:pt x="0" y="88"/>
                  </a:lnTo>
                  <a:lnTo>
                    <a:pt x="136" y="175"/>
                  </a:lnTo>
                  <a:lnTo>
                    <a:pt x="128" y="127"/>
                  </a:lnTo>
                  <a:lnTo>
                    <a:pt x="327" y="127"/>
                  </a:lnTo>
                  <a:lnTo>
                    <a:pt x="312" y="40"/>
                  </a:lnTo>
                  <a:lnTo>
                    <a:pt x="312" y="4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80" name="Freeform 114"/>
            <p:cNvSpPr/>
            <p:nvPr/>
          </p:nvSpPr>
          <p:spPr bwMode="auto">
            <a:xfrm>
              <a:off x="3398" y="2417"/>
              <a:ext cx="101" cy="62"/>
            </a:xfrm>
            <a:custGeom>
              <a:avLst/>
              <a:gdLst>
                <a:gd name="T0" fmla="*/ 80 w 233"/>
                <a:gd name="T1" fmla="*/ 0 h 145"/>
                <a:gd name="T2" fmla="*/ 80 w 233"/>
                <a:gd name="T3" fmla="*/ 72 h 145"/>
                <a:gd name="T4" fmla="*/ 0 w 233"/>
                <a:gd name="T5" fmla="*/ 72 h 145"/>
                <a:gd name="T6" fmla="*/ 112 w 233"/>
                <a:gd name="T7" fmla="*/ 144 h 145"/>
                <a:gd name="T8" fmla="*/ 232 w 233"/>
                <a:gd name="T9" fmla="*/ 72 h 145"/>
                <a:gd name="T10" fmla="*/ 152 w 233"/>
                <a:gd name="T11" fmla="*/ 72 h 145"/>
                <a:gd name="T12" fmla="*/ 152 w 233"/>
                <a:gd name="T13" fmla="*/ 0 h 145"/>
                <a:gd name="T14" fmla="*/ 120 w 233"/>
                <a:gd name="T15" fmla="*/ 0 h 145"/>
                <a:gd name="T16" fmla="*/ 80 w 233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45">
                  <a:moveTo>
                    <a:pt x="80" y="0"/>
                  </a:moveTo>
                  <a:lnTo>
                    <a:pt x="80" y="72"/>
                  </a:lnTo>
                  <a:lnTo>
                    <a:pt x="0" y="72"/>
                  </a:lnTo>
                  <a:lnTo>
                    <a:pt x="112" y="144"/>
                  </a:lnTo>
                  <a:lnTo>
                    <a:pt x="232" y="72"/>
                  </a:lnTo>
                  <a:lnTo>
                    <a:pt x="152" y="72"/>
                  </a:lnTo>
                  <a:lnTo>
                    <a:pt x="152" y="0"/>
                  </a:lnTo>
                  <a:lnTo>
                    <a:pt x="120" y="0"/>
                  </a:lnTo>
                  <a:lnTo>
                    <a:pt x="80" y="0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81" name="Freeform 115"/>
            <p:cNvSpPr/>
            <p:nvPr/>
          </p:nvSpPr>
          <p:spPr bwMode="auto">
            <a:xfrm>
              <a:off x="3398" y="2332"/>
              <a:ext cx="101" cy="66"/>
            </a:xfrm>
            <a:custGeom>
              <a:avLst/>
              <a:gdLst>
                <a:gd name="T0" fmla="*/ 152 w 233"/>
                <a:gd name="T1" fmla="*/ 152 h 153"/>
                <a:gd name="T2" fmla="*/ 152 w 233"/>
                <a:gd name="T3" fmla="*/ 72 h 153"/>
                <a:gd name="T4" fmla="*/ 232 w 233"/>
                <a:gd name="T5" fmla="*/ 72 h 153"/>
                <a:gd name="T6" fmla="*/ 112 w 233"/>
                <a:gd name="T7" fmla="*/ 0 h 153"/>
                <a:gd name="T8" fmla="*/ 0 w 233"/>
                <a:gd name="T9" fmla="*/ 72 h 153"/>
                <a:gd name="T10" fmla="*/ 72 w 233"/>
                <a:gd name="T11" fmla="*/ 72 h 153"/>
                <a:gd name="T12" fmla="*/ 72 w 233"/>
                <a:gd name="T13" fmla="*/ 152 h 153"/>
                <a:gd name="T14" fmla="*/ 112 w 233"/>
                <a:gd name="T15" fmla="*/ 152 h 153"/>
                <a:gd name="T16" fmla="*/ 152 w 233"/>
                <a:gd name="T17" fmla="*/ 15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53">
                  <a:moveTo>
                    <a:pt x="152" y="152"/>
                  </a:moveTo>
                  <a:lnTo>
                    <a:pt x="152" y="72"/>
                  </a:lnTo>
                  <a:lnTo>
                    <a:pt x="232" y="72"/>
                  </a:lnTo>
                  <a:lnTo>
                    <a:pt x="112" y="0"/>
                  </a:lnTo>
                  <a:lnTo>
                    <a:pt x="0" y="72"/>
                  </a:lnTo>
                  <a:lnTo>
                    <a:pt x="72" y="72"/>
                  </a:lnTo>
                  <a:lnTo>
                    <a:pt x="72" y="152"/>
                  </a:lnTo>
                  <a:lnTo>
                    <a:pt x="112" y="152"/>
                  </a:lnTo>
                  <a:lnTo>
                    <a:pt x="152" y="152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grpSp>
        <p:nvGrpSpPr>
          <p:cNvPr id="82" name="Group 116"/>
          <p:cNvGrpSpPr/>
          <p:nvPr/>
        </p:nvGrpSpPr>
        <p:grpSpPr bwMode="auto">
          <a:xfrm>
            <a:off x="4267200" y="5530645"/>
            <a:ext cx="457200" cy="228600"/>
            <a:chOff x="3280" y="2330"/>
            <a:chExt cx="334" cy="218"/>
          </a:xfrm>
        </p:grpSpPr>
        <p:sp>
          <p:nvSpPr>
            <p:cNvPr id="83" name="Line 117"/>
            <p:cNvSpPr>
              <a:spLocks noChangeShapeType="1"/>
            </p:cNvSpPr>
            <p:nvPr/>
          </p:nvSpPr>
          <p:spPr bwMode="auto">
            <a:xfrm>
              <a:off x="3280" y="2406"/>
              <a:ext cx="0" cy="60"/>
            </a:xfrm>
            <a:prstGeom prst="line">
              <a:avLst/>
            </a:prstGeom>
            <a:noFill/>
            <a:ln w="9525">
              <a:solidFill>
                <a:srgbClr val="152BC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84" name="Line 118"/>
            <p:cNvSpPr>
              <a:spLocks noChangeShapeType="1"/>
            </p:cNvSpPr>
            <p:nvPr/>
          </p:nvSpPr>
          <p:spPr bwMode="auto">
            <a:xfrm>
              <a:off x="3614" y="2408"/>
              <a:ext cx="0" cy="60"/>
            </a:xfrm>
            <a:prstGeom prst="line">
              <a:avLst/>
            </a:prstGeom>
            <a:noFill/>
            <a:ln w="9525">
              <a:solidFill>
                <a:srgbClr val="152BC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85" name="Oval 119"/>
            <p:cNvSpPr>
              <a:spLocks noChangeArrowheads="1"/>
            </p:cNvSpPr>
            <p:nvPr/>
          </p:nvSpPr>
          <p:spPr bwMode="auto">
            <a:xfrm>
              <a:off x="3280" y="2393"/>
              <a:ext cx="333" cy="155"/>
            </a:xfrm>
            <a:prstGeom prst="ellipse">
              <a:avLst/>
            </a:prstGeom>
            <a:gradFill rotWithShape="0">
              <a:gsLst>
                <a:gs pos="0">
                  <a:srgbClr val="6A7AF0">
                    <a:gamma/>
                    <a:shade val="26275"/>
                    <a:invGamma/>
                  </a:srgbClr>
                </a:gs>
                <a:gs pos="50000">
                  <a:srgbClr val="6A7AF0"/>
                </a:gs>
                <a:gs pos="100000">
                  <a:srgbClr val="6A7AF0">
                    <a:gamma/>
                    <a:shade val="2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6A7AF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68392" dir="4091915" algn="ctr" rotWithShape="0">
                      <a:srgbClr val="6A7AF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86" name="Rectangle 120"/>
            <p:cNvSpPr>
              <a:spLocks noChangeArrowheads="1"/>
            </p:cNvSpPr>
            <p:nvPr/>
          </p:nvSpPr>
          <p:spPr bwMode="auto">
            <a:xfrm>
              <a:off x="3281" y="2412"/>
              <a:ext cx="333" cy="60"/>
            </a:xfrm>
            <a:prstGeom prst="rect">
              <a:avLst/>
            </a:prstGeom>
            <a:gradFill rotWithShape="0">
              <a:gsLst>
                <a:gs pos="0">
                  <a:srgbClr val="6A7AF0">
                    <a:gamma/>
                    <a:shade val="26275"/>
                    <a:invGamma/>
                  </a:srgbClr>
                </a:gs>
                <a:gs pos="50000">
                  <a:srgbClr val="6A7AF0"/>
                </a:gs>
                <a:gs pos="100000">
                  <a:srgbClr val="6A7AF0">
                    <a:gamma/>
                    <a:shade val="2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87" name="Oval 121"/>
            <p:cNvSpPr>
              <a:spLocks noChangeArrowheads="1"/>
            </p:cNvSpPr>
            <p:nvPr/>
          </p:nvSpPr>
          <p:spPr bwMode="auto">
            <a:xfrm>
              <a:off x="3280" y="2330"/>
              <a:ext cx="333" cy="155"/>
            </a:xfrm>
            <a:prstGeom prst="ellipse">
              <a:avLst/>
            </a:prstGeom>
            <a:solidFill>
              <a:srgbClr val="6A7AF0"/>
            </a:solidFill>
            <a:ln w="12700">
              <a:solidFill>
                <a:srgbClr val="6A7AF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88" name="Freeform 122"/>
            <p:cNvSpPr/>
            <p:nvPr/>
          </p:nvSpPr>
          <p:spPr bwMode="auto">
            <a:xfrm>
              <a:off x="3296" y="2377"/>
              <a:ext cx="133" cy="76"/>
            </a:xfrm>
            <a:custGeom>
              <a:avLst/>
              <a:gdLst>
                <a:gd name="T0" fmla="*/ 8 w 328"/>
                <a:gd name="T1" fmla="*/ 48 h 176"/>
                <a:gd name="T2" fmla="*/ 208 w 328"/>
                <a:gd name="T3" fmla="*/ 48 h 176"/>
                <a:gd name="T4" fmla="*/ 216 w 328"/>
                <a:gd name="T5" fmla="*/ 0 h 176"/>
                <a:gd name="T6" fmla="*/ 327 w 328"/>
                <a:gd name="T7" fmla="*/ 88 h 176"/>
                <a:gd name="T8" fmla="*/ 192 w 328"/>
                <a:gd name="T9" fmla="*/ 175 h 176"/>
                <a:gd name="T10" fmla="*/ 192 w 328"/>
                <a:gd name="T11" fmla="*/ 135 h 176"/>
                <a:gd name="T12" fmla="*/ 0 w 328"/>
                <a:gd name="T13" fmla="*/ 135 h 176"/>
                <a:gd name="T14" fmla="*/ 0 w 328"/>
                <a:gd name="T15" fmla="*/ 88 h 176"/>
                <a:gd name="T16" fmla="*/ 8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8" y="48"/>
                  </a:moveTo>
                  <a:lnTo>
                    <a:pt x="208" y="48"/>
                  </a:lnTo>
                  <a:lnTo>
                    <a:pt x="216" y="0"/>
                  </a:lnTo>
                  <a:lnTo>
                    <a:pt x="327" y="88"/>
                  </a:lnTo>
                  <a:lnTo>
                    <a:pt x="192" y="175"/>
                  </a:lnTo>
                  <a:lnTo>
                    <a:pt x="192" y="135"/>
                  </a:lnTo>
                  <a:lnTo>
                    <a:pt x="0" y="135"/>
                  </a:lnTo>
                  <a:lnTo>
                    <a:pt x="0" y="88"/>
                  </a:lnTo>
                  <a:lnTo>
                    <a:pt x="8" y="48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89" name="Freeform 123"/>
            <p:cNvSpPr/>
            <p:nvPr/>
          </p:nvSpPr>
          <p:spPr bwMode="auto">
            <a:xfrm>
              <a:off x="3468" y="2379"/>
              <a:ext cx="142" cy="76"/>
            </a:xfrm>
            <a:custGeom>
              <a:avLst/>
              <a:gdLst>
                <a:gd name="T0" fmla="*/ 312 w 328"/>
                <a:gd name="T1" fmla="*/ 48 h 176"/>
                <a:gd name="T2" fmla="*/ 120 w 328"/>
                <a:gd name="T3" fmla="*/ 48 h 176"/>
                <a:gd name="T4" fmla="*/ 112 w 328"/>
                <a:gd name="T5" fmla="*/ 0 h 176"/>
                <a:gd name="T6" fmla="*/ 0 w 328"/>
                <a:gd name="T7" fmla="*/ 88 h 176"/>
                <a:gd name="T8" fmla="*/ 136 w 328"/>
                <a:gd name="T9" fmla="*/ 175 h 176"/>
                <a:gd name="T10" fmla="*/ 128 w 328"/>
                <a:gd name="T11" fmla="*/ 127 h 176"/>
                <a:gd name="T12" fmla="*/ 327 w 328"/>
                <a:gd name="T13" fmla="*/ 127 h 176"/>
                <a:gd name="T14" fmla="*/ 312 w 328"/>
                <a:gd name="T15" fmla="*/ 40 h 176"/>
                <a:gd name="T16" fmla="*/ 312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312" y="48"/>
                  </a:moveTo>
                  <a:lnTo>
                    <a:pt x="120" y="48"/>
                  </a:lnTo>
                  <a:lnTo>
                    <a:pt x="112" y="0"/>
                  </a:lnTo>
                  <a:lnTo>
                    <a:pt x="0" y="88"/>
                  </a:lnTo>
                  <a:lnTo>
                    <a:pt x="136" y="175"/>
                  </a:lnTo>
                  <a:lnTo>
                    <a:pt x="128" y="127"/>
                  </a:lnTo>
                  <a:lnTo>
                    <a:pt x="327" y="127"/>
                  </a:lnTo>
                  <a:lnTo>
                    <a:pt x="312" y="40"/>
                  </a:lnTo>
                  <a:lnTo>
                    <a:pt x="312" y="48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90" name="Freeform 124"/>
            <p:cNvSpPr/>
            <p:nvPr/>
          </p:nvSpPr>
          <p:spPr bwMode="auto">
            <a:xfrm>
              <a:off x="3402" y="2429"/>
              <a:ext cx="101" cy="62"/>
            </a:xfrm>
            <a:custGeom>
              <a:avLst/>
              <a:gdLst>
                <a:gd name="T0" fmla="*/ 80 w 233"/>
                <a:gd name="T1" fmla="*/ 0 h 145"/>
                <a:gd name="T2" fmla="*/ 80 w 233"/>
                <a:gd name="T3" fmla="*/ 72 h 145"/>
                <a:gd name="T4" fmla="*/ 0 w 233"/>
                <a:gd name="T5" fmla="*/ 72 h 145"/>
                <a:gd name="T6" fmla="*/ 112 w 233"/>
                <a:gd name="T7" fmla="*/ 144 h 145"/>
                <a:gd name="T8" fmla="*/ 232 w 233"/>
                <a:gd name="T9" fmla="*/ 72 h 145"/>
                <a:gd name="T10" fmla="*/ 152 w 233"/>
                <a:gd name="T11" fmla="*/ 72 h 145"/>
                <a:gd name="T12" fmla="*/ 152 w 233"/>
                <a:gd name="T13" fmla="*/ 0 h 145"/>
                <a:gd name="T14" fmla="*/ 120 w 233"/>
                <a:gd name="T15" fmla="*/ 0 h 145"/>
                <a:gd name="T16" fmla="*/ 80 w 233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45">
                  <a:moveTo>
                    <a:pt x="80" y="0"/>
                  </a:moveTo>
                  <a:lnTo>
                    <a:pt x="80" y="72"/>
                  </a:lnTo>
                  <a:lnTo>
                    <a:pt x="0" y="72"/>
                  </a:lnTo>
                  <a:lnTo>
                    <a:pt x="112" y="144"/>
                  </a:lnTo>
                  <a:lnTo>
                    <a:pt x="232" y="72"/>
                  </a:lnTo>
                  <a:lnTo>
                    <a:pt x="152" y="72"/>
                  </a:lnTo>
                  <a:lnTo>
                    <a:pt x="152" y="0"/>
                  </a:lnTo>
                  <a:lnTo>
                    <a:pt x="120" y="0"/>
                  </a:lnTo>
                  <a:lnTo>
                    <a:pt x="80" y="0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91" name="Freeform 125"/>
            <p:cNvSpPr/>
            <p:nvPr/>
          </p:nvSpPr>
          <p:spPr bwMode="auto">
            <a:xfrm>
              <a:off x="3402" y="2344"/>
              <a:ext cx="101" cy="66"/>
            </a:xfrm>
            <a:custGeom>
              <a:avLst/>
              <a:gdLst>
                <a:gd name="T0" fmla="*/ 152 w 233"/>
                <a:gd name="T1" fmla="*/ 152 h 153"/>
                <a:gd name="T2" fmla="*/ 152 w 233"/>
                <a:gd name="T3" fmla="*/ 72 h 153"/>
                <a:gd name="T4" fmla="*/ 232 w 233"/>
                <a:gd name="T5" fmla="*/ 72 h 153"/>
                <a:gd name="T6" fmla="*/ 112 w 233"/>
                <a:gd name="T7" fmla="*/ 0 h 153"/>
                <a:gd name="T8" fmla="*/ 0 w 233"/>
                <a:gd name="T9" fmla="*/ 72 h 153"/>
                <a:gd name="T10" fmla="*/ 72 w 233"/>
                <a:gd name="T11" fmla="*/ 72 h 153"/>
                <a:gd name="T12" fmla="*/ 72 w 233"/>
                <a:gd name="T13" fmla="*/ 152 h 153"/>
                <a:gd name="T14" fmla="*/ 112 w 233"/>
                <a:gd name="T15" fmla="*/ 152 h 153"/>
                <a:gd name="T16" fmla="*/ 152 w 233"/>
                <a:gd name="T17" fmla="*/ 15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53">
                  <a:moveTo>
                    <a:pt x="152" y="152"/>
                  </a:moveTo>
                  <a:lnTo>
                    <a:pt x="152" y="72"/>
                  </a:lnTo>
                  <a:lnTo>
                    <a:pt x="232" y="72"/>
                  </a:lnTo>
                  <a:lnTo>
                    <a:pt x="112" y="0"/>
                  </a:lnTo>
                  <a:lnTo>
                    <a:pt x="0" y="72"/>
                  </a:lnTo>
                  <a:lnTo>
                    <a:pt x="72" y="72"/>
                  </a:lnTo>
                  <a:lnTo>
                    <a:pt x="72" y="152"/>
                  </a:lnTo>
                  <a:lnTo>
                    <a:pt x="112" y="152"/>
                  </a:lnTo>
                  <a:lnTo>
                    <a:pt x="152" y="152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92" name="Freeform 126"/>
            <p:cNvSpPr/>
            <p:nvPr/>
          </p:nvSpPr>
          <p:spPr bwMode="auto">
            <a:xfrm>
              <a:off x="3292" y="2365"/>
              <a:ext cx="133" cy="76"/>
            </a:xfrm>
            <a:custGeom>
              <a:avLst/>
              <a:gdLst>
                <a:gd name="T0" fmla="*/ 8 w 328"/>
                <a:gd name="T1" fmla="*/ 48 h 176"/>
                <a:gd name="T2" fmla="*/ 208 w 328"/>
                <a:gd name="T3" fmla="*/ 48 h 176"/>
                <a:gd name="T4" fmla="*/ 216 w 328"/>
                <a:gd name="T5" fmla="*/ 0 h 176"/>
                <a:gd name="T6" fmla="*/ 327 w 328"/>
                <a:gd name="T7" fmla="*/ 88 h 176"/>
                <a:gd name="T8" fmla="*/ 192 w 328"/>
                <a:gd name="T9" fmla="*/ 175 h 176"/>
                <a:gd name="T10" fmla="*/ 192 w 328"/>
                <a:gd name="T11" fmla="*/ 135 h 176"/>
                <a:gd name="T12" fmla="*/ 0 w 328"/>
                <a:gd name="T13" fmla="*/ 135 h 176"/>
                <a:gd name="T14" fmla="*/ 0 w 328"/>
                <a:gd name="T15" fmla="*/ 88 h 176"/>
                <a:gd name="T16" fmla="*/ 8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8" y="48"/>
                  </a:moveTo>
                  <a:lnTo>
                    <a:pt x="208" y="48"/>
                  </a:lnTo>
                  <a:lnTo>
                    <a:pt x="216" y="0"/>
                  </a:lnTo>
                  <a:lnTo>
                    <a:pt x="327" y="88"/>
                  </a:lnTo>
                  <a:lnTo>
                    <a:pt x="192" y="175"/>
                  </a:lnTo>
                  <a:lnTo>
                    <a:pt x="192" y="135"/>
                  </a:lnTo>
                  <a:lnTo>
                    <a:pt x="0" y="135"/>
                  </a:lnTo>
                  <a:lnTo>
                    <a:pt x="0" y="88"/>
                  </a:lnTo>
                  <a:lnTo>
                    <a:pt x="8" y="48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93" name="Freeform 127"/>
            <p:cNvSpPr/>
            <p:nvPr/>
          </p:nvSpPr>
          <p:spPr bwMode="auto">
            <a:xfrm>
              <a:off x="3464" y="2367"/>
              <a:ext cx="142" cy="76"/>
            </a:xfrm>
            <a:custGeom>
              <a:avLst/>
              <a:gdLst>
                <a:gd name="T0" fmla="*/ 312 w 328"/>
                <a:gd name="T1" fmla="*/ 48 h 176"/>
                <a:gd name="T2" fmla="*/ 120 w 328"/>
                <a:gd name="T3" fmla="*/ 48 h 176"/>
                <a:gd name="T4" fmla="*/ 112 w 328"/>
                <a:gd name="T5" fmla="*/ 0 h 176"/>
                <a:gd name="T6" fmla="*/ 0 w 328"/>
                <a:gd name="T7" fmla="*/ 88 h 176"/>
                <a:gd name="T8" fmla="*/ 136 w 328"/>
                <a:gd name="T9" fmla="*/ 175 h 176"/>
                <a:gd name="T10" fmla="*/ 128 w 328"/>
                <a:gd name="T11" fmla="*/ 127 h 176"/>
                <a:gd name="T12" fmla="*/ 327 w 328"/>
                <a:gd name="T13" fmla="*/ 127 h 176"/>
                <a:gd name="T14" fmla="*/ 312 w 328"/>
                <a:gd name="T15" fmla="*/ 40 h 176"/>
                <a:gd name="T16" fmla="*/ 312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312" y="48"/>
                  </a:moveTo>
                  <a:lnTo>
                    <a:pt x="120" y="48"/>
                  </a:lnTo>
                  <a:lnTo>
                    <a:pt x="112" y="0"/>
                  </a:lnTo>
                  <a:lnTo>
                    <a:pt x="0" y="88"/>
                  </a:lnTo>
                  <a:lnTo>
                    <a:pt x="136" y="175"/>
                  </a:lnTo>
                  <a:lnTo>
                    <a:pt x="128" y="127"/>
                  </a:lnTo>
                  <a:lnTo>
                    <a:pt x="327" y="127"/>
                  </a:lnTo>
                  <a:lnTo>
                    <a:pt x="312" y="40"/>
                  </a:lnTo>
                  <a:lnTo>
                    <a:pt x="312" y="4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94" name="Freeform 128"/>
            <p:cNvSpPr/>
            <p:nvPr/>
          </p:nvSpPr>
          <p:spPr bwMode="auto">
            <a:xfrm>
              <a:off x="3398" y="2417"/>
              <a:ext cx="101" cy="62"/>
            </a:xfrm>
            <a:custGeom>
              <a:avLst/>
              <a:gdLst>
                <a:gd name="T0" fmla="*/ 80 w 233"/>
                <a:gd name="T1" fmla="*/ 0 h 145"/>
                <a:gd name="T2" fmla="*/ 80 w 233"/>
                <a:gd name="T3" fmla="*/ 72 h 145"/>
                <a:gd name="T4" fmla="*/ 0 w 233"/>
                <a:gd name="T5" fmla="*/ 72 h 145"/>
                <a:gd name="T6" fmla="*/ 112 w 233"/>
                <a:gd name="T7" fmla="*/ 144 h 145"/>
                <a:gd name="T8" fmla="*/ 232 w 233"/>
                <a:gd name="T9" fmla="*/ 72 h 145"/>
                <a:gd name="T10" fmla="*/ 152 w 233"/>
                <a:gd name="T11" fmla="*/ 72 h 145"/>
                <a:gd name="T12" fmla="*/ 152 w 233"/>
                <a:gd name="T13" fmla="*/ 0 h 145"/>
                <a:gd name="T14" fmla="*/ 120 w 233"/>
                <a:gd name="T15" fmla="*/ 0 h 145"/>
                <a:gd name="T16" fmla="*/ 80 w 233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45">
                  <a:moveTo>
                    <a:pt x="80" y="0"/>
                  </a:moveTo>
                  <a:lnTo>
                    <a:pt x="80" y="72"/>
                  </a:lnTo>
                  <a:lnTo>
                    <a:pt x="0" y="72"/>
                  </a:lnTo>
                  <a:lnTo>
                    <a:pt x="112" y="144"/>
                  </a:lnTo>
                  <a:lnTo>
                    <a:pt x="232" y="72"/>
                  </a:lnTo>
                  <a:lnTo>
                    <a:pt x="152" y="72"/>
                  </a:lnTo>
                  <a:lnTo>
                    <a:pt x="152" y="0"/>
                  </a:lnTo>
                  <a:lnTo>
                    <a:pt x="120" y="0"/>
                  </a:lnTo>
                  <a:lnTo>
                    <a:pt x="80" y="0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95" name="Freeform 129"/>
            <p:cNvSpPr/>
            <p:nvPr/>
          </p:nvSpPr>
          <p:spPr bwMode="auto">
            <a:xfrm>
              <a:off x="3398" y="2332"/>
              <a:ext cx="101" cy="66"/>
            </a:xfrm>
            <a:custGeom>
              <a:avLst/>
              <a:gdLst>
                <a:gd name="T0" fmla="*/ 152 w 233"/>
                <a:gd name="T1" fmla="*/ 152 h 153"/>
                <a:gd name="T2" fmla="*/ 152 w 233"/>
                <a:gd name="T3" fmla="*/ 72 h 153"/>
                <a:gd name="T4" fmla="*/ 232 w 233"/>
                <a:gd name="T5" fmla="*/ 72 h 153"/>
                <a:gd name="T6" fmla="*/ 112 w 233"/>
                <a:gd name="T7" fmla="*/ 0 h 153"/>
                <a:gd name="T8" fmla="*/ 0 w 233"/>
                <a:gd name="T9" fmla="*/ 72 h 153"/>
                <a:gd name="T10" fmla="*/ 72 w 233"/>
                <a:gd name="T11" fmla="*/ 72 h 153"/>
                <a:gd name="T12" fmla="*/ 72 w 233"/>
                <a:gd name="T13" fmla="*/ 152 h 153"/>
                <a:gd name="T14" fmla="*/ 112 w 233"/>
                <a:gd name="T15" fmla="*/ 152 h 153"/>
                <a:gd name="T16" fmla="*/ 152 w 233"/>
                <a:gd name="T17" fmla="*/ 15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53">
                  <a:moveTo>
                    <a:pt x="152" y="152"/>
                  </a:moveTo>
                  <a:lnTo>
                    <a:pt x="152" y="72"/>
                  </a:lnTo>
                  <a:lnTo>
                    <a:pt x="232" y="72"/>
                  </a:lnTo>
                  <a:lnTo>
                    <a:pt x="112" y="0"/>
                  </a:lnTo>
                  <a:lnTo>
                    <a:pt x="0" y="72"/>
                  </a:lnTo>
                  <a:lnTo>
                    <a:pt x="72" y="72"/>
                  </a:lnTo>
                  <a:lnTo>
                    <a:pt x="72" y="152"/>
                  </a:lnTo>
                  <a:lnTo>
                    <a:pt x="112" y="152"/>
                  </a:lnTo>
                  <a:lnTo>
                    <a:pt x="152" y="152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grpSp>
        <p:nvGrpSpPr>
          <p:cNvPr id="96" name="Group 130"/>
          <p:cNvGrpSpPr/>
          <p:nvPr/>
        </p:nvGrpSpPr>
        <p:grpSpPr bwMode="auto">
          <a:xfrm>
            <a:off x="4876800" y="5835445"/>
            <a:ext cx="457200" cy="282575"/>
            <a:chOff x="3280" y="2330"/>
            <a:chExt cx="334" cy="218"/>
          </a:xfrm>
        </p:grpSpPr>
        <p:sp>
          <p:nvSpPr>
            <p:cNvPr id="97" name="Line 131"/>
            <p:cNvSpPr>
              <a:spLocks noChangeShapeType="1"/>
            </p:cNvSpPr>
            <p:nvPr/>
          </p:nvSpPr>
          <p:spPr bwMode="auto">
            <a:xfrm>
              <a:off x="3280" y="2406"/>
              <a:ext cx="0" cy="60"/>
            </a:xfrm>
            <a:prstGeom prst="line">
              <a:avLst/>
            </a:prstGeom>
            <a:noFill/>
            <a:ln w="9525">
              <a:solidFill>
                <a:srgbClr val="152BC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98" name="Line 132"/>
            <p:cNvSpPr>
              <a:spLocks noChangeShapeType="1"/>
            </p:cNvSpPr>
            <p:nvPr/>
          </p:nvSpPr>
          <p:spPr bwMode="auto">
            <a:xfrm>
              <a:off x="3614" y="2408"/>
              <a:ext cx="0" cy="60"/>
            </a:xfrm>
            <a:prstGeom prst="line">
              <a:avLst/>
            </a:prstGeom>
            <a:noFill/>
            <a:ln w="9525">
              <a:solidFill>
                <a:srgbClr val="152BC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99" name="Oval 133"/>
            <p:cNvSpPr>
              <a:spLocks noChangeArrowheads="1"/>
            </p:cNvSpPr>
            <p:nvPr/>
          </p:nvSpPr>
          <p:spPr bwMode="auto">
            <a:xfrm>
              <a:off x="3280" y="2393"/>
              <a:ext cx="333" cy="155"/>
            </a:xfrm>
            <a:prstGeom prst="ellipse">
              <a:avLst/>
            </a:prstGeom>
            <a:gradFill rotWithShape="0">
              <a:gsLst>
                <a:gs pos="0">
                  <a:srgbClr val="6A7AF0">
                    <a:gamma/>
                    <a:shade val="26275"/>
                    <a:invGamma/>
                  </a:srgbClr>
                </a:gs>
                <a:gs pos="50000">
                  <a:srgbClr val="6A7AF0"/>
                </a:gs>
                <a:gs pos="100000">
                  <a:srgbClr val="6A7AF0">
                    <a:gamma/>
                    <a:shade val="2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6A7AF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68392" dir="4091915" algn="ctr" rotWithShape="0">
                      <a:srgbClr val="6A7AF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00" name="Rectangle 134"/>
            <p:cNvSpPr>
              <a:spLocks noChangeArrowheads="1"/>
            </p:cNvSpPr>
            <p:nvPr/>
          </p:nvSpPr>
          <p:spPr bwMode="auto">
            <a:xfrm>
              <a:off x="3281" y="2412"/>
              <a:ext cx="333" cy="60"/>
            </a:xfrm>
            <a:prstGeom prst="rect">
              <a:avLst/>
            </a:prstGeom>
            <a:gradFill rotWithShape="0">
              <a:gsLst>
                <a:gs pos="0">
                  <a:srgbClr val="6A7AF0">
                    <a:gamma/>
                    <a:shade val="26275"/>
                    <a:invGamma/>
                  </a:srgbClr>
                </a:gs>
                <a:gs pos="50000">
                  <a:srgbClr val="6A7AF0"/>
                </a:gs>
                <a:gs pos="100000">
                  <a:srgbClr val="6A7AF0">
                    <a:gamma/>
                    <a:shade val="2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01" name="Oval 135"/>
            <p:cNvSpPr>
              <a:spLocks noChangeArrowheads="1"/>
            </p:cNvSpPr>
            <p:nvPr/>
          </p:nvSpPr>
          <p:spPr bwMode="auto">
            <a:xfrm>
              <a:off x="3280" y="2330"/>
              <a:ext cx="333" cy="155"/>
            </a:xfrm>
            <a:prstGeom prst="ellipse">
              <a:avLst/>
            </a:prstGeom>
            <a:solidFill>
              <a:srgbClr val="6A7AF0"/>
            </a:solidFill>
            <a:ln w="12700">
              <a:solidFill>
                <a:srgbClr val="6A7AF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02" name="Freeform 136"/>
            <p:cNvSpPr/>
            <p:nvPr/>
          </p:nvSpPr>
          <p:spPr bwMode="auto">
            <a:xfrm>
              <a:off x="3296" y="2377"/>
              <a:ext cx="133" cy="76"/>
            </a:xfrm>
            <a:custGeom>
              <a:avLst/>
              <a:gdLst>
                <a:gd name="T0" fmla="*/ 8 w 328"/>
                <a:gd name="T1" fmla="*/ 48 h 176"/>
                <a:gd name="T2" fmla="*/ 208 w 328"/>
                <a:gd name="T3" fmla="*/ 48 h 176"/>
                <a:gd name="T4" fmla="*/ 216 w 328"/>
                <a:gd name="T5" fmla="*/ 0 h 176"/>
                <a:gd name="T6" fmla="*/ 327 w 328"/>
                <a:gd name="T7" fmla="*/ 88 h 176"/>
                <a:gd name="T8" fmla="*/ 192 w 328"/>
                <a:gd name="T9" fmla="*/ 175 h 176"/>
                <a:gd name="T10" fmla="*/ 192 w 328"/>
                <a:gd name="T11" fmla="*/ 135 h 176"/>
                <a:gd name="T12" fmla="*/ 0 w 328"/>
                <a:gd name="T13" fmla="*/ 135 h 176"/>
                <a:gd name="T14" fmla="*/ 0 w 328"/>
                <a:gd name="T15" fmla="*/ 88 h 176"/>
                <a:gd name="T16" fmla="*/ 8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8" y="48"/>
                  </a:moveTo>
                  <a:lnTo>
                    <a:pt x="208" y="48"/>
                  </a:lnTo>
                  <a:lnTo>
                    <a:pt x="216" y="0"/>
                  </a:lnTo>
                  <a:lnTo>
                    <a:pt x="327" y="88"/>
                  </a:lnTo>
                  <a:lnTo>
                    <a:pt x="192" y="175"/>
                  </a:lnTo>
                  <a:lnTo>
                    <a:pt x="192" y="135"/>
                  </a:lnTo>
                  <a:lnTo>
                    <a:pt x="0" y="135"/>
                  </a:lnTo>
                  <a:lnTo>
                    <a:pt x="0" y="88"/>
                  </a:lnTo>
                  <a:lnTo>
                    <a:pt x="8" y="48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03" name="Freeform 137"/>
            <p:cNvSpPr/>
            <p:nvPr/>
          </p:nvSpPr>
          <p:spPr bwMode="auto">
            <a:xfrm>
              <a:off x="3468" y="2379"/>
              <a:ext cx="142" cy="76"/>
            </a:xfrm>
            <a:custGeom>
              <a:avLst/>
              <a:gdLst>
                <a:gd name="T0" fmla="*/ 312 w 328"/>
                <a:gd name="T1" fmla="*/ 48 h 176"/>
                <a:gd name="T2" fmla="*/ 120 w 328"/>
                <a:gd name="T3" fmla="*/ 48 h 176"/>
                <a:gd name="T4" fmla="*/ 112 w 328"/>
                <a:gd name="T5" fmla="*/ 0 h 176"/>
                <a:gd name="T6" fmla="*/ 0 w 328"/>
                <a:gd name="T7" fmla="*/ 88 h 176"/>
                <a:gd name="T8" fmla="*/ 136 w 328"/>
                <a:gd name="T9" fmla="*/ 175 h 176"/>
                <a:gd name="T10" fmla="*/ 128 w 328"/>
                <a:gd name="T11" fmla="*/ 127 h 176"/>
                <a:gd name="T12" fmla="*/ 327 w 328"/>
                <a:gd name="T13" fmla="*/ 127 h 176"/>
                <a:gd name="T14" fmla="*/ 312 w 328"/>
                <a:gd name="T15" fmla="*/ 40 h 176"/>
                <a:gd name="T16" fmla="*/ 312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312" y="48"/>
                  </a:moveTo>
                  <a:lnTo>
                    <a:pt x="120" y="48"/>
                  </a:lnTo>
                  <a:lnTo>
                    <a:pt x="112" y="0"/>
                  </a:lnTo>
                  <a:lnTo>
                    <a:pt x="0" y="88"/>
                  </a:lnTo>
                  <a:lnTo>
                    <a:pt x="136" y="175"/>
                  </a:lnTo>
                  <a:lnTo>
                    <a:pt x="128" y="127"/>
                  </a:lnTo>
                  <a:lnTo>
                    <a:pt x="327" y="127"/>
                  </a:lnTo>
                  <a:lnTo>
                    <a:pt x="312" y="40"/>
                  </a:lnTo>
                  <a:lnTo>
                    <a:pt x="312" y="48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04" name="Freeform 138"/>
            <p:cNvSpPr/>
            <p:nvPr/>
          </p:nvSpPr>
          <p:spPr bwMode="auto">
            <a:xfrm>
              <a:off x="3402" y="2429"/>
              <a:ext cx="101" cy="62"/>
            </a:xfrm>
            <a:custGeom>
              <a:avLst/>
              <a:gdLst>
                <a:gd name="T0" fmla="*/ 80 w 233"/>
                <a:gd name="T1" fmla="*/ 0 h 145"/>
                <a:gd name="T2" fmla="*/ 80 w 233"/>
                <a:gd name="T3" fmla="*/ 72 h 145"/>
                <a:gd name="T4" fmla="*/ 0 w 233"/>
                <a:gd name="T5" fmla="*/ 72 h 145"/>
                <a:gd name="T6" fmla="*/ 112 w 233"/>
                <a:gd name="T7" fmla="*/ 144 h 145"/>
                <a:gd name="T8" fmla="*/ 232 w 233"/>
                <a:gd name="T9" fmla="*/ 72 h 145"/>
                <a:gd name="T10" fmla="*/ 152 w 233"/>
                <a:gd name="T11" fmla="*/ 72 h 145"/>
                <a:gd name="T12" fmla="*/ 152 w 233"/>
                <a:gd name="T13" fmla="*/ 0 h 145"/>
                <a:gd name="T14" fmla="*/ 120 w 233"/>
                <a:gd name="T15" fmla="*/ 0 h 145"/>
                <a:gd name="T16" fmla="*/ 80 w 233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45">
                  <a:moveTo>
                    <a:pt x="80" y="0"/>
                  </a:moveTo>
                  <a:lnTo>
                    <a:pt x="80" y="72"/>
                  </a:lnTo>
                  <a:lnTo>
                    <a:pt x="0" y="72"/>
                  </a:lnTo>
                  <a:lnTo>
                    <a:pt x="112" y="144"/>
                  </a:lnTo>
                  <a:lnTo>
                    <a:pt x="232" y="72"/>
                  </a:lnTo>
                  <a:lnTo>
                    <a:pt x="152" y="72"/>
                  </a:lnTo>
                  <a:lnTo>
                    <a:pt x="152" y="0"/>
                  </a:lnTo>
                  <a:lnTo>
                    <a:pt x="120" y="0"/>
                  </a:lnTo>
                  <a:lnTo>
                    <a:pt x="80" y="0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05" name="Freeform 139"/>
            <p:cNvSpPr/>
            <p:nvPr/>
          </p:nvSpPr>
          <p:spPr bwMode="auto">
            <a:xfrm>
              <a:off x="3402" y="2344"/>
              <a:ext cx="101" cy="66"/>
            </a:xfrm>
            <a:custGeom>
              <a:avLst/>
              <a:gdLst>
                <a:gd name="T0" fmla="*/ 152 w 233"/>
                <a:gd name="T1" fmla="*/ 152 h 153"/>
                <a:gd name="T2" fmla="*/ 152 w 233"/>
                <a:gd name="T3" fmla="*/ 72 h 153"/>
                <a:gd name="T4" fmla="*/ 232 w 233"/>
                <a:gd name="T5" fmla="*/ 72 h 153"/>
                <a:gd name="T6" fmla="*/ 112 w 233"/>
                <a:gd name="T7" fmla="*/ 0 h 153"/>
                <a:gd name="T8" fmla="*/ 0 w 233"/>
                <a:gd name="T9" fmla="*/ 72 h 153"/>
                <a:gd name="T10" fmla="*/ 72 w 233"/>
                <a:gd name="T11" fmla="*/ 72 h 153"/>
                <a:gd name="T12" fmla="*/ 72 w 233"/>
                <a:gd name="T13" fmla="*/ 152 h 153"/>
                <a:gd name="T14" fmla="*/ 112 w 233"/>
                <a:gd name="T15" fmla="*/ 152 h 153"/>
                <a:gd name="T16" fmla="*/ 152 w 233"/>
                <a:gd name="T17" fmla="*/ 15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53">
                  <a:moveTo>
                    <a:pt x="152" y="152"/>
                  </a:moveTo>
                  <a:lnTo>
                    <a:pt x="152" y="72"/>
                  </a:lnTo>
                  <a:lnTo>
                    <a:pt x="232" y="72"/>
                  </a:lnTo>
                  <a:lnTo>
                    <a:pt x="112" y="0"/>
                  </a:lnTo>
                  <a:lnTo>
                    <a:pt x="0" y="72"/>
                  </a:lnTo>
                  <a:lnTo>
                    <a:pt x="72" y="72"/>
                  </a:lnTo>
                  <a:lnTo>
                    <a:pt x="72" y="152"/>
                  </a:lnTo>
                  <a:lnTo>
                    <a:pt x="112" y="152"/>
                  </a:lnTo>
                  <a:lnTo>
                    <a:pt x="152" y="152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06" name="Freeform 140"/>
            <p:cNvSpPr/>
            <p:nvPr/>
          </p:nvSpPr>
          <p:spPr bwMode="auto">
            <a:xfrm>
              <a:off x="3292" y="2365"/>
              <a:ext cx="133" cy="76"/>
            </a:xfrm>
            <a:custGeom>
              <a:avLst/>
              <a:gdLst>
                <a:gd name="T0" fmla="*/ 8 w 328"/>
                <a:gd name="T1" fmla="*/ 48 h 176"/>
                <a:gd name="T2" fmla="*/ 208 w 328"/>
                <a:gd name="T3" fmla="*/ 48 h 176"/>
                <a:gd name="T4" fmla="*/ 216 w 328"/>
                <a:gd name="T5" fmla="*/ 0 h 176"/>
                <a:gd name="T6" fmla="*/ 327 w 328"/>
                <a:gd name="T7" fmla="*/ 88 h 176"/>
                <a:gd name="T8" fmla="*/ 192 w 328"/>
                <a:gd name="T9" fmla="*/ 175 h 176"/>
                <a:gd name="T10" fmla="*/ 192 w 328"/>
                <a:gd name="T11" fmla="*/ 135 h 176"/>
                <a:gd name="T12" fmla="*/ 0 w 328"/>
                <a:gd name="T13" fmla="*/ 135 h 176"/>
                <a:gd name="T14" fmla="*/ 0 w 328"/>
                <a:gd name="T15" fmla="*/ 88 h 176"/>
                <a:gd name="T16" fmla="*/ 8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8" y="48"/>
                  </a:moveTo>
                  <a:lnTo>
                    <a:pt x="208" y="48"/>
                  </a:lnTo>
                  <a:lnTo>
                    <a:pt x="216" y="0"/>
                  </a:lnTo>
                  <a:lnTo>
                    <a:pt x="327" y="88"/>
                  </a:lnTo>
                  <a:lnTo>
                    <a:pt x="192" y="175"/>
                  </a:lnTo>
                  <a:lnTo>
                    <a:pt x="192" y="135"/>
                  </a:lnTo>
                  <a:lnTo>
                    <a:pt x="0" y="135"/>
                  </a:lnTo>
                  <a:lnTo>
                    <a:pt x="0" y="88"/>
                  </a:lnTo>
                  <a:lnTo>
                    <a:pt x="8" y="48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07" name="Freeform 141"/>
            <p:cNvSpPr/>
            <p:nvPr/>
          </p:nvSpPr>
          <p:spPr bwMode="auto">
            <a:xfrm>
              <a:off x="3464" y="2367"/>
              <a:ext cx="142" cy="76"/>
            </a:xfrm>
            <a:custGeom>
              <a:avLst/>
              <a:gdLst>
                <a:gd name="T0" fmla="*/ 312 w 328"/>
                <a:gd name="T1" fmla="*/ 48 h 176"/>
                <a:gd name="T2" fmla="*/ 120 w 328"/>
                <a:gd name="T3" fmla="*/ 48 h 176"/>
                <a:gd name="T4" fmla="*/ 112 w 328"/>
                <a:gd name="T5" fmla="*/ 0 h 176"/>
                <a:gd name="T6" fmla="*/ 0 w 328"/>
                <a:gd name="T7" fmla="*/ 88 h 176"/>
                <a:gd name="T8" fmla="*/ 136 w 328"/>
                <a:gd name="T9" fmla="*/ 175 h 176"/>
                <a:gd name="T10" fmla="*/ 128 w 328"/>
                <a:gd name="T11" fmla="*/ 127 h 176"/>
                <a:gd name="T12" fmla="*/ 327 w 328"/>
                <a:gd name="T13" fmla="*/ 127 h 176"/>
                <a:gd name="T14" fmla="*/ 312 w 328"/>
                <a:gd name="T15" fmla="*/ 40 h 176"/>
                <a:gd name="T16" fmla="*/ 312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312" y="48"/>
                  </a:moveTo>
                  <a:lnTo>
                    <a:pt x="120" y="48"/>
                  </a:lnTo>
                  <a:lnTo>
                    <a:pt x="112" y="0"/>
                  </a:lnTo>
                  <a:lnTo>
                    <a:pt x="0" y="88"/>
                  </a:lnTo>
                  <a:lnTo>
                    <a:pt x="136" y="175"/>
                  </a:lnTo>
                  <a:lnTo>
                    <a:pt x="128" y="127"/>
                  </a:lnTo>
                  <a:lnTo>
                    <a:pt x="327" y="127"/>
                  </a:lnTo>
                  <a:lnTo>
                    <a:pt x="312" y="40"/>
                  </a:lnTo>
                  <a:lnTo>
                    <a:pt x="312" y="4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08" name="Freeform 142"/>
            <p:cNvSpPr/>
            <p:nvPr/>
          </p:nvSpPr>
          <p:spPr bwMode="auto">
            <a:xfrm>
              <a:off x="3398" y="2417"/>
              <a:ext cx="101" cy="62"/>
            </a:xfrm>
            <a:custGeom>
              <a:avLst/>
              <a:gdLst>
                <a:gd name="T0" fmla="*/ 80 w 233"/>
                <a:gd name="T1" fmla="*/ 0 h 145"/>
                <a:gd name="T2" fmla="*/ 80 w 233"/>
                <a:gd name="T3" fmla="*/ 72 h 145"/>
                <a:gd name="T4" fmla="*/ 0 w 233"/>
                <a:gd name="T5" fmla="*/ 72 h 145"/>
                <a:gd name="T6" fmla="*/ 112 w 233"/>
                <a:gd name="T7" fmla="*/ 144 h 145"/>
                <a:gd name="T8" fmla="*/ 232 w 233"/>
                <a:gd name="T9" fmla="*/ 72 h 145"/>
                <a:gd name="T10" fmla="*/ 152 w 233"/>
                <a:gd name="T11" fmla="*/ 72 h 145"/>
                <a:gd name="T12" fmla="*/ 152 w 233"/>
                <a:gd name="T13" fmla="*/ 0 h 145"/>
                <a:gd name="T14" fmla="*/ 120 w 233"/>
                <a:gd name="T15" fmla="*/ 0 h 145"/>
                <a:gd name="T16" fmla="*/ 80 w 233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45">
                  <a:moveTo>
                    <a:pt x="80" y="0"/>
                  </a:moveTo>
                  <a:lnTo>
                    <a:pt x="80" y="72"/>
                  </a:lnTo>
                  <a:lnTo>
                    <a:pt x="0" y="72"/>
                  </a:lnTo>
                  <a:lnTo>
                    <a:pt x="112" y="144"/>
                  </a:lnTo>
                  <a:lnTo>
                    <a:pt x="232" y="72"/>
                  </a:lnTo>
                  <a:lnTo>
                    <a:pt x="152" y="72"/>
                  </a:lnTo>
                  <a:lnTo>
                    <a:pt x="152" y="0"/>
                  </a:lnTo>
                  <a:lnTo>
                    <a:pt x="120" y="0"/>
                  </a:lnTo>
                  <a:lnTo>
                    <a:pt x="80" y="0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09" name="Freeform 143"/>
            <p:cNvSpPr/>
            <p:nvPr/>
          </p:nvSpPr>
          <p:spPr bwMode="auto">
            <a:xfrm>
              <a:off x="3398" y="2332"/>
              <a:ext cx="101" cy="66"/>
            </a:xfrm>
            <a:custGeom>
              <a:avLst/>
              <a:gdLst>
                <a:gd name="T0" fmla="*/ 152 w 233"/>
                <a:gd name="T1" fmla="*/ 152 h 153"/>
                <a:gd name="T2" fmla="*/ 152 w 233"/>
                <a:gd name="T3" fmla="*/ 72 h 153"/>
                <a:gd name="T4" fmla="*/ 232 w 233"/>
                <a:gd name="T5" fmla="*/ 72 h 153"/>
                <a:gd name="T6" fmla="*/ 112 w 233"/>
                <a:gd name="T7" fmla="*/ 0 h 153"/>
                <a:gd name="T8" fmla="*/ 0 w 233"/>
                <a:gd name="T9" fmla="*/ 72 h 153"/>
                <a:gd name="T10" fmla="*/ 72 w 233"/>
                <a:gd name="T11" fmla="*/ 72 h 153"/>
                <a:gd name="T12" fmla="*/ 72 w 233"/>
                <a:gd name="T13" fmla="*/ 152 h 153"/>
                <a:gd name="T14" fmla="*/ 112 w 233"/>
                <a:gd name="T15" fmla="*/ 152 h 153"/>
                <a:gd name="T16" fmla="*/ 152 w 233"/>
                <a:gd name="T17" fmla="*/ 15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53">
                  <a:moveTo>
                    <a:pt x="152" y="152"/>
                  </a:moveTo>
                  <a:lnTo>
                    <a:pt x="152" y="72"/>
                  </a:lnTo>
                  <a:lnTo>
                    <a:pt x="232" y="72"/>
                  </a:lnTo>
                  <a:lnTo>
                    <a:pt x="112" y="0"/>
                  </a:lnTo>
                  <a:lnTo>
                    <a:pt x="0" y="72"/>
                  </a:lnTo>
                  <a:lnTo>
                    <a:pt x="72" y="72"/>
                  </a:lnTo>
                  <a:lnTo>
                    <a:pt x="72" y="152"/>
                  </a:lnTo>
                  <a:lnTo>
                    <a:pt x="112" y="152"/>
                  </a:lnTo>
                  <a:lnTo>
                    <a:pt x="152" y="152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grpSp>
        <p:nvGrpSpPr>
          <p:cNvPr id="110" name="Group 144"/>
          <p:cNvGrpSpPr/>
          <p:nvPr/>
        </p:nvGrpSpPr>
        <p:grpSpPr bwMode="auto">
          <a:xfrm>
            <a:off x="5791200" y="5835445"/>
            <a:ext cx="457200" cy="282575"/>
            <a:chOff x="3280" y="2330"/>
            <a:chExt cx="334" cy="218"/>
          </a:xfrm>
        </p:grpSpPr>
        <p:sp>
          <p:nvSpPr>
            <p:cNvPr id="111" name="Line 145"/>
            <p:cNvSpPr>
              <a:spLocks noChangeShapeType="1"/>
            </p:cNvSpPr>
            <p:nvPr/>
          </p:nvSpPr>
          <p:spPr bwMode="auto">
            <a:xfrm>
              <a:off x="3280" y="2406"/>
              <a:ext cx="0" cy="60"/>
            </a:xfrm>
            <a:prstGeom prst="line">
              <a:avLst/>
            </a:prstGeom>
            <a:noFill/>
            <a:ln w="9525">
              <a:solidFill>
                <a:srgbClr val="152BC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12" name="Line 146"/>
            <p:cNvSpPr>
              <a:spLocks noChangeShapeType="1"/>
            </p:cNvSpPr>
            <p:nvPr/>
          </p:nvSpPr>
          <p:spPr bwMode="auto">
            <a:xfrm>
              <a:off x="3614" y="2408"/>
              <a:ext cx="0" cy="60"/>
            </a:xfrm>
            <a:prstGeom prst="line">
              <a:avLst/>
            </a:prstGeom>
            <a:noFill/>
            <a:ln w="9525">
              <a:solidFill>
                <a:srgbClr val="152BC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13" name="Oval 147"/>
            <p:cNvSpPr>
              <a:spLocks noChangeArrowheads="1"/>
            </p:cNvSpPr>
            <p:nvPr/>
          </p:nvSpPr>
          <p:spPr bwMode="auto">
            <a:xfrm>
              <a:off x="3280" y="2393"/>
              <a:ext cx="333" cy="155"/>
            </a:xfrm>
            <a:prstGeom prst="ellipse">
              <a:avLst/>
            </a:prstGeom>
            <a:gradFill rotWithShape="0">
              <a:gsLst>
                <a:gs pos="0">
                  <a:srgbClr val="6A7AF0">
                    <a:gamma/>
                    <a:shade val="26275"/>
                    <a:invGamma/>
                  </a:srgbClr>
                </a:gs>
                <a:gs pos="50000">
                  <a:srgbClr val="6A7AF0"/>
                </a:gs>
                <a:gs pos="100000">
                  <a:srgbClr val="6A7AF0">
                    <a:gamma/>
                    <a:shade val="2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6A7AF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68392" dir="4091915" algn="ctr" rotWithShape="0">
                      <a:srgbClr val="6A7AF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14" name="Rectangle 148"/>
            <p:cNvSpPr>
              <a:spLocks noChangeArrowheads="1"/>
            </p:cNvSpPr>
            <p:nvPr/>
          </p:nvSpPr>
          <p:spPr bwMode="auto">
            <a:xfrm>
              <a:off x="3281" y="2412"/>
              <a:ext cx="333" cy="60"/>
            </a:xfrm>
            <a:prstGeom prst="rect">
              <a:avLst/>
            </a:prstGeom>
            <a:gradFill rotWithShape="0">
              <a:gsLst>
                <a:gs pos="0">
                  <a:srgbClr val="6A7AF0">
                    <a:gamma/>
                    <a:shade val="26275"/>
                    <a:invGamma/>
                  </a:srgbClr>
                </a:gs>
                <a:gs pos="50000">
                  <a:srgbClr val="6A7AF0"/>
                </a:gs>
                <a:gs pos="100000">
                  <a:srgbClr val="6A7AF0">
                    <a:gamma/>
                    <a:shade val="2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15" name="Oval 149"/>
            <p:cNvSpPr>
              <a:spLocks noChangeArrowheads="1"/>
            </p:cNvSpPr>
            <p:nvPr/>
          </p:nvSpPr>
          <p:spPr bwMode="auto">
            <a:xfrm>
              <a:off x="3280" y="2330"/>
              <a:ext cx="333" cy="155"/>
            </a:xfrm>
            <a:prstGeom prst="ellipse">
              <a:avLst/>
            </a:prstGeom>
            <a:solidFill>
              <a:srgbClr val="6A7AF0"/>
            </a:solidFill>
            <a:ln w="12700">
              <a:solidFill>
                <a:srgbClr val="6A7AF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16" name="Freeform 150"/>
            <p:cNvSpPr/>
            <p:nvPr/>
          </p:nvSpPr>
          <p:spPr bwMode="auto">
            <a:xfrm>
              <a:off x="3296" y="2377"/>
              <a:ext cx="133" cy="76"/>
            </a:xfrm>
            <a:custGeom>
              <a:avLst/>
              <a:gdLst>
                <a:gd name="T0" fmla="*/ 8 w 328"/>
                <a:gd name="T1" fmla="*/ 48 h 176"/>
                <a:gd name="T2" fmla="*/ 208 w 328"/>
                <a:gd name="T3" fmla="*/ 48 h 176"/>
                <a:gd name="T4" fmla="*/ 216 w 328"/>
                <a:gd name="T5" fmla="*/ 0 h 176"/>
                <a:gd name="T6" fmla="*/ 327 w 328"/>
                <a:gd name="T7" fmla="*/ 88 h 176"/>
                <a:gd name="T8" fmla="*/ 192 w 328"/>
                <a:gd name="T9" fmla="*/ 175 h 176"/>
                <a:gd name="T10" fmla="*/ 192 w 328"/>
                <a:gd name="T11" fmla="*/ 135 h 176"/>
                <a:gd name="T12" fmla="*/ 0 w 328"/>
                <a:gd name="T13" fmla="*/ 135 h 176"/>
                <a:gd name="T14" fmla="*/ 0 w 328"/>
                <a:gd name="T15" fmla="*/ 88 h 176"/>
                <a:gd name="T16" fmla="*/ 8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8" y="48"/>
                  </a:moveTo>
                  <a:lnTo>
                    <a:pt x="208" y="48"/>
                  </a:lnTo>
                  <a:lnTo>
                    <a:pt x="216" y="0"/>
                  </a:lnTo>
                  <a:lnTo>
                    <a:pt x="327" y="88"/>
                  </a:lnTo>
                  <a:lnTo>
                    <a:pt x="192" y="175"/>
                  </a:lnTo>
                  <a:lnTo>
                    <a:pt x="192" y="135"/>
                  </a:lnTo>
                  <a:lnTo>
                    <a:pt x="0" y="135"/>
                  </a:lnTo>
                  <a:lnTo>
                    <a:pt x="0" y="88"/>
                  </a:lnTo>
                  <a:lnTo>
                    <a:pt x="8" y="48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17" name="Freeform 151"/>
            <p:cNvSpPr/>
            <p:nvPr/>
          </p:nvSpPr>
          <p:spPr bwMode="auto">
            <a:xfrm>
              <a:off x="3468" y="2379"/>
              <a:ext cx="142" cy="76"/>
            </a:xfrm>
            <a:custGeom>
              <a:avLst/>
              <a:gdLst>
                <a:gd name="T0" fmla="*/ 312 w 328"/>
                <a:gd name="T1" fmla="*/ 48 h 176"/>
                <a:gd name="T2" fmla="*/ 120 w 328"/>
                <a:gd name="T3" fmla="*/ 48 h 176"/>
                <a:gd name="T4" fmla="*/ 112 w 328"/>
                <a:gd name="T5" fmla="*/ 0 h 176"/>
                <a:gd name="T6" fmla="*/ 0 w 328"/>
                <a:gd name="T7" fmla="*/ 88 h 176"/>
                <a:gd name="T8" fmla="*/ 136 w 328"/>
                <a:gd name="T9" fmla="*/ 175 h 176"/>
                <a:gd name="T10" fmla="*/ 128 w 328"/>
                <a:gd name="T11" fmla="*/ 127 h 176"/>
                <a:gd name="T12" fmla="*/ 327 w 328"/>
                <a:gd name="T13" fmla="*/ 127 h 176"/>
                <a:gd name="T14" fmla="*/ 312 w 328"/>
                <a:gd name="T15" fmla="*/ 40 h 176"/>
                <a:gd name="T16" fmla="*/ 312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312" y="48"/>
                  </a:moveTo>
                  <a:lnTo>
                    <a:pt x="120" y="48"/>
                  </a:lnTo>
                  <a:lnTo>
                    <a:pt x="112" y="0"/>
                  </a:lnTo>
                  <a:lnTo>
                    <a:pt x="0" y="88"/>
                  </a:lnTo>
                  <a:lnTo>
                    <a:pt x="136" y="175"/>
                  </a:lnTo>
                  <a:lnTo>
                    <a:pt x="128" y="127"/>
                  </a:lnTo>
                  <a:lnTo>
                    <a:pt x="327" y="127"/>
                  </a:lnTo>
                  <a:lnTo>
                    <a:pt x="312" y="40"/>
                  </a:lnTo>
                  <a:lnTo>
                    <a:pt x="312" y="48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18" name="Freeform 152"/>
            <p:cNvSpPr/>
            <p:nvPr/>
          </p:nvSpPr>
          <p:spPr bwMode="auto">
            <a:xfrm>
              <a:off x="3402" y="2429"/>
              <a:ext cx="101" cy="62"/>
            </a:xfrm>
            <a:custGeom>
              <a:avLst/>
              <a:gdLst>
                <a:gd name="T0" fmla="*/ 80 w 233"/>
                <a:gd name="T1" fmla="*/ 0 h 145"/>
                <a:gd name="T2" fmla="*/ 80 w 233"/>
                <a:gd name="T3" fmla="*/ 72 h 145"/>
                <a:gd name="T4" fmla="*/ 0 w 233"/>
                <a:gd name="T5" fmla="*/ 72 h 145"/>
                <a:gd name="T6" fmla="*/ 112 w 233"/>
                <a:gd name="T7" fmla="*/ 144 h 145"/>
                <a:gd name="T8" fmla="*/ 232 w 233"/>
                <a:gd name="T9" fmla="*/ 72 h 145"/>
                <a:gd name="T10" fmla="*/ 152 w 233"/>
                <a:gd name="T11" fmla="*/ 72 h 145"/>
                <a:gd name="T12" fmla="*/ 152 w 233"/>
                <a:gd name="T13" fmla="*/ 0 h 145"/>
                <a:gd name="T14" fmla="*/ 120 w 233"/>
                <a:gd name="T15" fmla="*/ 0 h 145"/>
                <a:gd name="T16" fmla="*/ 80 w 233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45">
                  <a:moveTo>
                    <a:pt x="80" y="0"/>
                  </a:moveTo>
                  <a:lnTo>
                    <a:pt x="80" y="72"/>
                  </a:lnTo>
                  <a:lnTo>
                    <a:pt x="0" y="72"/>
                  </a:lnTo>
                  <a:lnTo>
                    <a:pt x="112" y="144"/>
                  </a:lnTo>
                  <a:lnTo>
                    <a:pt x="232" y="72"/>
                  </a:lnTo>
                  <a:lnTo>
                    <a:pt x="152" y="72"/>
                  </a:lnTo>
                  <a:lnTo>
                    <a:pt x="152" y="0"/>
                  </a:lnTo>
                  <a:lnTo>
                    <a:pt x="120" y="0"/>
                  </a:lnTo>
                  <a:lnTo>
                    <a:pt x="80" y="0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19" name="Freeform 153"/>
            <p:cNvSpPr/>
            <p:nvPr/>
          </p:nvSpPr>
          <p:spPr bwMode="auto">
            <a:xfrm>
              <a:off x="3402" y="2344"/>
              <a:ext cx="101" cy="66"/>
            </a:xfrm>
            <a:custGeom>
              <a:avLst/>
              <a:gdLst>
                <a:gd name="T0" fmla="*/ 152 w 233"/>
                <a:gd name="T1" fmla="*/ 152 h 153"/>
                <a:gd name="T2" fmla="*/ 152 w 233"/>
                <a:gd name="T3" fmla="*/ 72 h 153"/>
                <a:gd name="T4" fmla="*/ 232 w 233"/>
                <a:gd name="T5" fmla="*/ 72 h 153"/>
                <a:gd name="T6" fmla="*/ 112 w 233"/>
                <a:gd name="T7" fmla="*/ 0 h 153"/>
                <a:gd name="T8" fmla="*/ 0 w 233"/>
                <a:gd name="T9" fmla="*/ 72 h 153"/>
                <a:gd name="T10" fmla="*/ 72 w 233"/>
                <a:gd name="T11" fmla="*/ 72 h 153"/>
                <a:gd name="T12" fmla="*/ 72 w 233"/>
                <a:gd name="T13" fmla="*/ 152 h 153"/>
                <a:gd name="T14" fmla="*/ 112 w 233"/>
                <a:gd name="T15" fmla="*/ 152 h 153"/>
                <a:gd name="T16" fmla="*/ 152 w 233"/>
                <a:gd name="T17" fmla="*/ 15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53">
                  <a:moveTo>
                    <a:pt x="152" y="152"/>
                  </a:moveTo>
                  <a:lnTo>
                    <a:pt x="152" y="72"/>
                  </a:lnTo>
                  <a:lnTo>
                    <a:pt x="232" y="72"/>
                  </a:lnTo>
                  <a:lnTo>
                    <a:pt x="112" y="0"/>
                  </a:lnTo>
                  <a:lnTo>
                    <a:pt x="0" y="72"/>
                  </a:lnTo>
                  <a:lnTo>
                    <a:pt x="72" y="72"/>
                  </a:lnTo>
                  <a:lnTo>
                    <a:pt x="72" y="152"/>
                  </a:lnTo>
                  <a:lnTo>
                    <a:pt x="112" y="152"/>
                  </a:lnTo>
                  <a:lnTo>
                    <a:pt x="152" y="152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20" name="Freeform 154"/>
            <p:cNvSpPr/>
            <p:nvPr/>
          </p:nvSpPr>
          <p:spPr bwMode="auto">
            <a:xfrm>
              <a:off x="3292" y="2365"/>
              <a:ext cx="133" cy="76"/>
            </a:xfrm>
            <a:custGeom>
              <a:avLst/>
              <a:gdLst>
                <a:gd name="T0" fmla="*/ 8 w 328"/>
                <a:gd name="T1" fmla="*/ 48 h 176"/>
                <a:gd name="T2" fmla="*/ 208 w 328"/>
                <a:gd name="T3" fmla="*/ 48 h 176"/>
                <a:gd name="T4" fmla="*/ 216 w 328"/>
                <a:gd name="T5" fmla="*/ 0 h 176"/>
                <a:gd name="T6" fmla="*/ 327 w 328"/>
                <a:gd name="T7" fmla="*/ 88 h 176"/>
                <a:gd name="T8" fmla="*/ 192 w 328"/>
                <a:gd name="T9" fmla="*/ 175 h 176"/>
                <a:gd name="T10" fmla="*/ 192 w 328"/>
                <a:gd name="T11" fmla="*/ 135 h 176"/>
                <a:gd name="T12" fmla="*/ 0 w 328"/>
                <a:gd name="T13" fmla="*/ 135 h 176"/>
                <a:gd name="T14" fmla="*/ 0 w 328"/>
                <a:gd name="T15" fmla="*/ 88 h 176"/>
                <a:gd name="T16" fmla="*/ 8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8" y="48"/>
                  </a:moveTo>
                  <a:lnTo>
                    <a:pt x="208" y="48"/>
                  </a:lnTo>
                  <a:lnTo>
                    <a:pt x="216" y="0"/>
                  </a:lnTo>
                  <a:lnTo>
                    <a:pt x="327" y="88"/>
                  </a:lnTo>
                  <a:lnTo>
                    <a:pt x="192" y="175"/>
                  </a:lnTo>
                  <a:lnTo>
                    <a:pt x="192" y="135"/>
                  </a:lnTo>
                  <a:lnTo>
                    <a:pt x="0" y="135"/>
                  </a:lnTo>
                  <a:lnTo>
                    <a:pt x="0" y="88"/>
                  </a:lnTo>
                  <a:lnTo>
                    <a:pt x="8" y="48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21" name="Freeform 155"/>
            <p:cNvSpPr/>
            <p:nvPr/>
          </p:nvSpPr>
          <p:spPr bwMode="auto">
            <a:xfrm>
              <a:off x="3464" y="2367"/>
              <a:ext cx="142" cy="76"/>
            </a:xfrm>
            <a:custGeom>
              <a:avLst/>
              <a:gdLst>
                <a:gd name="T0" fmla="*/ 312 w 328"/>
                <a:gd name="T1" fmla="*/ 48 h 176"/>
                <a:gd name="T2" fmla="*/ 120 w 328"/>
                <a:gd name="T3" fmla="*/ 48 h 176"/>
                <a:gd name="T4" fmla="*/ 112 w 328"/>
                <a:gd name="T5" fmla="*/ 0 h 176"/>
                <a:gd name="T6" fmla="*/ 0 w 328"/>
                <a:gd name="T7" fmla="*/ 88 h 176"/>
                <a:gd name="T8" fmla="*/ 136 w 328"/>
                <a:gd name="T9" fmla="*/ 175 h 176"/>
                <a:gd name="T10" fmla="*/ 128 w 328"/>
                <a:gd name="T11" fmla="*/ 127 h 176"/>
                <a:gd name="T12" fmla="*/ 327 w 328"/>
                <a:gd name="T13" fmla="*/ 127 h 176"/>
                <a:gd name="T14" fmla="*/ 312 w 328"/>
                <a:gd name="T15" fmla="*/ 40 h 176"/>
                <a:gd name="T16" fmla="*/ 312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312" y="48"/>
                  </a:moveTo>
                  <a:lnTo>
                    <a:pt x="120" y="48"/>
                  </a:lnTo>
                  <a:lnTo>
                    <a:pt x="112" y="0"/>
                  </a:lnTo>
                  <a:lnTo>
                    <a:pt x="0" y="88"/>
                  </a:lnTo>
                  <a:lnTo>
                    <a:pt x="136" y="175"/>
                  </a:lnTo>
                  <a:lnTo>
                    <a:pt x="128" y="127"/>
                  </a:lnTo>
                  <a:lnTo>
                    <a:pt x="327" y="127"/>
                  </a:lnTo>
                  <a:lnTo>
                    <a:pt x="312" y="40"/>
                  </a:lnTo>
                  <a:lnTo>
                    <a:pt x="312" y="4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22" name="Freeform 156"/>
            <p:cNvSpPr/>
            <p:nvPr/>
          </p:nvSpPr>
          <p:spPr bwMode="auto">
            <a:xfrm>
              <a:off x="3398" y="2417"/>
              <a:ext cx="101" cy="62"/>
            </a:xfrm>
            <a:custGeom>
              <a:avLst/>
              <a:gdLst>
                <a:gd name="T0" fmla="*/ 80 w 233"/>
                <a:gd name="T1" fmla="*/ 0 h 145"/>
                <a:gd name="T2" fmla="*/ 80 w 233"/>
                <a:gd name="T3" fmla="*/ 72 h 145"/>
                <a:gd name="T4" fmla="*/ 0 w 233"/>
                <a:gd name="T5" fmla="*/ 72 h 145"/>
                <a:gd name="T6" fmla="*/ 112 w 233"/>
                <a:gd name="T7" fmla="*/ 144 h 145"/>
                <a:gd name="T8" fmla="*/ 232 w 233"/>
                <a:gd name="T9" fmla="*/ 72 h 145"/>
                <a:gd name="T10" fmla="*/ 152 w 233"/>
                <a:gd name="T11" fmla="*/ 72 h 145"/>
                <a:gd name="T12" fmla="*/ 152 w 233"/>
                <a:gd name="T13" fmla="*/ 0 h 145"/>
                <a:gd name="T14" fmla="*/ 120 w 233"/>
                <a:gd name="T15" fmla="*/ 0 h 145"/>
                <a:gd name="T16" fmla="*/ 80 w 233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45">
                  <a:moveTo>
                    <a:pt x="80" y="0"/>
                  </a:moveTo>
                  <a:lnTo>
                    <a:pt x="80" y="72"/>
                  </a:lnTo>
                  <a:lnTo>
                    <a:pt x="0" y="72"/>
                  </a:lnTo>
                  <a:lnTo>
                    <a:pt x="112" y="144"/>
                  </a:lnTo>
                  <a:lnTo>
                    <a:pt x="232" y="72"/>
                  </a:lnTo>
                  <a:lnTo>
                    <a:pt x="152" y="72"/>
                  </a:lnTo>
                  <a:lnTo>
                    <a:pt x="152" y="0"/>
                  </a:lnTo>
                  <a:lnTo>
                    <a:pt x="120" y="0"/>
                  </a:lnTo>
                  <a:lnTo>
                    <a:pt x="80" y="0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23" name="Freeform 157"/>
            <p:cNvSpPr/>
            <p:nvPr/>
          </p:nvSpPr>
          <p:spPr bwMode="auto">
            <a:xfrm>
              <a:off x="3398" y="2332"/>
              <a:ext cx="101" cy="66"/>
            </a:xfrm>
            <a:custGeom>
              <a:avLst/>
              <a:gdLst>
                <a:gd name="T0" fmla="*/ 152 w 233"/>
                <a:gd name="T1" fmla="*/ 152 h 153"/>
                <a:gd name="T2" fmla="*/ 152 w 233"/>
                <a:gd name="T3" fmla="*/ 72 h 153"/>
                <a:gd name="T4" fmla="*/ 232 w 233"/>
                <a:gd name="T5" fmla="*/ 72 h 153"/>
                <a:gd name="T6" fmla="*/ 112 w 233"/>
                <a:gd name="T7" fmla="*/ 0 h 153"/>
                <a:gd name="T8" fmla="*/ 0 w 233"/>
                <a:gd name="T9" fmla="*/ 72 h 153"/>
                <a:gd name="T10" fmla="*/ 72 w 233"/>
                <a:gd name="T11" fmla="*/ 72 h 153"/>
                <a:gd name="T12" fmla="*/ 72 w 233"/>
                <a:gd name="T13" fmla="*/ 152 h 153"/>
                <a:gd name="T14" fmla="*/ 112 w 233"/>
                <a:gd name="T15" fmla="*/ 152 h 153"/>
                <a:gd name="T16" fmla="*/ 152 w 233"/>
                <a:gd name="T17" fmla="*/ 15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53">
                  <a:moveTo>
                    <a:pt x="152" y="152"/>
                  </a:moveTo>
                  <a:lnTo>
                    <a:pt x="152" y="72"/>
                  </a:lnTo>
                  <a:lnTo>
                    <a:pt x="232" y="72"/>
                  </a:lnTo>
                  <a:lnTo>
                    <a:pt x="112" y="0"/>
                  </a:lnTo>
                  <a:lnTo>
                    <a:pt x="0" y="72"/>
                  </a:lnTo>
                  <a:lnTo>
                    <a:pt x="72" y="72"/>
                  </a:lnTo>
                  <a:lnTo>
                    <a:pt x="72" y="152"/>
                  </a:lnTo>
                  <a:lnTo>
                    <a:pt x="112" y="152"/>
                  </a:lnTo>
                  <a:lnTo>
                    <a:pt x="152" y="152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grpSp>
        <p:nvGrpSpPr>
          <p:cNvPr id="124" name="Group 158"/>
          <p:cNvGrpSpPr/>
          <p:nvPr/>
        </p:nvGrpSpPr>
        <p:grpSpPr bwMode="auto">
          <a:xfrm>
            <a:off x="6705600" y="5454445"/>
            <a:ext cx="457200" cy="282575"/>
            <a:chOff x="3280" y="2330"/>
            <a:chExt cx="334" cy="218"/>
          </a:xfrm>
        </p:grpSpPr>
        <p:sp>
          <p:nvSpPr>
            <p:cNvPr id="125" name="Line 159"/>
            <p:cNvSpPr>
              <a:spLocks noChangeShapeType="1"/>
            </p:cNvSpPr>
            <p:nvPr/>
          </p:nvSpPr>
          <p:spPr bwMode="auto">
            <a:xfrm>
              <a:off x="3280" y="2406"/>
              <a:ext cx="0" cy="60"/>
            </a:xfrm>
            <a:prstGeom prst="line">
              <a:avLst/>
            </a:prstGeom>
            <a:noFill/>
            <a:ln w="9525">
              <a:solidFill>
                <a:srgbClr val="152BC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26" name="Line 160"/>
            <p:cNvSpPr>
              <a:spLocks noChangeShapeType="1"/>
            </p:cNvSpPr>
            <p:nvPr/>
          </p:nvSpPr>
          <p:spPr bwMode="auto">
            <a:xfrm>
              <a:off x="3614" y="2408"/>
              <a:ext cx="0" cy="60"/>
            </a:xfrm>
            <a:prstGeom prst="line">
              <a:avLst/>
            </a:prstGeom>
            <a:noFill/>
            <a:ln w="9525">
              <a:solidFill>
                <a:srgbClr val="152BC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27" name="Oval 161"/>
            <p:cNvSpPr>
              <a:spLocks noChangeArrowheads="1"/>
            </p:cNvSpPr>
            <p:nvPr/>
          </p:nvSpPr>
          <p:spPr bwMode="auto">
            <a:xfrm>
              <a:off x="3280" y="2393"/>
              <a:ext cx="333" cy="155"/>
            </a:xfrm>
            <a:prstGeom prst="ellipse">
              <a:avLst/>
            </a:prstGeom>
            <a:gradFill rotWithShape="0">
              <a:gsLst>
                <a:gs pos="0">
                  <a:srgbClr val="6A7AF0">
                    <a:gamma/>
                    <a:shade val="26275"/>
                    <a:invGamma/>
                  </a:srgbClr>
                </a:gs>
                <a:gs pos="50000">
                  <a:srgbClr val="6A7AF0"/>
                </a:gs>
                <a:gs pos="100000">
                  <a:srgbClr val="6A7AF0">
                    <a:gamma/>
                    <a:shade val="2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6A7AF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68392" dir="4091915" algn="ctr" rotWithShape="0">
                      <a:srgbClr val="6A7AF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28" name="Rectangle 162"/>
            <p:cNvSpPr>
              <a:spLocks noChangeArrowheads="1"/>
            </p:cNvSpPr>
            <p:nvPr/>
          </p:nvSpPr>
          <p:spPr bwMode="auto">
            <a:xfrm>
              <a:off x="3281" y="2412"/>
              <a:ext cx="333" cy="60"/>
            </a:xfrm>
            <a:prstGeom prst="rect">
              <a:avLst/>
            </a:prstGeom>
            <a:gradFill rotWithShape="0">
              <a:gsLst>
                <a:gs pos="0">
                  <a:srgbClr val="6A7AF0">
                    <a:gamma/>
                    <a:shade val="26275"/>
                    <a:invGamma/>
                  </a:srgbClr>
                </a:gs>
                <a:gs pos="50000">
                  <a:srgbClr val="6A7AF0"/>
                </a:gs>
                <a:gs pos="100000">
                  <a:srgbClr val="6A7AF0">
                    <a:gamma/>
                    <a:shade val="2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29" name="Oval 163"/>
            <p:cNvSpPr>
              <a:spLocks noChangeArrowheads="1"/>
            </p:cNvSpPr>
            <p:nvPr/>
          </p:nvSpPr>
          <p:spPr bwMode="auto">
            <a:xfrm>
              <a:off x="3280" y="2330"/>
              <a:ext cx="333" cy="155"/>
            </a:xfrm>
            <a:prstGeom prst="ellipse">
              <a:avLst/>
            </a:prstGeom>
            <a:solidFill>
              <a:srgbClr val="6A7AF0"/>
            </a:solidFill>
            <a:ln w="12700">
              <a:solidFill>
                <a:srgbClr val="6A7AF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30" name="Freeform 164"/>
            <p:cNvSpPr/>
            <p:nvPr/>
          </p:nvSpPr>
          <p:spPr bwMode="auto">
            <a:xfrm>
              <a:off x="3296" y="2377"/>
              <a:ext cx="133" cy="76"/>
            </a:xfrm>
            <a:custGeom>
              <a:avLst/>
              <a:gdLst>
                <a:gd name="T0" fmla="*/ 8 w 328"/>
                <a:gd name="T1" fmla="*/ 48 h 176"/>
                <a:gd name="T2" fmla="*/ 208 w 328"/>
                <a:gd name="T3" fmla="*/ 48 h 176"/>
                <a:gd name="T4" fmla="*/ 216 w 328"/>
                <a:gd name="T5" fmla="*/ 0 h 176"/>
                <a:gd name="T6" fmla="*/ 327 w 328"/>
                <a:gd name="T7" fmla="*/ 88 h 176"/>
                <a:gd name="T8" fmla="*/ 192 w 328"/>
                <a:gd name="T9" fmla="*/ 175 h 176"/>
                <a:gd name="T10" fmla="*/ 192 w 328"/>
                <a:gd name="T11" fmla="*/ 135 h 176"/>
                <a:gd name="T12" fmla="*/ 0 w 328"/>
                <a:gd name="T13" fmla="*/ 135 h 176"/>
                <a:gd name="T14" fmla="*/ 0 w 328"/>
                <a:gd name="T15" fmla="*/ 88 h 176"/>
                <a:gd name="T16" fmla="*/ 8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8" y="48"/>
                  </a:moveTo>
                  <a:lnTo>
                    <a:pt x="208" y="48"/>
                  </a:lnTo>
                  <a:lnTo>
                    <a:pt x="216" y="0"/>
                  </a:lnTo>
                  <a:lnTo>
                    <a:pt x="327" y="88"/>
                  </a:lnTo>
                  <a:lnTo>
                    <a:pt x="192" y="175"/>
                  </a:lnTo>
                  <a:lnTo>
                    <a:pt x="192" y="135"/>
                  </a:lnTo>
                  <a:lnTo>
                    <a:pt x="0" y="135"/>
                  </a:lnTo>
                  <a:lnTo>
                    <a:pt x="0" y="88"/>
                  </a:lnTo>
                  <a:lnTo>
                    <a:pt x="8" y="48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31" name="Freeform 165"/>
            <p:cNvSpPr/>
            <p:nvPr/>
          </p:nvSpPr>
          <p:spPr bwMode="auto">
            <a:xfrm>
              <a:off x="3468" y="2379"/>
              <a:ext cx="142" cy="76"/>
            </a:xfrm>
            <a:custGeom>
              <a:avLst/>
              <a:gdLst>
                <a:gd name="T0" fmla="*/ 312 w 328"/>
                <a:gd name="T1" fmla="*/ 48 h 176"/>
                <a:gd name="T2" fmla="*/ 120 w 328"/>
                <a:gd name="T3" fmla="*/ 48 h 176"/>
                <a:gd name="T4" fmla="*/ 112 w 328"/>
                <a:gd name="T5" fmla="*/ 0 h 176"/>
                <a:gd name="T6" fmla="*/ 0 w 328"/>
                <a:gd name="T7" fmla="*/ 88 h 176"/>
                <a:gd name="T8" fmla="*/ 136 w 328"/>
                <a:gd name="T9" fmla="*/ 175 h 176"/>
                <a:gd name="T10" fmla="*/ 128 w 328"/>
                <a:gd name="T11" fmla="*/ 127 h 176"/>
                <a:gd name="T12" fmla="*/ 327 w 328"/>
                <a:gd name="T13" fmla="*/ 127 h 176"/>
                <a:gd name="T14" fmla="*/ 312 w 328"/>
                <a:gd name="T15" fmla="*/ 40 h 176"/>
                <a:gd name="T16" fmla="*/ 312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312" y="48"/>
                  </a:moveTo>
                  <a:lnTo>
                    <a:pt x="120" y="48"/>
                  </a:lnTo>
                  <a:lnTo>
                    <a:pt x="112" y="0"/>
                  </a:lnTo>
                  <a:lnTo>
                    <a:pt x="0" y="88"/>
                  </a:lnTo>
                  <a:lnTo>
                    <a:pt x="136" y="175"/>
                  </a:lnTo>
                  <a:lnTo>
                    <a:pt x="128" y="127"/>
                  </a:lnTo>
                  <a:lnTo>
                    <a:pt x="327" y="127"/>
                  </a:lnTo>
                  <a:lnTo>
                    <a:pt x="312" y="40"/>
                  </a:lnTo>
                  <a:lnTo>
                    <a:pt x="312" y="48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32" name="Freeform 166"/>
            <p:cNvSpPr/>
            <p:nvPr/>
          </p:nvSpPr>
          <p:spPr bwMode="auto">
            <a:xfrm>
              <a:off x="3402" y="2429"/>
              <a:ext cx="101" cy="62"/>
            </a:xfrm>
            <a:custGeom>
              <a:avLst/>
              <a:gdLst>
                <a:gd name="T0" fmla="*/ 80 w 233"/>
                <a:gd name="T1" fmla="*/ 0 h 145"/>
                <a:gd name="T2" fmla="*/ 80 w 233"/>
                <a:gd name="T3" fmla="*/ 72 h 145"/>
                <a:gd name="T4" fmla="*/ 0 w 233"/>
                <a:gd name="T5" fmla="*/ 72 h 145"/>
                <a:gd name="T6" fmla="*/ 112 w 233"/>
                <a:gd name="T7" fmla="*/ 144 h 145"/>
                <a:gd name="T8" fmla="*/ 232 w 233"/>
                <a:gd name="T9" fmla="*/ 72 h 145"/>
                <a:gd name="T10" fmla="*/ 152 w 233"/>
                <a:gd name="T11" fmla="*/ 72 h 145"/>
                <a:gd name="T12" fmla="*/ 152 w 233"/>
                <a:gd name="T13" fmla="*/ 0 h 145"/>
                <a:gd name="T14" fmla="*/ 120 w 233"/>
                <a:gd name="T15" fmla="*/ 0 h 145"/>
                <a:gd name="T16" fmla="*/ 80 w 233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45">
                  <a:moveTo>
                    <a:pt x="80" y="0"/>
                  </a:moveTo>
                  <a:lnTo>
                    <a:pt x="80" y="72"/>
                  </a:lnTo>
                  <a:lnTo>
                    <a:pt x="0" y="72"/>
                  </a:lnTo>
                  <a:lnTo>
                    <a:pt x="112" y="144"/>
                  </a:lnTo>
                  <a:lnTo>
                    <a:pt x="232" y="72"/>
                  </a:lnTo>
                  <a:lnTo>
                    <a:pt x="152" y="72"/>
                  </a:lnTo>
                  <a:lnTo>
                    <a:pt x="152" y="0"/>
                  </a:lnTo>
                  <a:lnTo>
                    <a:pt x="120" y="0"/>
                  </a:lnTo>
                  <a:lnTo>
                    <a:pt x="80" y="0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33" name="Freeform 167"/>
            <p:cNvSpPr/>
            <p:nvPr/>
          </p:nvSpPr>
          <p:spPr bwMode="auto">
            <a:xfrm>
              <a:off x="3402" y="2344"/>
              <a:ext cx="101" cy="66"/>
            </a:xfrm>
            <a:custGeom>
              <a:avLst/>
              <a:gdLst>
                <a:gd name="T0" fmla="*/ 152 w 233"/>
                <a:gd name="T1" fmla="*/ 152 h 153"/>
                <a:gd name="T2" fmla="*/ 152 w 233"/>
                <a:gd name="T3" fmla="*/ 72 h 153"/>
                <a:gd name="T4" fmla="*/ 232 w 233"/>
                <a:gd name="T5" fmla="*/ 72 h 153"/>
                <a:gd name="T6" fmla="*/ 112 w 233"/>
                <a:gd name="T7" fmla="*/ 0 h 153"/>
                <a:gd name="T8" fmla="*/ 0 w 233"/>
                <a:gd name="T9" fmla="*/ 72 h 153"/>
                <a:gd name="T10" fmla="*/ 72 w 233"/>
                <a:gd name="T11" fmla="*/ 72 h 153"/>
                <a:gd name="T12" fmla="*/ 72 w 233"/>
                <a:gd name="T13" fmla="*/ 152 h 153"/>
                <a:gd name="T14" fmla="*/ 112 w 233"/>
                <a:gd name="T15" fmla="*/ 152 h 153"/>
                <a:gd name="T16" fmla="*/ 152 w 233"/>
                <a:gd name="T17" fmla="*/ 15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53">
                  <a:moveTo>
                    <a:pt x="152" y="152"/>
                  </a:moveTo>
                  <a:lnTo>
                    <a:pt x="152" y="72"/>
                  </a:lnTo>
                  <a:lnTo>
                    <a:pt x="232" y="72"/>
                  </a:lnTo>
                  <a:lnTo>
                    <a:pt x="112" y="0"/>
                  </a:lnTo>
                  <a:lnTo>
                    <a:pt x="0" y="72"/>
                  </a:lnTo>
                  <a:lnTo>
                    <a:pt x="72" y="72"/>
                  </a:lnTo>
                  <a:lnTo>
                    <a:pt x="72" y="152"/>
                  </a:lnTo>
                  <a:lnTo>
                    <a:pt x="112" y="152"/>
                  </a:lnTo>
                  <a:lnTo>
                    <a:pt x="152" y="152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34" name="Freeform 168"/>
            <p:cNvSpPr/>
            <p:nvPr/>
          </p:nvSpPr>
          <p:spPr bwMode="auto">
            <a:xfrm>
              <a:off x="3292" y="2365"/>
              <a:ext cx="133" cy="76"/>
            </a:xfrm>
            <a:custGeom>
              <a:avLst/>
              <a:gdLst>
                <a:gd name="T0" fmla="*/ 8 w 328"/>
                <a:gd name="T1" fmla="*/ 48 h 176"/>
                <a:gd name="T2" fmla="*/ 208 w 328"/>
                <a:gd name="T3" fmla="*/ 48 h 176"/>
                <a:gd name="T4" fmla="*/ 216 w 328"/>
                <a:gd name="T5" fmla="*/ 0 h 176"/>
                <a:gd name="T6" fmla="*/ 327 w 328"/>
                <a:gd name="T7" fmla="*/ 88 h 176"/>
                <a:gd name="T8" fmla="*/ 192 w 328"/>
                <a:gd name="T9" fmla="*/ 175 h 176"/>
                <a:gd name="T10" fmla="*/ 192 w 328"/>
                <a:gd name="T11" fmla="*/ 135 h 176"/>
                <a:gd name="T12" fmla="*/ 0 w 328"/>
                <a:gd name="T13" fmla="*/ 135 h 176"/>
                <a:gd name="T14" fmla="*/ 0 w 328"/>
                <a:gd name="T15" fmla="*/ 88 h 176"/>
                <a:gd name="T16" fmla="*/ 8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8" y="48"/>
                  </a:moveTo>
                  <a:lnTo>
                    <a:pt x="208" y="48"/>
                  </a:lnTo>
                  <a:lnTo>
                    <a:pt x="216" y="0"/>
                  </a:lnTo>
                  <a:lnTo>
                    <a:pt x="327" y="88"/>
                  </a:lnTo>
                  <a:lnTo>
                    <a:pt x="192" y="175"/>
                  </a:lnTo>
                  <a:lnTo>
                    <a:pt x="192" y="135"/>
                  </a:lnTo>
                  <a:lnTo>
                    <a:pt x="0" y="135"/>
                  </a:lnTo>
                  <a:lnTo>
                    <a:pt x="0" y="88"/>
                  </a:lnTo>
                  <a:lnTo>
                    <a:pt x="8" y="48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35" name="Freeform 169"/>
            <p:cNvSpPr/>
            <p:nvPr/>
          </p:nvSpPr>
          <p:spPr bwMode="auto">
            <a:xfrm>
              <a:off x="3464" y="2367"/>
              <a:ext cx="142" cy="76"/>
            </a:xfrm>
            <a:custGeom>
              <a:avLst/>
              <a:gdLst>
                <a:gd name="T0" fmla="*/ 312 w 328"/>
                <a:gd name="T1" fmla="*/ 48 h 176"/>
                <a:gd name="T2" fmla="*/ 120 w 328"/>
                <a:gd name="T3" fmla="*/ 48 h 176"/>
                <a:gd name="T4" fmla="*/ 112 w 328"/>
                <a:gd name="T5" fmla="*/ 0 h 176"/>
                <a:gd name="T6" fmla="*/ 0 w 328"/>
                <a:gd name="T7" fmla="*/ 88 h 176"/>
                <a:gd name="T8" fmla="*/ 136 w 328"/>
                <a:gd name="T9" fmla="*/ 175 h 176"/>
                <a:gd name="T10" fmla="*/ 128 w 328"/>
                <a:gd name="T11" fmla="*/ 127 h 176"/>
                <a:gd name="T12" fmla="*/ 327 w 328"/>
                <a:gd name="T13" fmla="*/ 127 h 176"/>
                <a:gd name="T14" fmla="*/ 312 w 328"/>
                <a:gd name="T15" fmla="*/ 40 h 176"/>
                <a:gd name="T16" fmla="*/ 312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312" y="48"/>
                  </a:moveTo>
                  <a:lnTo>
                    <a:pt x="120" y="48"/>
                  </a:lnTo>
                  <a:lnTo>
                    <a:pt x="112" y="0"/>
                  </a:lnTo>
                  <a:lnTo>
                    <a:pt x="0" y="88"/>
                  </a:lnTo>
                  <a:lnTo>
                    <a:pt x="136" y="175"/>
                  </a:lnTo>
                  <a:lnTo>
                    <a:pt x="128" y="127"/>
                  </a:lnTo>
                  <a:lnTo>
                    <a:pt x="327" y="127"/>
                  </a:lnTo>
                  <a:lnTo>
                    <a:pt x="312" y="40"/>
                  </a:lnTo>
                  <a:lnTo>
                    <a:pt x="312" y="4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36" name="Freeform 170"/>
            <p:cNvSpPr/>
            <p:nvPr/>
          </p:nvSpPr>
          <p:spPr bwMode="auto">
            <a:xfrm>
              <a:off x="3398" y="2417"/>
              <a:ext cx="101" cy="62"/>
            </a:xfrm>
            <a:custGeom>
              <a:avLst/>
              <a:gdLst>
                <a:gd name="T0" fmla="*/ 80 w 233"/>
                <a:gd name="T1" fmla="*/ 0 h 145"/>
                <a:gd name="T2" fmla="*/ 80 w 233"/>
                <a:gd name="T3" fmla="*/ 72 h 145"/>
                <a:gd name="T4" fmla="*/ 0 w 233"/>
                <a:gd name="T5" fmla="*/ 72 h 145"/>
                <a:gd name="T6" fmla="*/ 112 w 233"/>
                <a:gd name="T7" fmla="*/ 144 h 145"/>
                <a:gd name="T8" fmla="*/ 232 w 233"/>
                <a:gd name="T9" fmla="*/ 72 h 145"/>
                <a:gd name="T10" fmla="*/ 152 w 233"/>
                <a:gd name="T11" fmla="*/ 72 h 145"/>
                <a:gd name="T12" fmla="*/ 152 w 233"/>
                <a:gd name="T13" fmla="*/ 0 h 145"/>
                <a:gd name="T14" fmla="*/ 120 w 233"/>
                <a:gd name="T15" fmla="*/ 0 h 145"/>
                <a:gd name="T16" fmla="*/ 80 w 233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45">
                  <a:moveTo>
                    <a:pt x="80" y="0"/>
                  </a:moveTo>
                  <a:lnTo>
                    <a:pt x="80" y="72"/>
                  </a:lnTo>
                  <a:lnTo>
                    <a:pt x="0" y="72"/>
                  </a:lnTo>
                  <a:lnTo>
                    <a:pt x="112" y="144"/>
                  </a:lnTo>
                  <a:lnTo>
                    <a:pt x="232" y="72"/>
                  </a:lnTo>
                  <a:lnTo>
                    <a:pt x="152" y="72"/>
                  </a:lnTo>
                  <a:lnTo>
                    <a:pt x="152" y="0"/>
                  </a:lnTo>
                  <a:lnTo>
                    <a:pt x="120" y="0"/>
                  </a:lnTo>
                  <a:lnTo>
                    <a:pt x="80" y="0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37" name="Freeform 171"/>
            <p:cNvSpPr/>
            <p:nvPr/>
          </p:nvSpPr>
          <p:spPr bwMode="auto">
            <a:xfrm>
              <a:off x="3398" y="2332"/>
              <a:ext cx="101" cy="66"/>
            </a:xfrm>
            <a:custGeom>
              <a:avLst/>
              <a:gdLst>
                <a:gd name="T0" fmla="*/ 152 w 233"/>
                <a:gd name="T1" fmla="*/ 152 h 153"/>
                <a:gd name="T2" fmla="*/ 152 w 233"/>
                <a:gd name="T3" fmla="*/ 72 h 153"/>
                <a:gd name="T4" fmla="*/ 232 w 233"/>
                <a:gd name="T5" fmla="*/ 72 h 153"/>
                <a:gd name="T6" fmla="*/ 112 w 233"/>
                <a:gd name="T7" fmla="*/ 0 h 153"/>
                <a:gd name="T8" fmla="*/ 0 w 233"/>
                <a:gd name="T9" fmla="*/ 72 h 153"/>
                <a:gd name="T10" fmla="*/ 72 w 233"/>
                <a:gd name="T11" fmla="*/ 72 h 153"/>
                <a:gd name="T12" fmla="*/ 72 w 233"/>
                <a:gd name="T13" fmla="*/ 152 h 153"/>
                <a:gd name="T14" fmla="*/ 112 w 233"/>
                <a:gd name="T15" fmla="*/ 152 h 153"/>
                <a:gd name="T16" fmla="*/ 152 w 233"/>
                <a:gd name="T17" fmla="*/ 15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53">
                  <a:moveTo>
                    <a:pt x="152" y="152"/>
                  </a:moveTo>
                  <a:lnTo>
                    <a:pt x="152" y="72"/>
                  </a:lnTo>
                  <a:lnTo>
                    <a:pt x="232" y="72"/>
                  </a:lnTo>
                  <a:lnTo>
                    <a:pt x="112" y="0"/>
                  </a:lnTo>
                  <a:lnTo>
                    <a:pt x="0" y="72"/>
                  </a:lnTo>
                  <a:lnTo>
                    <a:pt x="72" y="72"/>
                  </a:lnTo>
                  <a:lnTo>
                    <a:pt x="72" y="152"/>
                  </a:lnTo>
                  <a:lnTo>
                    <a:pt x="112" y="152"/>
                  </a:lnTo>
                  <a:lnTo>
                    <a:pt x="152" y="152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grpSp>
        <p:nvGrpSpPr>
          <p:cNvPr id="138" name="Group 172"/>
          <p:cNvGrpSpPr/>
          <p:nvPr/>
        </p:nvGrpSpPr>
        <p:grpSpPr bwMode="auto">
          <a:xfrm>
            <a:off x="6858000" y="5835445"/>
            <a:ext cx="457200" cy="282575"/>
            <a:chOff x="3280" y="2330"/>
            <a:chExt cx="334" cy="218"/>
          </a:xfrm>
        </p:grpSpPr>
        <p:sp>
          <p:nvSpPr>
            <p:cNvPr id="139" name="Line 173"/>
            <p:cNvSpPr>
              <a:spLocks noChangeShapeType="1"/>
            </p:cNvSpPr>
            <p:nvPr/>
          </p:nvSpPr>
          <p:spPr bwMode="auto">
            <a:xfrm>
              <a:off x="3280" y="2406"/>
              <a:ext cx="0" cy="60"/>
            </a:xfrm>
            <a:prstGeom prst="line">
              <a:avLst/>
            </a:prstGeom>
            <a:noFill/>
            <a:ln w="9525">
              <a:solidFill>
                <a:srgbClr val="152BC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40" name="Line 174"/>
            <p:cNvSpPr>
              <a:spLocks noChangeShapeType="1"/>
            </p:cNvSpPr>
            <p:nvPr/>
          </p:nvSpPr>
          <p:spPr bwMode="auto">
            <a:xfrm>
              <a:off x="3614" y="2408"/>
              <a:ext cx="0" cy="60"/>
            </a:xfrm>
            <a:prstGeom prst="line">
              <a:avLst/>
            </a:prstGeom>
            <a:noFill/>
            <a:ln w="9525">
              <a:solidFill>
                <a:srgbClr val="152BC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41" name="Oval 175"/>
            <p:cNvSpPr>
              <a:spLocks noChangeArrowheads="1"/>
            </p:cNvSpPr>
            <p:nvPr/>
          </p:nvSpPr>
          <p:spPr bwMode="auto">
            <a:xfrm>
              <a:off x="3280" y="2393"/>
              <a:ext cx="333" cy="155"/>
            </a:xfrm>
            <a:prstGeom prst="ellipse">
              <a:avLst/>
            </a:prstGeom>
            <a:gradFill rotWithShape="0">
              <a:gsLst>
                <a:gs pos="0">
                  <a:srgbClr val="6A7AF0">
                    <a:gamma/>
                    <a:shade val="26275"/>
                    <a:invGamma/>
                  </a:srgbClr>
                </a:gs>
                <a:gs pos="50000">
                  <a:srgbClr val="6A7AF0"/>
                </a:gs>
                <a:gs pos="100000">
                  <a:srgbClr val="6A7AF0">
                    <a:gamma/>
                    <a:shade val="2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6A7AF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68392" dir="4091915" algn="ctr" rotWithShape="0">
                      <a:srgbClr val="6A7AF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42" name="Rectangle 176"/>
            <p:cNvSpPr>
              <a:spLocks noChangeArrowheads="1"/>
            </p:cNvSpPr>
            <p:nvPr/>
          </p:nvSpPr>
          <p:spPr bwMode="auto">
            <a:xfrm>
              <a:off x="3281" y="2412"/>
              <a:ext cx="333" cy="60"/>
            </a:xfrm>
            <a:prstGeom prst="rect">
              <a:avLst/>
            </a:prstGeom>
            <a:gradFill rotWithShape="0">
              <a:gsLst>
                <a:gs pos="0">
                  <a:srgbClr val="6A7AF0">
                    <a:gamma/>
                    <a:shade val="26275"/>
                    <a:invGamma/>
                  </a:srgbClr>
                </a:gs>
                <a:gs pos="50000">
                  <a:srgbClr val="6A7AF0"/>
                </a:gs>
                <a:gs pos="100000">
                  <a:srgbClr val="6A7AF0">
                    <a:gamma/>
                    <a:shade val="2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43" name="Oval 177"/>
            <p:cNvSpPr>
              <a:spLocks noChangeArrowheads="1"/>
            </p:cNvSpPr>
            <p:nvPr/>
          </p:nvSpPr>
          <p:spPr bwMode="auto">
            <a:xfrm>
              <a:off x="3280" y="2330"/>
              <a:ext cx="333" cy="155"/>
            </a:xfrm>
            <a:prstGeom prst="ellipse">
              <a:avLst/>
            </a:prstGeom>
            <a:solidFill>
              <a:srgbClr val="6A7AF0"/>
            </a:solidFill>
            <a:ln w="12700">
              <a:solidFill>
                <a:srgbClr val="6A7AF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44" name="Freeform 178"/>
            <p:cNvSpPr/>
            <p:nvPr/>
          </p:nvSpPr>
          <p:spPr bwMode="auto">
            <a:xfrm>
              <a:off x="3296" y="2377"/>
              <a:ext cx="133" cy="76"/>
            </a:xfrm>
            <a:custGeom>
              <a:avLst/>
              <a:gdLst>
                <a:gd name="T0" fmla="*/ 8 w 328"/>
                <a:gd name="T1" fmla="*/ 48 h 176"/>
                <a:gd name="T2" fmla="*/ 208 w 328"/>
                <a:gd name="T3" fmla="*/ 48 h 176"/>
                <a:gd name="T4" fmla="*/ 216 w 328"/>
                <a:gd name="T5" fmla="*/ 0 h 176"/>
                <a:gd name="T6" fmla="*/ 327 w 328"/>
                <a:gd name="T7" fmla="*/ 88 h 176"/>
                <a:gd name="T8" fmla="*/ 192 w 328"/>
                <a:gd name="T9" fmla="*/ 175 h 176"/>
                <a:gd name="T10" fmla="*/ 192 w 328"/>
                <a:gd name="T11" fmla="*/ 135 h 176"/>
                <a:gd name="T12" fmla="*/ 0 w 328"/>
                <a:gd name="T13" fmla="*/ 135 h 176"/>
                <a:gd name="T14" fmla="*/ 0 w 328"/>
                <a:gd name="T15" fmla="*/ 88 h 176"/>
                <a:gd name="T16" fmla="*/ 8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8" y="48"/>
                  </a:moveTo>
                  <a:lnTo>
                    <a:pt x="208" y="48"/>
                  </a:lnTo>
                  <a:lnTo>
                    <a:pt x="216" y="0"/>
                  </a:lnTo>
                  <a:lnTo>
                    <a:pt x="327" y="88"/>
                  </a:lnTo>
                  <a:lnTo>
                    <a:pt x="192" y="175"/>
                  </a:lnTo>
                  <a:lnTo>
                    <a:pt x="192" y="135"/>
                  </a:lnTo>
                  <a:lnTo>
                    <a:pt x="0" y="135"/>
                  </a:lnTo>
                  <a:lnTo>
                    <a:pt x="0" y="88"/>
                  </a:lnTo>
                  <a:lnTo>
                    <a:pt x="8" y="48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45" name="Freeform 179"/>
            <p:cNvSpPr/>
            <p:nvPr/>
          </p:nvSpPr>
          <p:spPr bwMode="auto">
            <a:xfrm>
              <a:off x="3468" y="2379"/>
              <a:ext cx="142" cy="76"/>
            </a:xfrm>
            <a:custGeom>
              <a:avLst/>
              <a:gdLst>
                <a:gd name="T0" fmla="*/ 312 w 328"/>
                <a:gd name="T1" fmla="*/ 48 h 176"/>
                <a:gd name="T2" fmla="*/ 120 w 328"/>
                <a:gd name="T3" fmla="*/ 48 h 176"/>
                <a:gd name="T4" fmla="*/ 112 w 328"/>
                <a:gd name="T5" fmla="*/ 0 h 176"/>
                <a:gd name="T6" fmla="*/ 0 w 328"/>
                <a:gd name="T7" fmla="*/ 88 h 176"/>
                <a:gd name="T8" fmla="*/ 136 w 328"/>
                <a:gd name="T9" fmla="*/ 175 h 176"/>
                <a:gd name="T10" fmla="*/ 128 w 328"/>
                <a:gd name="T11" fmla="*/ 127 h 176"/>
                <a:gd name="T12" fmla="*/ 327 w 328"/>
                <a:gd name="T13" fmla="*/ 127 h 176"/>
                <a:gd name="T14" fmla="*/ 312 w 328"/>
                <a:gd name="T15" fmla="*/ 40 h 176"/>
                <a:gd name="T16" fmla="*/ 312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312" y="48"/>
                  </a:moveTo>
                  <a:lnTo>
                    <a:pt x="120" y="48"/>
                  </a:lnTo>
                  <a:lnTo>
                    <a:pt x="112" y="0"/>
                  </a:lnTo>
                  <a:lnTo>
                    <a:pt x="0" y="88"/>
                  </a:lnTo>
                  <a:lnTo>
                    <a:pt x="136" y="175"/>
                  </a:lnTo>
                  <a:lnTo>
                    <a:pt x="128" y="127"/>
                  </a:lnTo>
                  <a:lnTo>
                    <a:pt x="327" y="127"/>
                  </a:lnTo>
                  <a:lnTo>
                    <a:pt x="312" y="40"/>
                  </a:lnTo>
                  <a:lnTo>
                    <a:pt x="312" y="48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46" name="Freeform 180"/>
            <p:cNvSpPr/>
            <p:nvPr/>
          </p:nvSpPr>
          <p:spPr bwMode="auto">
            <a:xfrm>
              <a:off x="3402" y="2429"/>
              <a:ext cx="101" cy="62"/>
            </a:xfrm>
            <a:custGeom>
              <a:avLst/>
              <a:gdLst>
                <a:gd name="T0" fmla="*/ 80 w 233"/>
                <a:gd name="T1" fmla="*/ 0 h 145"/>
                <a:gd name="T2" fmla="*/ 80 w 233"/>
                <a:gd name="T3" fmla="*/ 72 h 145"/>
                <a:gd name="T4" fmla="*/ 0 w 233"/>
                <a:gd name="T5" fmla="*/ 72 h 145"/>
                <a:gd name="T6" fmla="*/ 112 w 233"/>
                <a:gd name="T7" fmla="*/ 144 h 145"/>
                <a:gd name="T8" fmla="*/ 232 w 233"/>
                <a:gd name="T9" fmla="*/ 72 h 145"/>
                <a:gd name="T10" fmla="*/ 152 w 233"/>
                <a:gd name="T11" fmla="*/ 72 h 145"/>
                <a:gd name="T12" fmla="*/ 152 w 233"/>
                <a:gd name="T13" fmla="*/ 0 h 145"/>
                <a:gd name="T14" fmla="*/ 120 w 233"/>
                <a:gd name="T15" fmla="*/ 0 h 145"/>
                <a:gd name="T16" fmla="*/ 80 w 233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45">
                  <a:moveTo>
                    <a:pt x="80" y="0"/>
                  </a:moveTo>
                  <a:lnTo>
                    <a:pt x="80" y="72"/>
                  </a:lnTo>
                  <a:lnTo>
                    <a:pt x="0" y="72"/>
                  </a:lnTo>
                  <a:lnTo>
                    <a:pt x="112" y="144"/>
                  </a:lnTo>
                  <a:lnTo>
                    <a:pt x="232" y="72"/>
                  </a:lnTo>
                  <a:lnTo>
                    <a:pt x="152" y="72"/>
                  </a:lnTo>
                  <a:lnTo>
                    <a:pt x="152" y="0"/>
                  </a:lnTo>
                  <a:lnTo>
                    <a:pt x="120" y="0"/>
                  </a:lnTo>
                  <a:lnTo>
                    <a:pt x="80" y="0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47" name="Freeform 181"/>
            <p:cNvSpPr/>
            <p:nvPr/>
          </p:nvSpPr>
          <p:spPr bwMode="auto">
            <a:xfrm>
              <a:off x="3402" y="2344"/>
              <a:ext cx="101" cy="66"/>
            </a:xfrm>
            <a:custGeom>
              <a:avLst/>
              <a:gdLst>
                <a:gd name="T0" fmla="*/ 152 w 233"/>
                <a:gd name="T1" fmla="*/ 152 h 153"/>
                <a:gd name="T2" fmla="*/ 152 w 233"/>
                <a:gd name="T3" fmla="*/ 72 h 153"/>
                <a:gd name="T4" fmla="*/ 232 w 233"/>
                <a:gd name="T5" fmla="*/ 72 h 153"/>
                <a:gd name="T6" fmla="*/ 112 w 233"/>
                <a:gd name="T7" fmla="*/ 0 h 153"/>
                <a:gd name="T8" fmla="*/ 0 w 233"/>
                <a:gd name="T9" fmla="*/ 72 h 153"/>
                <a:gd name="T10" fmla="*/ 72 w 233"/>
                <a:gd name="T11" fmla="*/ 72 h 153"/>
                <a:gd name="T12" fmla="*/ 72 w 233"/>
                <a:gd name="T13" fmla="*/ 152 h 153"/>
                <a:gd name="T14" fmla="*/ 112 w 233"/>
                <a:gd name="T15" fmla="*/ 152 h 153"/>
                <a:gd name="T16" fmla="*/ 152 w 233"/>
                <a:gd name="T17" fmla="*/ 15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53">
                  <a:moveTo>
                    <a:pt x="152" y="152"/>
                  </a:moveTo>
                  <a:lnTo>
                    <a:pt x="152" y="72"/>
                  </a:lnTo>
                  <a:lnTo>
                    <a:pt x="232" y="72"/>
                  </a:lnTo>
                  <a:lnTo>
                    <a:pt x="112" y="0"/>
                  </a:lnTo>
                  <a:lnTo>
                    <a:pt x="0" y="72"/>
                  </a:lnTo>
                  <a:lnTo>
                    <a:pt x="72" y="72"/>
                  </a:lnTo>
                  <a:lnTo>
                    <a:pt x="72" y="152"/>
                  </a:lnTo>
                  <a:lnTo>
                    <a:pt x="112" y="152"/>
                  </a:lnTo>
                  <a:lnTo>
                    <a:pt x="152" y="152"/>
                  </a:lnTo>
                </a:path>
              </a:pathLst>
            </a:custGeom>
            <a:solidFill>
              <a:srgbClr val="152B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48" name="Freeform 182"/>
            <p:cNvSpPr/>
            <p:nvPr/>
          </p:nvSpPr>
          <p:spPr bwMode="auto">
            <a:xfrm>
              <a:off x="3292" y="2365"/>
              <a:ext cx="133" cy="76"/>
            </a:xfrm>
            <a:custGeom>
              <a:avLst/>
              <a:gdLst>
                <a:gd name="T0" fmla="*/ 8 w 328"/>
                <a:gd name="T1" fmla="*/ 48 h 176"/>
                <a:gd name="T2" fmla="*/ 208 w 328"/>
                <a:gd name="T3" fmla="*/ 48 h 176"/>
                <a:gd name="T4" fmla="*/ 216 w 328"/>
                <a:gd name="T5" fmla="*/ 0 h 176"/>
                <a:gd name="T6" fmla="*/ 327 w 328"/>
                <a:gd name="T7" fmla="*/ 88 h 176"/>
                <a:gd name="T8" fmla="*/ 192 w 328"/>
                <a:gd name="T9" fmla="*/ 175 h 176"/>
                <a:gd name="T10" fmla="*/ 192 w 328"/>
                <a:gd name="T11" fmla="*/ 135 h 176"/>
                <a:gd name="T12" fmla="*/ 0 w 328"/>
                <a:gd name="T13" fmla="*/ 135 h 176"/>
                <a:gd name="T14" fmla="*/ 0 w 328"/>
                <a:gd name="T15" fmla="*/ 88 h 176"/>
                <a:gd name="T16" fmla="*/ 8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8" y="48"/>
                  </a:moveTo>
                  <a:lnTo>
                    <a:pt x="208" y="48"/>
                  </a:lnTo>
                  <a:lnTo>
                    <a:pt x="216" y="0"/>
                  </a:lnTo>
                  <a:lnTo>
                    <a:pt x="327" y="88"/>
                  </a:lnTo>
                  <a:lnTo>
                    <a:pt x="192" y="175"/>
                  </a:lnTo>
                  <a:lnTo>
                    <a:pt x="192" y="135"/>
                  </a:lnTo>
                  <a:lnTo>
                    <a:pt x="0" y="135"/>
                  </a:lnTo>
                  <a:lnTo>
                    <a:pt x="0" y="88"/>
                  </a:lnTo>
                  <a:lnTo>
                    <a:pt x="8" y="48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49" name="Freeform 183"/>
            <p:cNvSpPr/>
            <p:nvPr/>
          </p:nvSpPr>
          <p:spPr bwMode="auto">
            <a:xfrm>
              <a:off x="3464" y="2367"/>
              <a:ext cx="142" cy="76"/>
            </a:xfrm>
            <a:custGeom>
              <a:avLst/>
              <a:gdLst>
                <a:gd name="T0" fmla="*/ 312 w 328"/>
                <a:gd name="T1" fmla="*/ 48 h 176"/>
                <a:gd name="T2" fmla="*/ 120 w 328"/>
                <a:gd name="T3" fmla="*/ 48 h 176"/>
                <a:gd name="T4" fmla="*/ 112 w 328"/>
                <a:gd name="T5" fmla="*/ 0 h 176"/>
                <a:gd name="T6" fmla="*/ 0 w 328"/>
                <a:gd name="T7" fmla="*/ 88 h 176"/>
                <a:gd name="T8" fmla="*/ 136 w 328"/>
                <a:gd name="T9" fmla="*/ 175 h 176"/>
                <a:gd name="T10" fmla="*/ 128 w 328"/>
                <a:gd name="T11" fmla="*/ 127 h 176"/>
                <a:gd name="T12" fmla="*/ 327 w 328"/>
                <a:gd name="T13" fmla="*/ 127 h 176"/>
                <a:gd name="T14" fmla="*/ 312 w 328"/>
                <a:gd name="T15" fmla="*/ 40 h 176"/>
                <a:gd name="T16" fmla="*/ 312 w 328"/>
                <a:gd name="T17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76">
                  <a:moveTo>
                    <a:pt x="312" y="48"/>
                  </a:moveTo>
                  <a:lnTo>
                    <a:pt x="120" y="48"/>
                  </a:lnTo>
                  <a:lnTo>
                    <a:pt x="112" y="0"/>
                  </a:lnTo>
                  <a:lnTo>
                    <a:pt x="0" y="88"/>
                  </a:lnTo>
                  <a:lnTo>
                    <a:pt x="136" y="175"/>
                  </a:lnTo>
                  <a:lnTo>
                    <a:pt x="128" y="127"/>
                  </a:lnTo>
                  <a:lnTo>
                    <a:pt x="327" y="127"/>
                  </a:lnTo>
                  <a:lnTo>
                    <a:pt x="312" y="40"/>
                  </a:lnTo>
                  <a:lnTo>
                    <a:pt x="312" y="4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50" name="Freeform 184"/>
            <p:cNvSpPr/>
            <p:nvPr/>
          </p:nvSpPr>
          <p:spPr bwMode="auto">
            <a:xfrm>
              <a:off x="3398" y="2417"/>
              <a:ext cx="101" cy="62"/>
            </a:xfrm>
            <a:custGeom>
              <a:avLst/>
              <a:gdLst>
                <a:gd name="T0" fmla="*/ 80 w 233"/>
                <a:gd name="T1" fmla="*/ 0 h 145"/>
                <a:gd name="T2" fmla="*/ 80 w 233"/>
                <a:gd name="T3" fmla="*/ 72 h 145"/>
                <a:gd name="T4" fmla="*/ 0 w 233"/>
                <a:gd name="T5" fmla="*/ 72 h 145"/>
                <a:gd name="T6" fmla="*/ 112 w 233"/>
                <a:gd name="T7" fmla="*/ 144 h 145"/>
                <a:gd name="T8" fmla="*/ 232 w 233"/>
                <a:gd name="T9" fmla="*/ 72 h 145"/>
                <a:gd name="T10" fmla="*/ 152 w 233"/>
                <a:gd name="T11" fmla="*/ 72 h 145"/>
                <a:gd name="T12" fmla="*/ 152 w 233"/>
                <a:gd name="T13" fmla="*/ 0 h 145"/>
                <a:gd name="T14" fmla="*/ 120 w 233"/>
                <a:gd name="T15" fmla="*/ 0 h 145"/>
                <a:gd name="T16" fmla="*/ 80 w 233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45">
                  <a:moveTo>
                    <a:pt x="80" y="0"/>
                  </a:moveTo>
                  <a:lnTo>
                    <a:pt x="80" y="72"/>
                  </a:lnTo>
                  <a:lnTo>
                    <a:pt x="0" y="72"/>
                  </a:lnTo>
                  <a:lnTo>
                    <a:pt x="112" y="144"/>
                  </a:lnTo>
                  <a:lnTo>
                    <a:pt x="232" y="72"/>
                  </a:lnTo>
                  <a:lnTo>
                    <a:pt x="152" y="72"/>
                  </a:lnTo>
                  <a:lnTo>
                    <a:pt x="152" y="0"/>
                  </a:lnTo>
                  <a:lnTo>
                    <a:pt x="120" y="0"/>
                  </a:lnTo>
                  <a:lnTo>
                    <a:pt x="80" y="0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51" name="Freeform 185"/>
            <p:cNvSpPr/>
            <p:nvPr/>
          </p:nvSpPr>
          <p:spPr bwMode="auto">
            <a:xfrm>
              <a:off x="3398" y="2332"/>
              <a:ext cx="101" cy="66"/>
            </a:xfrm>
            <a:custGeom>
              <a:avLst/>
              <a:gdLst>
                <a:gd name="T0" fmla="*/ 152 w 233"/>
                <a:gd name="T1" fmla="*/ 152 h 153"/>
                <a:gd name="T2" fmla="*/ 152 w 233"/>
                <a:gd name="T3" fmla="*/ 72 h 153"/>
                <a:gd name="T4" fmla="*/ 232 w 233"/>
                <a:gd name="T5" fmla="*/ 72 h 153"/>
                <a:gd name="T6" fmla="*/ 112 w 233"/>
                <a:gd name="T7" fmla="*/ 0 h 153"/>
                <a:gd name="T8" fmla="*/ 0 w 233"/>
                <a:gd name="T9" fmla="*/ 72 h 153"/>
                <a:gd name="T10" fmla="*/ 72 w 233"/>
                <a:gd name="T11" fmla="*/ 72 h 153"/>
                <a:gd name="T12" fmla="*/ 72 w 233"/>
                <a:gd name="T13" fmla="*/ 152 h 153"/>
                <a:gd name="T14" fmla="*/ 112 w 233"/>
                <a:gd name="T15" fmla="*/ 152 h 153"/>
                <a:gd name="T16" fmla="*/ 152 w 233"/>
                <a:gd name="T17" fmla="*/ 15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53">
                  <a:moveTo>
                    <a:pt x="152" y="152"/>
                  </a:moveTo>
                  <a:lnTo>
                    <a:pt x="152" y="72"/>
                  </a:lnTo>
                  <a:lnTo>
                    <a:pt x="232" y="72"/>
                  </a:lnTo>
                  <a:lnTo>
                    <a:pt x="112" y="0"/>
                  </a:lnTo>
                  <a:lnTo>
                    <a:pt x="0" y="72"/>
                  </a:lnTo>
                  <a:lnTo>
                    <a:pt x="72" y="72"/>
                  </a:lnTo>
                  <a:lnTo>
                    <a:pt x="72" y="152"/>
                  </a:lnTo>
                  <a:lnTo>
                    <a:pt x="112" y="152"/>
                  </a:lnTo>
                  <a:lnTo>
                    <a:pt x="152" y="152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pic>
        <p:nvPicPr>
          <p:cNvPr id="152" name="Picture 186" descr="BS00089_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025" y="4705145"/>
            <a:ext cx="481013" cy="5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187" descr="BS00089_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692445"/>
            <a:ext cx="481013" cy="5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188" descr="BS00089_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606845"/>
            <a:ext cx="481013" cy="5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189" descr="BS00089_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5606845"/>
            <a:ext cx="481013" cy="5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Traffic Monitoring Approaches (3/4)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Passive Monitoring</a:t>
            </a:r>
          </a:p>
          <a:p>
            <a:pPr lvl="1"/>
            <a:r>
              <a:rPr lang="en-US" altLang="ko-KR" sz="2000" dirty="0"/>
              <a:t>Carried out by observing network traffic </a:t>
            </a:r>
          </a:p>
          <a:p>
            <a:pPr lvl="2"/>
            <a:r>
              <a:rPr lang="en-US" altLang="ko-KR" sz="1600" dirty="0"/>
              <a:t>Collect packets from a link or network flow from a router</a:t>
            </a:r>
          </a:p>
          <a:p>
            <a:pPr lvl="2"/>
            <a:r>
              <a:rPr lang="en-US" altLang="ko-KR" sz="1600" dirty="0"/>
              <a:t>Perform analysis on captured packets for various purposes</a:t>
            </a:r>
          </a:p>
          <a:p>
            <a:pPr lvl="1"/>
            <a:r>
              <a:rPr lang="en-US" altLang="ko-KR" sz="2000" dirty="0"/>
              <a:t>Network device performance degrades by mirroring or flow export</a:t>
            </a:r>
          </a:p>
          <a:p>
            <a:pPr lvl="1"/>
            <a:r>
              <a:rPr lang="en-US" altLang="ko-KR" sz="2000" dirty="0"/>
              <a:t>Used to perform various traffic usage/characterization analysis or intrusion detection</a:t>
            </a:r>
          </a:p>
          <a:p>
            <a:pPr lvl="1"/>
            <a:endParaRPr lang="ko-KR" altLang="en-US" dirty="0"/>
          </a:p>
        </p:txBody>
      </p:sp>
      <p:grpSp>
        <p:nvGrpSpPr>
          <p:cNvPr id="4" name="Group 49"/>
          <p:cNvGrpSpPr/>
          <p:nvPr/>
        </p:nvGrpSpPr>
        <p:grpSpPr bwMode="auto">
          <a:xfrm>
            <a:off x="1935163" y="4191000"/>
            <a:ext cx="8123238" cy="2057400"/>
            <a:chOff x="259" y="624"/>
            <a:chExt cx="5117" cy="1296"/>
          </a:xfrm>
        </p:grpSpPr>
        <p:sp>
          <p:nvSpPr>
            <p:cNvPr id="5" name="Line 19"/>
            <p:cNvSpPr>
              <a:spLocks noChangeShapeType="1"/>
            </p:cNvSpPr>
            <p:nvPr/>
          </p:nvSpPr>
          <p:spPr bwMode="auto">
            <a:xfrm flipV="1">
              <a:off x="576" y="960"/>
              <a:ext cx="10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0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6" name="Line 20"/>
            <p:cNvSpPr>
              <a:spLocks noChangeShapeType="1"/>
            </p:cNvSpPr>
            <p:nvPr/>
          </p:nvSpPr>
          <p:spPr bwMode="auto">
            <a:xfrm flipV="1">
              <a:off x="864" y="1776"/>
              <a:ext cx="18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0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2688" y="1392"/>
              <a:ext cx="768" cy="52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0" anchor="ctr"/>
            <a:lstStyle/>
            <a:p>
              <a:pPr algn="ctr" eaLnBrk="0" latinLnBrk="0" hangingPunct="0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>
                  <a:latin typeface="Arial" panose="020B0604020202090204" pitchFamily="34" charset="0"/>
                  <a:ea typeface="바탕체" panose="02030609000101010101" pitchFamily="17" charset="-127"/>
                  <a:cs typeface="Arial" panose="020B0604020202090204" pitchFamily="34" charset="0"/>
                </a:rPr>
                <a:t>Flow</a:t>
              </a:r>
            </a:p>
            <a:p>
              <a:pPr algn="ctr" eaLnBrk="0" latinLnBrk="0" hangingPunct="0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>
                  <a:latin typeface="Arial" panose="020B0604020202090204" pitchFamily="34" charset="0"/>
                  <a:ea typeface="바탕체" panose="02030609000101010101" pitchFamily="17" charset="-127"/>
                  <a:cs typeface="Arial" panose="020B0604020202090204" pitchFamily="34" charset="0"/>
                </a:rPr>
                <a:t>Data</a:t>
              </a:r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4512" y="720"/>
              <a:ext cx="864" cy="480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0" anchor="ctr"/>
            <a:lstStyle/>
            <a:p>
              <a:pPr algn="ctr" eaLnBrk="0" latinLnBrk="0" hangingPunct="0"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FF"/>
                  </a:solidFill>
                  <a:latin typeface="Arial" panose="020B0604020202090204" pitchFamily="34" charset="0"/>
                  <a:ea typeface="바탕체" panose="02030609000101010101" pitchFamily="17" charset="-127"/>
                  <a:cs typeface="Arial" panose="020B0604020202090204" pitchFamily="34" charset="0"/>
                </a:rPr>
                <a:t>Traffic</a:t>
              </a:r>
            </a:p>
            <a:p>
              <a:pPr algn="ctr" eaLnBrk="0" latinLnBrk="0" hangingPunct="0"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FF"/>
                  </a:solidFill>
                  <a:latin typeface="Arial" panose="020B0604020202090204" pitchFamily="34" charset="0"/>
                  <a:ea typeface="바탕체" panose="02030609000101010101" pitchFamily="17" charset="-127"/>
                  <a:cs typeface="Arial" panose="020B0604020202090204" pitchFamily="34" charset="0"/>
                </a:rPr>
                <a:t>Information</a:t>
              </a:r>
            </a:p>
          </p:txBody>
        </p:sp>
        <p:sp>
          <p:nvSpPr>
            <p:cNvPr id="9" name="Oval 23"/>
            <p:cNvSpPr>
              <a:spLocks noChangeArrowheads="1"/>
            </p:cNvSpPr>
            <p:nvPr/>
          </p:nvSpPr>
          <p:spPr bwMode="auto">
            <a:xfrm>
              <a:off x="1639" y="768"/>
              <a:ext cx="720" cy="38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0" anchor="ctr"/>
            <a:lstStyle/>
            <a:p>
              <a:pPr algn="ctr" eaLnBrk="0" latinLnBrk="0" hangingPunct="0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FF"/>
                  </a:solidFill>
                  <a:latin typeface="Arial" panose="020B0604020202090204" pitchFamily="34" charset="0"/>
                  <a:ea typeface="바탕체" panose="02030609000101010101" pitchFamily="17" charset="-127"/>
                  <a:cs typeface="Arial" panose="020B0604020202090204" pitchFamily="34" charset="0"/>
                </a:rPr>
                <a:t>Packet</a:t>
              </a:r>
            </a:p>
            <a:p>
              <a:pPr algn="ctr" eaLnBrk="0" latinLnBrk="0" hangingPunct="0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FF"/>
                  </a:solidFill>
                  <a:latin typeface="Arial" panose="020B0604020202090204" pitchFamily="34" charset="0"/>
                  <a:ea typeface="바탕체" panose="02030609000101010101" pitchFamily="17" charset="-127"/>
                  <a:cs typeface="Arial" panose="020B0604020202090204" pitchFamily="34" charset="0"/>
                </a:rPr>
                <a:t>Capture</a:t>
              </a:r>
            </a:p>
          </p:txBody>
        </p:sp>
        <p:sp>
          <p:nvSpPr>
            <p:cNvPr id="10" name="Oval 24"/>
            <p:cNvSpPr>
              <a:spLocks noChangeArrowheads="1"/>
            </p:cNvSpPr>
            <p:nvPr/>
          </p:nvSpPr>
          <p:spPr bwMode="auto">
            <a:xfrm>
              <a:off x="3394" y="720"/>
              <a:ext cx="816" cy="48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0" anchor="ctr"/>
            <a:lstStyle/>
            <a:p>
              <a:pPr algn="ctr" eaLnBrk="0" latinLnBrk="0" hangingPunct="0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latin typeface="Arial" panose="020B0604020202090204" pitchFamily="34" charset="0"/>
                  <a:ea typeface="바탕체" panose="02030609000101010101" pitchFamily="17" charset="-127"/>
                  <a:cs typeface="Arial" panose="020B0604020202090204" pitchFamily="34" charset="0"/>
                </a:rPr>
                <a:t>Traffic</a:t>
              </a:r>
            </a:p>
            <a:p>
              <a:pPr algn="ctr" eaLnBrk="0" latinLnBrk="0" hangingPunct="0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latin typeface="Arial" panose="020B0604020202090204" pitchFamily="34" charset="0"/>
                  <a:ea typeface="바탕체" panose="02030609000101010101" pitchFamily="17" charset="-127"/>
                  <a:cs typeface="Arial" panose="020B0604020202090204" pitchFamily="34" charset="0"/>
                </a:rPr>
                <a:t>Analysis</a:t>
              </a:r>
            </a:p>
          </p:txBody>
        </p:sp>
        <p:sp>
          <p:nvSpPr>
            <p:cNvPr id="11" name="Line 25"/>
            <p:cNvSpPr>
              <a:spLocks noChangeShapeType="1"/>
            </p:cNvSpPr>
            <p:nvPr/>
          </p:nvSpPr>
          <p:spPr bwMode="auto">
            <a:xfrm>
              <a:off x="2352" y="960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0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2" name="Line 26"/>
            <p:cNvSpPr>
              <a:spLocks noChangeShapeType="1"/>
            </p:cNvSpPr>
            <p:nvPr/>
          </p:nvSpPr>
          <p:spPr bwMode="auto">
            <a:xfrm>
              <a:off x="4224" y="960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0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3" name="AutoShape 27"/>
            <p:cNvSpPr>
              <a:spLocks noChangeArrowheads="1"/>
            </p:cNvSpPr>
            <p:nvPr/>
          </p:nvSpPr>
          <p:spPr bwMode="auto">
            <a:xfrm>
              <a:off x="487" y="940"/>
              <a:ext cx="109" cy="316"/>
            </a:xfrm>
            <a:prstGeom prst="can">
              <a:avLst>
                <a:gd name="adj" fmla="val 63941"/>
              </a:avLst>
            </a:prstGeom>
            <a:solidFill>
              <a:srgbClr val="CCECFF"/>
            </a:solidFill>
            <a:ln w="9525">
              <a:solidFill>
                <a:schemeClr val="accent2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grpSp>
          <p:nvGrpSpPr>
            <p:cNvPr id="14" name="Group 28"/>
            <p:cNvGrpSpPr/>
            <p:nvPr/>
          </p:nvGrpSpPr>
          <p:grpSpPr bwMode="auto">
            <a:xfrm>
              <a:off x="432" y="1680"/>
              <a:ext cx="432" cy="240"/>
              <a:chOff x="3280" y="2330"/>
              <a:chExt cx="334" cy="218"/>
            </a:xfrm>
          </p:grpSpPr>
          <p:sp>
            <p:nvSpPr>
              <p:cNvPr id="21" name="Line 29"/>
              <p:cNvSpPr>
                <a:spLocks noChangeShapeType="1"/>
              </p:cNvSpPr>
              <p:nvPr/>
            </p:nvSpPr>
            <p:spPr bwMode="auto">
              <a:xfrm>
                <a:off x="3280" y="2406"/>
                <a:ext cx="0" cy="60"/>
              </a:xfrm>
              <a:prstGeom prst="line">
                <a:avLst/>
              </a:prstGeom>
              <a:noFill/>
              <a:ln w="9525">
                <a:solidFill>
                  <a:srgbClr val="152BCF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6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22" name="Line 30"/>
              <p:cNvSpPr>
                <a:spLocks noChangeShapeType="1"/>
              </p:cNvSpPr>
              <p:nvPr/>
            </p:nvSpPr>
            <p:spPr bwMode="auto">
              <a:xfrm>
                <a:off x="3614" y="2408"/>
                <a:ext cx="0" cy="60"/>
              </a:xfrm>
              <a:prstGeom prst="line">
                <a:avLst/>
              </a:prstGeom>
              <a:noFill/>
              <a:ln w="9525">
                <a:solidFill>
                  <a:srgbClr val="152BCF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6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23" name="Oval 31"/>
              <p:cNvSpPr>
                <a:spLocks noChangeArrowheads="1"/>
              </p:cNvSpPr>
              <p:nvPr/>
            </p:nvSpPr>
            <p:spPr bwMode="auto">
              <a:xfrm>
                <a:off x="3280" y="2393"/>
                <a:ext cx="333" cy="155"/>
              </a:xfrm>
              <a:prstGeom prst="ellipse">
                <a:avLst/>
              </a:prstGeom>
              <a:gradFill rotWithShape="0">
                <a:gsLst>
                  <a:gs pos="0">
                    <a:srgbClr val="6A7AF0">
                      <a:gamma/>
                      <a:shade val="26275"/>
                      <a:invGamma/>
                    </a:srgbClr>
                  </a:gs>
                  <a:gs pos="50000">
                    <a:srgbClr val="6A7AF0"/>
                  </a:gs>
                  <a:gs pos="100000">
                    <a:srgbClr val="6A7AF0">
                      <a:gamma/>
                      <a:shade val="2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6A7AF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68392" dir="4091915" algn="ctr" rotWithShape="0">
                        <a:srgbClr val="6A7AF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6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24" name="Rectangle 32"/>
              <p:cNvSpPr>
                <a:spLocks noChangeArrowheads="1"/>
              </p:cNvSpPr>
              <p:nvPr/>
            </p:nvSpPr>
            <p:spPr bwMode="auto">
              <a:xfrm>
                <a:off x="3281" y="2412"/>
                <a:ext cx="333" cy="60"/>
              </a:xfrm>
              <a:prstGeom prst="rect">
                <a:avLst/>
              </a:prstGeom>
              <a:gradFill rotWithShape="0">
                <a:gsLst>
                  <a:gs pos="0">
                    <a:srgbClr val="6A7AF0">
                      <a:gamma/>
                      <a:shade val="26275"/>
                      <a:invGamma/>
                    </a:srgbClr>
                  </a:gs>
                  <a:gs pos="50000">
                    <a:srgbClr val="6A7AF0"/>
                  </a:gs>
                  <a:gs pos="100000">
                    <a:srgbClr val="6A7AF0">
                      <a:gamma/>
                      <a:shade val="2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6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25" name="Oval 33"/>
              <p:cNvSpPr>
                <a:spLocks noChangeArrowheads="1"/>
              </p:cNvSpPr>
              <p:nvPr/>
            </p:nvSpPr>
            <p:spPr bwMode="auto">
              <a:xfrm>
                <a:off x="3280" y="2330"/>
                <a:ext cx="333" cy="155"/>
              </a:xfrm>
              <a:prstGeom prst="ellipse">
                <a:avLst/>
              </a:prstGeom>
              <a:solidFill>
                <a:srgbClr val="6A7AF0"/>
              </a:solidFill>
              <a:ln w="12700">
                <a:solidFill>
                  <a:srgbClr val="6A7AF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6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26" name="Freeform 34"/>
              <p:cNvSpPr/>
              <p:nvPr/>
            </p:nvSpPr>
            <p:spPr bwMode="auto">
              <a:xfrm>
                <a:off x="3296" y="2377"/>
                <a:ext cx="133" cy="76"/>
              </a:xfrm>
              <a:custGeom>
                <a:avLst/>
                <a:gdLst>
                  <a:gd name="T0" fmla="*/ 8 w 328"/>
                  <a:gd name="T1" fmla="*/ 48 h 176"/>
                  <a:gd name="T2" fmla="*/ 208 w 328"/>
                  <a:gd name="T3" fmla="*/ 48 h 176"/>
                  <a:gd name="T4" fmla="*/ 216 w 328"/>
                  <a:gd name="T5" fmla="*/ 0 h 176"/>
                  <a:gd name="T6" fmla="*/ 327 w 328"/>
                  <a:gd name="T7" fmla="*/ 88 h 176"/>
                  <a:gd name="T8" fmla="*/ 192 w 328"/>
                  <a:gd name="T9" fmla="*/ 175 h 176"/>
                  <a:gd name="T10" fmla="*/ 192 w 328"/>
                  <a:gd name="T11" fmla="*/ 135 h 176"/>
                  <a:gd name="T12" fmla="*/ 0 w 328"/>
                  <a:gd name="T13" fmla="*/ 135 h 176"/>
                  <a:gd name="T14" fmla="*/ 0 w 328"/>
                  <a:gd name="T15" fmla="*/ 88 h 176"/>
                  <a:gd name="T16" fmla="*/ 8 w 328"/>
                  <a:gd name="T17" fmla="*/ 4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8" h="176">
                    <a:moveTo>
                      <a:pt x="8" y="48"/>
                    </a:moveTo>
                    <a:lnTo>
                      <a:pt x="208" y="48"/>
                    </a:lnTo>
                    <a:lnTo>
                      <a:pt x="216" y="0"/>
                    </a:lnTo>
                    <a:lnTo>
                      <a:pt x="327" y="88"/>
                    </a:lnTo>
                    <a:lnTo>
                      <a:pt x="192" y="175"/>
                    </a:lnTo>
                    <a:lnTo>
                      <a:pt x="192" y="135"/>
                    </a:lnTo>
                    <a:lnTo>
                      <a:pt x="0" y="135"/>
                    </a:lnTo>
                    <a:lnTo>
                      <a:pt x="0" y="88"/>
                    </a:lnTo>
                    <a:lnTo>
                      <a:pt x="8" y="48"/>
                    </a:lnTo>
                  </a:path>
                </a:pathLst>
              </a:custGeom>
              <a:solidFill>
                <a:srgbClr val="152B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FFFFFF"/>
                    </a:solidFill>
                    <a:prstDash val="solid"/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16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27" name="Freeform 35"/>
              <p:cNvSpPr/>
              <p:nvPr/>
            </p:nvSpPr>
            <p:spPr bwMode="auto">
              <a:xfrm>
                <a:off x="3468" y="2379"/>
                <a:ext cx="142" cy="76"/>
              </a:xfrm>
              <a:custGeom>
                <a:avLst/>
                <a:gdLst>
                  <a:gd name="T0" fmla="*/ 312 w 328"/>
                  <a:gd name="T1" fmla="*/ 48 h 176"/>
                  <a:gd name="T2" fmla="*/ 120 w 328"/>
                  <a:gd name="T3" fmla="*/ 48 h 176"/>
                  <a:gd name="T4" fmla="*/ 112 w 328"/>
                  <a:gd name="T5" fmla="*/ 0 h 176"/>
                  <a:gd name="T6" fmla="*/ 0 w 328"/>
                  <a:gd name="T7" fmla="*/ 88 h 176"/>
                  <a:gd name="T8" fmla="*/ 136 w 328"/>
                  <a:gd name="T9" fmla="*/ 175 h 176"/>
                  <a:gd name="T10" fmla="*/ 128 w 328"/>
                  <a:gd name="T11" fmla="*/ 127 h 176"/>
                  <a:gd name="T12" fmla="*/ 327 w 328"/>
                  <a:gd name="T13" fmla="*/ 127 h 176"/>
                  <a:gd name="T14" fmla="*/ 312 w 328"/>
                  <a:gd name="T15" fmla="*/ 40 h 176"/>
                  <a:gd name="T16" fmla="*/ 312 w 328"/>
                  <a:gd name="T17" fmla="*/ 4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8" h="176">
                    <a:moveTo>
                      <a:pt x="312" y="48"/>
                    </a:moveTo>
                    <a:lnTo>
                      <a:pt x="120" y="48"/>
                    </a:lnTo>
                    <a:lnTo>
                      <a:pt x="112" y="0"/>
                    </a:lnTo>
                    <a:lnTo>
                      <a:pt x="0" y="88"/>
                    </a:lnTo>
                    <a:lnTo>
                      <a:pt x="136" y="175"/>
                    </a:lnTo>
                    <a:lnTo>
                      <a:pt x="128" y="127"/>
                    </a:lnTo>
                    <a:lnTo>
                      <a:pt x="327" y="127"/>
                    </a:lnTo>
                    <a:lnTo>
                      <a:pt x="312" y="40"/>
                    </a:lnTo>
                    <a:lnTo>
                      <a:pt x="312" y="48"/>
                    </a:lnTo>
                  </a:path>
                </a:pathLst>
              </a:custGeom>
              <a:solidFill>
                <a:srgbClr val="152B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16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28" name="Freeform 36"/>
              <p:cNvSpPr/>
              <p:nvPr/>
            </p:nvSpPr>
            <p:spPr bwMode="auto">
              <a:xfrm>
                <a:off x="3402" y="2429"/>
                <a:ext cx="101" cy="62"/>
              </a:xfrm>
              <a:custGeom>
                <a:avLst/>
                <a:gdLst>
                  <a:gd name="T0" fmla="*/ 80 w 233"/>
                  <a:gd name="T1" fmla="*/ 0 h 145"/>
                  <a:gd name="T2" fmla="*/ 80 w 233"/>
                  <a:gd name="T3" fmla="*/ 72 h 145"/>
                  <a:gd name="T4" fmla="*/ 0 w 233"/>
                  <a:gd name="T5" fmla="*/ 72 h 145"/>
                  <a:gd name="T6" fmla="*/ 112 w 233"/>
                  <a:gd name="T7" fmla="*/ 144 h 145"/>
                  <a:gd name="T8" fmla="*/ 232 w 233"/>
                  <a:gd name="T9" fmla="*/ 72 h 145"/>
                  <a:gd name="T10" fmla="*/ 152 w 233"/>
                  <a:gd name="T11" fmla="*/ 72 h 145"/>
                  <a:gd name="T12" fmla="*/ 152 w 233"/>
                  <a:gd name="T13" fmla="*/ 0 h 145"/>
                  <a:gd name="T14" fmla="*/ 120 w 233"/>
                  <a:gd name="T15" fmla="*/ 0 h 145"/>
                  <a:gd name="T16" fmla="*/ 80 w 233"/>
                  <a:gd name="T17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3" h="145">
                    <a:moveTo>
                      <a:pt x="80" y="0"/>
                    </a:moveTo>
                    <a:lnTo>
                      <a:pt x="80" y="72"/>
                    </a:lnTo>
                    <a:lnTo>
                      <a:pt x="0" y="72"/>
                    </a:lnTo>
                    <a:lnTo>
                      <a:pt x="112" y="144"/>
                    </a:lnTo>
                    <a:lnTo>
                      <a:pt x="232" y="72"/>
                    </a:lnTo>
                    <a:lnTo>
                      <a:pt x="152" y="72"/>
                    </a:lnTo>
                    <a:lnTo>
                      <a:pt x="152" y="0"/>
                    </a:lnTo>
                    <a:lnTo>
                      <a:pt x="120" y="0"/>
                    </a:lnTo>
                    <a:lnTo>
                      <a:pt x="80" y="0"/>
                    </a:lnTo>
                  </a:path>
                </a:pathLst>
              </a:custGeom>
              <a:solidFill>
                <a:srgbClr val="152B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FFFFFF"/>
                    </a:solidFill>
                    <a:prstDash val="solid"/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16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29" name="Freeform 37"/>
              <p:cNvSpPr/>
              <p:nvPr/>
            </p:nvSpPr>
            <p:spPr bwMode="auto">
              <a:xfrm>
                <a:off x="3402" y="2344"/>
                <a:ext cx="101" cy="66"/>
              </a:xfrm>
              <a:custGeom>
                <a:avLst/>
                <a:gdLst>
                  <a:gd name="T0" fmla="*/ 152 w 233"/>
                  <a:gd name="T1" fmla="*/ 152 h 153"/>
                  <a:gd name="T2" fmla="*/ 152 w 233"/>
                  <a:gd name="T3" fmla="*/ 72 h 153"/>
                  <a:gd name="T4" fmla="*/ 232 w 233"/>
                  <a:gd name="T5" fmla="*/ 72 h 153"/>
                  <a:gd name="T6" fmla="*/ 112 w 233"/>
                  <a:gd name="T7" fmla="*/ 0 h 153"/>
                  <a:gd name="T8" fmla="*/ 0 w 233"/>
                  <a:gd name="T9" fmla="*/ 72 h 153"/>
                  <a:gd name="T10" fmla="*/ 72 w 233"/>
                  <a:gd name="T11" fmla="*/ 72 h 153"/>
                  <a:gd name="T12" fmla="*/ 72 w 233"/>
                  <a:gd name="T13" fmla="*/ 152 h 153"/>
                  <a:gd name="T14" fmla="*/ 112 w 233"/>
                  <a:gd name="T15" fmla="*/ 152 h 153"/>
                  <a:gd name="T16" fmla="*/ 152 w 233"/>
                  <a:gd name="T17" fmla="*/ 152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3" h="153">
                    <a:moveTo>
                      <a:pt x="152" y="152"/>
                    </a:moveTo>
                    <a:lnTo>
                      <a:pt x="152" y="72"/>
                    </a:lnTo>
                    <a:lnTo>
                      <a:pt x="232" y="72"/>
                    </a:lnTo>
                    <a:lnTo>
                      <a:pt x="112" y="0"/>
                    </a:lnTo>
                    <a:lnTo>
                      <a:pt x="0" y="72"/>
                    </a:lnTo>
                    <a:lnTo>
                      <a:pt x="72" y="72"/>
                    </a:lnTo>
                    <a:lnTo>
                      <a:pt x="72" y="152"/>
                    </a:lnTo>
                    <a:lnTo>
                      <a:pt x="112" y="152"/>
                    </a:lnTo>
                    <a:lnTo>
                      <a:pt x="152" y="152"/>
                    </a:lnTo>
                  </a:path>
                </a:pathLst>
              </a:custGeom>
              <a:solidFill>
                <a:srgbClr val="152B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FFFFFF"/>
                    </a:solidFill>
                    <a:prstDash val="solid"/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16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30" name="Freeform 38"/>
              <p:cNvSpPr/>
              <p:nvPr/>
            </p:nvSpPr>
            <p:spPr bwMode="auto">
              <a:xfrm>
                <a:off x="3292" y="2365"/>
                <a:ext cx="133" cy="76"/>
              </a:xfrm>
              <a:custGeom>
                <a:avLst/>
                <a:gdLst>
                  <a:gd name="T0" fmla="*/ 8 w 328"/>
                  <a:gd name="T1" fmla="*/ 48 h 176"/>
                  <a:gd name="T2" fmla="*/ 208 w 328"/>
                  <a:gd name="T3" fmla="*/ 48 h 176"/>
                  <a:gd name="T4" fmla="*/ 216 w 328"/>
                  <a:gd name="T5" fmla="*/ 0 h 176"/>
                  <a:gd name="T6" fmla="*/ 327 w 328"/>
                  <a:gd name="T7" fmla="*/ 88 h 176"/>
                  <a:gd name="T8" fmla="*/ 192 w 328"/>
                  <a:gd name="T9" fmla="*/ 175 h 176"/>
                  <a:gd name="T10" fmla="*/ 192 w 328"/>
                  <a:gd name="T11" fmla="*/ 135 h 176"/>
                  <a:gd name="T12" fmla="*/ 0 w 328"/>
                  <a:gd name="T13" fmla="*/ 135 h 176"/>
                  <a:gd name="T14" fmla="*/ 0 w 328"/>
                  <a:gd name="T15" fmla="*/ 88 h 176"/>
                  <a:gd name="T16" fmla="*/ 8 w 328"/>
                  <a:gd name="T17" fmla="*/ 4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8" h="176">
                    <a:moveTo>
                      <a:pt x="8" y="48"/>
                    </a:moveTo>
                    <a:lnTo>
                      <a:pt x="208" y="48"/>
                    </a:lnTo>
                    <a:lnTo>
                      <a:pt x="216" y="0"/>
                    </a:lnTo>
                    <a:lnTo>
                      <a:pt x="327" y="88"/>
                    </a:lnTo>
                    <a:lnTo>
                      <a:pt x="192" y="175"/>
                    </a:lnTo>
                    <a:lnTo>
                      <a:pt x="192" y="135"/>
                    </a:lnTo>
                    <a:lnTo>
                      <a:pt x="0" y="135"/>
                    </a:lnTo>
                    <a:lnTo>
                      <a:pt x="0" y="88"/>
                    </a:lnTo>
                    <a:lnTo>
                      <a:pt x="8" y="48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16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31" name="Freeform 39"/>
              <p:cNvSpPr/>
              <p:nvPr/>
            </p:nvSpPr>
            <p:spPr bwMode="auto">
              <a:xfrm>
                <a:off x="3464" y="2367"/>
                <a:ext cx="142" cy="76"/>
              </a:xfrm>
              <a:custGeom>
                <a:avLst/>
                <a:gdLst>
                  <a:gd name="T0" fmla="*/ 312 w 328"/>
                  <a:gd name="T1" fmla="*/ 48 h 176"/>
                  <a:gd name="T2" fmla="*/ 120 w 328"/>
                  <a:gd name="T3" fmla="*/ 48 h 176"/>
                  <a:gd name="T4" fmla="*/ 112 w 328"/>
                  <a:gd name="T5" fmla="*/ 0 h 176"/>
                  <a:gd name="T6" fmla="*/ 0 w 328"/>
                  <a:gd name="T7" fmla="*/ 88 h 176"/>
                  <a:gd name="T8" fmla="*/ 136 w 328"/>
                  <a:gd name="T9" fmla="*/ 175 h 176"/>
                  <a:gd name="T10" fmla="*/ 128 w 328"/>
                  <a:gd name="T11" fmla="*/ 127 h 176"/>
                  <a:gd name="T12" fmla="*/ 327 w 328"/>
                  <a:gd name="T13" fmla="*/ 127 h 176"/>
                  <a:gd name="T14" fmla="*/ 312 w 328"/>
                  <a:gd name="T15" fmla="*/ 40 h 176"/>
                  <a:gd name="T16" fmla="*/ 312 w 328"/>
                  <a:gd name="T17" fmla="*/ 4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8" h="176">
                    <a:moveTo>
                      <a:pt x="312" y="48"/>
                    </a:moveTo>
                    <a:lnTo>
                      <a:pt x="120" y="48"/>
                    </a:lnTo>
                    <a:lnTo>
                      <a:pt x="112" y="0"/>
                    </a:lnTo>
                    <a:lnTo>
                      <a:pt x="0" y="88"/>
                    </a:lnTo>
                    <a:lnTo>
                      <a:pt x="136" y="175"/>
                    </a:lnTo>
                    <a:lnTo>
                      <a:pt x="128" y="127"/>
                    </a:lnTo>
                    <a:lnTo>
                      <a:pt x="327" y="127"/>
                    </a:lnTo>
                    <a:lnTo>
                      <a:pt x="312" y="40"/>
                    </a:lnTo>
                    <a:lnTo>
                      <a:pt x="312" y="4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16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32" name="Freeform 40"/>
              <p:cNvSpPr/>
              <p:nvPr/>
            </p:nvSpPr>
            <p:spPr bwMode="auto">
              <a:xfrm>
                <a:off x="3398" y="2417"/>
                <a:ext cx="101" cy="62"/>
              </a:xfrm>
              <a:custGeom>
                <a:avLst/>
                <a:gdLst>
                  <a:gd name="T0" fmla="*/ 80 w 233"/>
                  <a:gd name="T1" fmla="*/ 0 h 145"/>
                  <a:gd name="T2" fmla="*/ 80 w 233"/>
                  <a:gd name="T3" fmla="*/ 72 h 145"/>
                  <a:gd name="T4" fmla="*/ 0 w 233"/>
                  <a:gd name="T5" fmla="*/ 72 h 145"/>
                  <a:gd name="T6" fmla="*/ 112 w 233"/>
                  <a:gd name="T7" fmla="*/ 144 h 145"/>
                  <a:gd name="T8" fmla="*/ 232 w 233"/>
                  <a:gd name="T9" fmla="*/ 72 h 145"/>
                  <a:gd name="T10" fmla="*/ 152 w 233"/>
                  <a:gd name="T11" fmla="*/ 72 h 145"/>
                  <a:gd name="T12" fmla="*/ 152 w 233"/>
                  <a:gd name="T13" fmla="*/ 0 h 145"/>
                  <a:gd name="T14" fmla="*/ 120 w 233"/>
                  <a:gd name="T15" fmla="*/ 0 h 145"/>
                  <a:gd name="T16" fmla="*/ 80 w 233"/>
                  <a:gd name="T17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3" h="145">
                    <a:moveTo>
                      <a:pt x="80" y="0"/>
                    </a:moveTo>
                    <a:lnTo>
                      <a:pt x="80" y="72"/>
                    </a:lnTo>
                    <a:lnTo>
                      <a:pt x="0" y="72"/>
                    </a:lnTo>
                    <a:lnTo>
                      <a:pt x="112" y="144"/>
                    </a:lnTo>
                    <a:lnTo>
                      <a:pt x="232" y="72"/>
                    </a:lnTo>
                    <a:lnTo>
                      <a:pt x="152" y="72"/>
                    </a:lnTo>
                    <a:lnTo>
                      <a:pt x="152" y="0"/>
                    </a:lnTo>
                    <a:lnTo>
                      <a:pt x="120" y="0"/>
                    </a:lnTo>
                    <a:lnTo>
                      <a:pt x="80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16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33" name="Freeform 41"/>
              <p:cNvSpPr/>
              <p:nvPr/>
            </p:nvSpPr>
            <p:spPr bwMode="auto">
              <a:xfrm>
                <a:off x="3398" y="2332"/>
                <a:ext cx="101" cy="66"/>
              </a:xfrm>
              <a:custGeom>
                <a:avLst/>
                <a:gdLst>
                  <a:gd name="T0" fmla="*/ 152 w 233"/>
                  <a:gd name="T1" fmla="*/ 152 h 153"/>
                  <a:gd name="T2" fmla="*/ 152 w 233"/>
                  <a:gd name="T3" fmla="*/ 72 h 153"/>
                  <a:gd name="T4" fmla="*/ 232 w 233"/>
                  <a:gd name="T5" fmla="*/ 72 h 153"/>
                  <a:gd name="T6" fmla="*/ 112 w 233"/>
                  <a:gd name="T7" fmla="*/ 0 h 153"/>
                  <a:gd name="T8" fmla="*/ 0 w 233"/>
                  <a:gd name="T9" fmla="*/ 72 h 153"/>
                  <a:gd name="T10" fmla="*/ 72 w 233"/>
                  <a:gd name="T11" fmla="*/ 72 h 153"/>
                  <a:gd name="T12" fmla="*/ 72 w 233"/>
                  <a:gd name="T13" fmla="*/ 152 h 153"/>
                  <a:gd name="T14" fmla="*/ 112 w 233"/>
                  <a:gd name="T15" fmla="*/ 152 h 153"/>
                  <a:gd name="T16" fmla="*/ 152 w 233"/>
                  <a:gd name="T17" fmla="*/ 152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3" h="153">
                    <a:moveTo>
                      <a:pt x="152" y="152"/>
                    </a:moveTo>
                    <a:lnTo>
                      <a:pt x="152" y="72"/>
                    </a:lnTo>
                    <a:lnTo>
                      <a:pt x="232" y="72"/>
                    </a:lnTo>
                    <a:lnTo>
                      <a:pt x="112" y="0"/>
                    </a:lnTo>
                    <a:lnTo>
                      <a:pt x="0" y="72"/>
                    </a:lnTo>
                    <a:lnTo>
                      <a:pt x="72" y="72"/>
                    </a:lnTo>
                    <a:lnTo>
                      <a:pt x="72" y="152"/>
                    </a:lnTo>
                    <a:lnTo>
                      <a:pt x="112" y="152"/>
                    </a:lnTo>
                    <a:lnTo>
                      <a:pt x="152" y="152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16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p:grpSp>
        <p:sp>
          <p:nvSpPr>
            <p:cNvPr id="15" name="Line 42"/>
            <p:cNvSpPr>
              <a:spLocks noChangeShapeType="1"/>
            </p:cNvSpPr>
            <p:nvPr/>
          </p:nvSpPr>
          <p:spPr bwMode="auto">
            <a:xfrm>
              <a:off x="2407" y="1502"/>
              <a:ext cx="256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0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6" name="Oval 43"/>
            <p:cNvSpPr>
              <a:spLocks noChangeArrowheads="1"/>
            </p:cNvSpPr>
            <p:nvPr/>
          </p:nvSpPr>
          <p:spPr bwMode="auto">
            <a:xfrm>
              <a:off x="1591" y="1296"/>
              <a:ext cx="816" cy="43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0" anchor="ctr"/>
            <a:lstStyle/>
            <a:p>
              <a:pPr algn="ctr" eaLnBrk="0" latinLnBrk="0" hangingPunct="0">
                <a:lnSpc>
                  <a:spcPct val="7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FF"/>
                  </a:solidFill>
                  <a:latin typeface="Arial" panose="020B0604020202090204" pitchFamily="34" charset="0"/>
                  <a:ea typeface="바탕체" panose="02030609000101010101" pitchFamily="17" charset="-127"/>
                  <a:cs typeface="Arial" panose="020B0604020202090204" pitchFamily="34" charset="0"/>
                </a:rPr>
                <a:t>Flow</a:t>
              </a:r>
            </a:p>
            <a:p>
              <a:pPr algn="ctr" eaLnBrk="0" latinLnBrk="0" hangingPunct="0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FF"/>
                  </a:solidFill>
                  <a:latin typeface="Arial" panose="020B0604020202090204" pitchFamily="34" charset="0"/>
                  <a:ea typeface="바탕체" panose="02030609000101010101" pitchFamily="17" charset="-127"/>
                  <a:cs typeface="Arial" panose="020B0604020202090204" pitchFamily="34" charset="0"/>
                </a:rPr>
                <a:t>Generation</a:t>
              </a:r>
            </a:p>
          </p:txBody>
        </p:sp>
        <p:sp>
          <p:nvSpPr>
            <p:cNvPr id="17" name="Line 44"/>
            <p:cNvSpPr>
              <a:spLocks noChangeShapeType="1"/>
            </p:cNvSpPr>
            <p:nvPr/>
          </p:nvSpPr>
          <p:spPr bwMode="auto">
            <a:xfrm flipH="1">
              <a:off x="1970" y="1152"/>
              <a:ext cx="5" cy="1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0" anchor="ctr"/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8" name="Line 45"/>
            <p:cNvSpPr>
              <a:spLocks noChangeShapeType="1"/>
            </p:cNvSpPr>
            <p:nvPr/>
          </p:nvSpPr>
          <p:spPr bwMode="auto">
            <a:xfrm flipV="1">
              <a:off x="3792" y="1200"/>
              <a:ext cx="0" cy="2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9" name="Line 46"/>
            <p:cNvSpPr>
              <a:spLocks noChangeShapeType="1"/>
            </p:cNvSpPr>
            <p:nvPr/>
          </p:nvSpPr>
          <p:spPr bwMode="auto">
            <a:xfrm>
              <a:off x="3456" y="1680"/>
              <a:ext cx="336" cy="2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 sz="16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0" name="Text Box 47"/>
            <p:cNvSpPr txBox="1">
              <a:spLocks noChangeArrowheads="1"/>
            </p:cNvSpPr>
            <p:nvPr/>
          </p:nvSpPr>
          <p:spPr bwMode="auto">
            <a:xfrm>
              <a:off x="259" y="624"/>
              <a:ext cx="231" cy="9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pPr algn="ctr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en-US" altLang="ko-KR" sz="1200">
                  <a:latin typeface="Arial" panose="020B0604020202090204" pitchFamily="34" charset="0"/>
                  <a:cs typeface="Arial" panose="020B0604020202090204" pitchFamily="34" charset="0"/>
                </a:rPr>
                <a:t>Network link</a:t>
              </a:r>
            </a:p>
          </p:txBody>
        </p:sp>
      </p:grpSp>
      <p:sp>
        <p:nvSpPr>
          <p:cNvPr id="34" name="Text Box 48"/>
          <p:cNvSpPr txBox="1">
            <a:spLocks noChangeArrowheads="1"/>
          </p:cNvSpPr>
          <p:nvPr/>
        </p:nvSpPr>
        <p:spPr bwMode="auto">
          <a:xfrm>
            <a:off x="1934845" y="5334000"/>
            <a:ext cx="36703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algn="ctr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ko-KR" sz="1200">
                <a:latin typeface="Arial" panose="020B0604020202090204" pitchFamily="34" charset="0"/>
                <a:cs typeface="Arial" panose="020B0604020202090204" pitchFamily="34" charset="0"/>
              </a:rPr>
              <a:t>Router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Traffic Monitoring Approaches (3/4)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22519" y="1297760"/>
            <a:ext cx="8512822" cy="2909217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Comparison of Two Monitoring Approaches</a:t>
            </a:r>
            <a:endParaRPr lang="ko-KR" altLang="en-US" sz="2400" dirty="0"/>
          </a:p>
        </p:txBody>
      </p:sp>
      <p:graphicFrame>
        <p:nvGraphicFramePr>
          <p:cNvPr id="4" name="Group 41"/>
          <p:cNvGraphicFramePr>
            <a:graphicFrameLocks noGrp="1"/>
          </p:cNvGraphicFramePr>
          <p:nvPr/>
        </p:nvGraphicFramePr>
        <p:xfrm>
          <a:off x="2133600" y="1719665"/>
          <a:ext cx="8366760" cy="5204143"/>
        </p:xfrm>
        <a:graphic>
          <a:graphicData uri="http://schemas.openxmlformats.org/drawingml/2006/table">
            <a:tbl>
              <a:tblPr/>
              <a:tblGrid>
                <a:gridCol w="1907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0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82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1pPr>
                      <a:lvl2pPr>
                        <a:defRPr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2pPr>
                      <a:lvl3pPr>
                        <a:defRPr sz="16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3pPr>
                      <a:lvl4pPr>
                        <a:defRPr sz="14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4pPr>
                      <a:lvl5pPr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굴림" panose="020B0600000101010101" pitchFamily="50" charset="-127"/>
                      </a:endParaRPr>
                    </a:p>
                  </a:txBody>
                  <a:tcPr marL="90000" marR="90000" marT="4680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1pPr>
                      <a:lvl2pPr>
                        <a:defRPr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2pPr>
                      <a:lvl3pPr>
                        <a:defRPr sz="16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3pPr>
                      <a:lvl4pPr>
                        <a:defRPr sz="14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4pPr>
                      <a:lvl5pPr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Active Monitoring</a:t>
                      </a: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1pPr>
                      <a:lvl2pPr>
                        <a:defRPr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2pPr>
                      <a:lvl3pPr>
                        <a:defRPr sz="16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3pPr>
                      <a:lvl4pPr>
                        <a:defRPr sz="14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4pPr>
                      <a:lvl5pPr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Passive Monitoring</a:t>
                      </a: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43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1pPr>
                      <a:lvl2pPr>
                        <a:defRPr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2pPr>
                      <a:lvl3pPr>
                        <a:defRPr sz="16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3pPr>
                      <a:lvl4pPr>
                        <a:defRPr sz="14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4pPr>
                      <a:lvl5pPr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Configuration</a:t>
                      </a:r>
                    </a:p>
                  </a:txBody>
                  <a:tcPr marL="90000" marR="90000" marT="4680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1pPr>
                      <a:lvl2pPr>
                        <a:defRPr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2pPr>
                      <a:lvl3pPr>
                        <a:defRPr sz="16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3pPr>
                      <a:lvl4pPr>
                        <a:defRPr sz="14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4pPr>
                      <a:lvl5pPr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Multi-point</a:t>
                      </a: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1pPr>
                      <a:lvl2pPr>
                        <a:defRPr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2pPr>
                      <a:lvl3pPr>
                        <a:defRPr sz="16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3pPr>
                      <a:lvl4pPr>
                        <a:defRPr sz="14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4pPr>
                      <a:lvl5pPr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Single or multi-point </a:t>
                      </a: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3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1pPr>
                      <a:lvl2pPr>
                        <a:defRPr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2pPr>
                      <a:lvl3pPr>
                        <a:defRPr sz="16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3pPr>
                      <a:lvl4pPr>
                        <a:defRPr sz="14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4pPr>
                      <a:lvl5pPr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Data size</a:t>
                      </a:r>
                    </a:p>
                  </a:txBody>
                  <a:tcPr marL="90000" marR="90000" marT="4680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1pPr>
                      <a:lvl2pPr>
                        <a:defRPr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2pPr>
                      <a:lvl3pPr>
                        <a:defRPr sz="16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3pPr>
                      <a:lvl4pPr>
                        <a:defRPr sz="14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4pPr>
                      <a:lvl5pPr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Small</a:t>
                      </a: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1pPr>
                      <a:lvl2pPr>
                        <a:defRPr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2pPr>
                      <a:lvl3pPr>
                        <a:defRPr sz="16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3pPr>
                      <a:lvl4pPr>
                        <a:defRPr sz="14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4pPr>
                      <a:lvl5pPr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Large</a:t>
                      </a: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77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1pPr>
                      <a:lvl2pPr>
                        <a:defRPr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2pPr>
                      <a:lvl3pPr>
                        <a:defRPr sz="16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3pPr>
                      <a:lvl4pPr>
                        <a:defRPr sz="14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4pPr>
                      <a:lvl5pPr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Network overhead</a:t>
                      </a:r>
                    </a:p>
                  </a:txBody>
                  <a:tcPr marL="90000" marR="90000" marT="4680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1pPr>
                      <a:lvl2pPr>
                        <a:defRPr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2pPr>
                      <a:lvl3pPr>
                        <a:defRPr sz="16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3pPr>
                      <a:lvl4pPr>
                        <a:defRPr sz="14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4pPr>
                      <a:lvl5pPr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Additional traffic</a:t>
                      </a: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1pPr>
                      <a:lvl2pPr>
                        <a:defRPr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2pPr>
                      <a:lvl3pPr>
                        <a:defRPr sz="16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3pPr>
                      <a:lvl4pPr>
                        <a:defRPr sz="14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4pPr>
                      <a:lvl5pPr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Device overhead</a:t>
                      </a: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No overhead if splitter is used</a:t>
                      </a: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97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1pPr>
                      <a:lvl2pPr>
                        <a:defRPr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2pPr>
                      <a:lvl3pPr>
                        <a:defRPr sz="16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3pPr>
                      <a:lvl4pPr>
                        <a:defRPr sz="14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4pPr>
                      <a:lvl5pPr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Purpose</a:t>
                      </a:r>
                    </a:p>
                  </a:txBody>
                  <a:tcPr marL="90000" marR="90000" marT="4680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1pPr>
                      <a:lvl2pPr>
                        <a:defRPr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2pPr>
                      <a:lvl3pPr>
                        <a:defRPr sz="16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3pPr>
                      <a:lvl4pPr>
                        <a:defRPr sz="14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4pPr>
                      <a:lvl5pPr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Delay, packet loss, availability</a:t>
                      </a: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1pPr>
                      <a:lvl2pPr>
                        <a:defRPr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2pPr>
                      <a:lvl3pPr>
                        <a:defRPr sz="16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3pPr>
                      <a:lvl4pPr>
                        <a:defRPr sz="14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4pPr>
                      <a:lvl5pPr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Throughput, traffic pattern, trend, &amp; detection</a:t>
                      </a: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75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1pPr>
                      <a:lvl2pPr>
                        <a:defRPr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2pPr>
                      <a:lvl3pPr>
                        <a:defRPr sz="16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3pPr>
                      <a:lvl4pPr>
                        <a:defRPr sz="14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4pPr>
                      <a:lvl5pPr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CPU Requirement</a:t>
                      </a:r>
                    </a:p>
                  </a:txBody>
                  <a:tcPr marL="90000" marR="90000" marT="4680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1pPr>
                      <a:lvl2pPr>
                        <a:defRPr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2pPr>
                      <a:lvl3pPr>
                        <a:defRPr sz="16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3pPr>
                      <a:lvl4pPr>
                        <a:defRPr sz="14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4pPr>
                      <a:lvl5pPr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Low to Moderate</a:t>
                      </a: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1pPr>
                      <a:lvl2pPr>
                        <a:defRPr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2pPr>
                      <a:lvl3pPr>
                        <a:defRPr sz="16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3pPr>
                      <a:lvl4pPr>
                        <a:defRPr sz="14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4pPr>
                      <a:lvl5pPr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tx1"/>
                          </a:solidFill>
                          <a:latin typeface="Arial" panose="020B060402020209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High</a:t>
                      </a: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4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Advantages</a:t>
                      </a:r>
                    </a:p>
                  </a:txBody>
                  <a:tcPr marL="90000" marR="90000" marT="4680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Gain some benefits at the initial stage of network construction, because not much data gained from passive one</a:t>
                      </a: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Measured result may show the real network characteristics</a:t>
                      </a: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Does not need to generate additional probe messages </a:t>
                      </a: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81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Disadvantages</a:t>
                      </a:r>
                    </a:p>
                  </a:txBody>
                  <a:tcPr marL="90000" marR="90000" marT="4680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Cannot reflect network characteristics</a:t>
                      </a: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Need to generate the probe messages which may cause extra overhead to network</a:t>
                      </a: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Captured data has massive volume size</a:t>
                      </a: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Should have additional facility to capture the mirrored packet from network</a:t>
                      </a: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Active Monitoring Techniques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ICMP-based Method</a:t>
            </a:r>
          </a:p>
          <a:p>
            <a:pPr marL="838200" lvl="1" indent="-381000"/>
            <a:r>
              <a:rPr lang="en-US" altLang="ko-KR" sz="2000" dirty="0"/>
              <a:t>Diagnose network problems</a:t>
            </a:r>
          </a:p>
          <a:p>
            <a:pPr marL="838200" lvl="1" indent="-381000"/>
            <a:r>
              <a:rPr lang="en-US" altLang="ko-KR" sz="2000" dirty="0"/>
              <a:t>Availability / Round-trip delay</a:t>
            </a:r>
            <a:r>
              <a:rPr lang="ko-KR" altLang="en-US" sz="2000" dirty="0"/>
              <a:t> / </a:t>
            </a:r>
            <a:r>
              <a:rPr lang="en-US" altLang="ko-KR" sz="2000" dirty="0"/>
              <a:t>Round-trip packet loss</a:t>
            </a:r>
          </a:p>
          <a:p>
            <a:endParaRPr lang="en-US" altLang="ko-KR" sz="2400" dirty="0"/>
          </a:p>
          <a:p>
            <a:r>
              <a:rPr lang="en-US" altLang="ko-KR" sz="2400" dirty="0"/>
              <a:t>TCP-based Method</a:t>
            </a:r>
          </a:p>
          <a:p>
            <a:pPr marL="838200" lvl="1" indent="-381000"/>
            <a:r>
              <a:rPr lang="en-US" altLang="ko-KR" sz="2000" dirty="0"/>
              <a:t>One-way bandwidth / Round trip bandwidth</a:t>
            </a:r>
          </a:p>
          <a:p>
            <a:pPr marL="838200" lvl="1" indent="-381000"/>
            <a:r>
              <a:rPr lang="en-US" altLang="ko-KR" sz="2000" dirty="0"/>
              <a:t>Bulk transfer rate</a:t>
            </a:r>
          </a:p>
          <a:p>
            <a:endParaRPr lang="en-US" altLang="ko-KR" sz="2400" dirty="0"/>
          </a:p>
          <a:p>
            <a:r>
              <a:rPr lang="en-US" altLang="ko-KR" sz="2400" dirty="0"/>
              <a:t>UDP-based Method</a:t>
            </a:r>
          </a:p>
          <a:p>
            <a:pPr lvl="1"/>
            <a:r>
              <a:rPr lang="en-US" altLang="ko-KR" sz="2000" dirty="0"/>
              <a:t>One-way packet loss / Round trip bandwidth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ym typeface="+mn-ea"/>
              </a:rPr>
              <a:t>Passive Monitoring Techniques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88160" y="1177925"/>
            <a:ext cx="9565640" cy="553783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Packet Capturing</a:t>
            </a:r>
          </a:p>
          <a:p>
            <a:pPr lvl="1"/>
            <a:r>
              <a:rPr lang="en-US" altLang="ko-KR" sz="2000" dirty="0"/>
              <a:t>Packets can be captured using Port Mirroring or Network Splitter (Tap)</a:t>
            </a:r>
          </a:p>
          <a:p>
            <a:pPr lvl="1"/>
            <a:endParaRPr lang="ko-KR" altLang="en-US" sz="2000" dirty="0"/>
          </a:p>
        </p:txBody>
      </p:sp>
      <p:grpSp>
        <p:nvGrpSpPr>
          <p:cNvPr id="4" name="Group 208"/>
          <p:cNvGrpSpPr/>
          <p:nvPr/>
        </p:nvGrpSpPr>
        <p:grpSpPr bwMode="auto">
          <a:xfrm>
            <a:off x="1929765" y="2076062"/>
            <a:ext cx="8229600" cy="1949450"/>
            <a:chOff x="694" y="548"/>
            <a:chExt cx="4634" cy="763"/>
          </a:xfrm>
        </p:grpSpPr>
        <p:grpSp>
          <p:nvGrpSpPr>
            <p:cNvPr id="5" name="Group 99"/>
            <p:cNvGrpSpPr/>
            <p:nvPr/>
          </p:nvGrpSpPr>
          <p:grpSpPr bwMode="auto">
            <a:xfrm>
              <a:off x="694" y="768"/>
              <a:ext cx="528" cy="480"/>
              <a:chOff x="672" y="720"/>
              <a:chExt cx="1584" cy="480"/>
            </a:xfrm>
          </p:grpSpPr>
          <p:sp>
            <p:nvSpPr>
              <p:cNvPr id="63" name="Line 100"/>
              <p:cNvSpPr>
                <a:spLocks noChangeShapeType="1"/>
              </p:cNvSpPr>
              <p:nvPr/>
            </p:nvSpPr>
            <p:spPr bwMode="auto">
              <a:xfrm rot="26739">
                <a:off x="672" y="720"/>
                <a:ext cx="1584" cy="24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Line 101"/>
              <p:cNvSpPr>
                <a:spLocks noChangeShapeType="1"/>
              </p:cNvSpPr>
              <p:nvPr/>
            </p:nvSpPr>
            <p:spPr bwMode="auto">
              <a:xfrm>
                <a:off x="672" y="912"/>
                <a:ext cx="1584" cy="9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5" name="Line 102"/>
              <p:cNvSpPr>
                <a:spLocks noChangeShapeType="1"/>
              </p:cNvSpPr>
              <p:nvPr/>
            </p:nvSpPr>
            <p:spPr bwMode="auto">
              <a:xfrm>
                <a:off x="672" y="1056"/>
                <a:ext cx="1584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6" name="Line 103"/>
              <p:cNvSpPr>
                <a:spLocks noChangeShapeType="1"/>
              </p:cNvSpPr>
              <p:nvPr/>
            </p:nvSpPr>
            <p:spPr bwMode="auto">
              <a:xfrm flipV="1">
                <a:off x="672" y="1104"/>
                <a:ext cx="1584" cy="9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6" name="AutoShape 104"/>
            <p:cNvSpPr>
              <a:spLocks noChangeArrowheads="1"/>
            </p:cNvSpPr>
            <p:nvPr/>
          </p:nvSpPr>
          <p:spPr bwMode="auto">
            <a:xfrm rot="5400000">
              <a:off x="1990" y="768"/>
              <a:ext cx="144" cy="624"/>
            </a:xfrm>
            <a:prstGeom prst="can">
              <a:avLst>
                <a:gd name="adj" fmla="val 43735"/>
              </a:avLst>
            </a:prstGeom>
            <a:solidFill>
              <a:srgbClr val="CCECFF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7" name="Group 105"/>
            <p:cNvGrpSpPr/>
            <p:nvPr/>
          </p:nvGrpSpPr>
          <p:grpSpPr bwMode="auto">
            <a:xfrm>
              <a:off x="1770" y="1056"/>
              <a:ext cx="508" cy="48"/>
              <a:chOff x="1482" y="1104"/>
              <a:chExt cx="2160" cy="49"/>
            </a:xfrm>
          </p:grpSpPr>
          <p:sp>
            <p:nvSpPr>
              <p:cNvPr id="61" name="Line 106"/>
              <p:cNvSpPr>
                <a:spLocks noChangeShapeType="1"/>
              </p:cNvSpPr>
              <p:nvPr/>
            </p:nvSpPr>
            <p:spPr bwMode="auto">
              <a:xfrm>
                <a:off x="1482" y="1104"/>
                <a:ext cx="2160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2" name="Line 107"/>
              <p:cNvSpPr>
                <a:spLocks noChangeShapeType="1"/>
              </p:cNvSpPr>
              <p:nvPr/>
            </p:nvSpPr>
            <p:spPr bwMode="auto">
              <a:xfrm rot="10800000">
                <a:off x="1482" y="1152"/>
                <a:ext cx="2160" cy="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8" name="Text Box 110"/>
            <p:cNvSpPr txBox="1">
              <a:spLocks noChangeArrowheads="1"/>
            </p:cNvSpPr>
            <p:nvPr/>
          </p:nvSpPr>
          <p:spPr bwMode="auto">
            <a:xfrm>
              <a:off x="1776" y="768"/>
              <a:ext cx="58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ko-KR" sz="1800">
                  <a:solidFill>
                    <a:srgbClr val="FF0000"/>
                  </a:solidFill>
                  <a:latin typeface="Arial Narrow" panose="020B0606020202030204" pitchFamily="34" charset="0"/>
                </a:rPr>
                <a:t>Mirroring</a:t>
              </a:r>
            </a:p>
          </p:txBody>
        </p:sp>
        <p:sp>
          <p:nvSpPr>
            <p:cNvPr id="9" name="Rectangle 111"/>
            <p:cNvSpPr>
              <a:spLocks noChangeArrowheads="1"/>
            </p:cNvSpPr>
            <p:nvPr/>
          </p:nvSpPr>
          <p:spPr bwMode="auto">
            <a:xfrm>
              <a:off x="1366" y="548"/>
              <a:ext cx="1056" cy="1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ko-KR" sz="1800">
                  <a:solidFill>
                    <a:srgbClr val="990033"/>
                  </a:solidFill>
                  <a:latin typeface="Arial Narrow" panose="020B0606020202030204" pitchFamily="34" charset="0"/>
                </a:rPr>
                <a:t>Probe system</a:t>
              </a:r>
            </a:p>
          </p:txBody>
        </p:sp>
        <p:grpSp>
          <p:nvGrpSpPr>
            <p:cNvPr id="10" name="Group 112"/>
            <p:cNvGrpSpPr/>
            <p:nvPr/>
          </p:nvGrpSpPr>
          <p:grpSpPr bwMode="auto">
            <a:xfrm>
              <a:off x="1222" y="960"/>
              <a:ext cx="528" cy="240"/>
              <a:chOff x="3280" y="2330"/>
              <a:chExt cx="334" cy="218"/>
            </a:xfrm>
          </p:grpSpPr>
          <p:sp>
            <p:nvSpPr>
              <p:cNvPr id="48" name="Line 113"/>
              <p:cNvSpPr>
                <a:spLocks noChangeShapeType="1"/>
              </p:cNvSpPr>
              <p:nvPr/>
            </p:nvSpPr>
            <p:spPr bwMode="auto">
              <a:xfrm>
                <a:off x="3280" y="2406"/>
                <a:ext cx="0" cy="60"/>
              </a:xfrm>
              <a:prstGeom prst="line">
                <a:avLst/>
              </a:prstGeom>
              <a:noFill/>
              <a:ln w="9525">
                <a:solidFill>
                  <a:srgbClr val="152BC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9" name="Line 114"/>
              <p:cNvSpPr>
                <a:spLocks noChangeShapeType="1"/>
              </p:cNvSpPr>
              <p:nvPr/>
            </p:nvSpPr>
            <p:spPr bwMode="auto">
              <a:xfrm>
                <a:off x="3614" y="2408"/>
                <a:ext cx="0" cy="60"/>
              </a:xfrm>
              <a:prstGeom prst="line">
                <a:avLst/>
              </a:prstGeom>
              <a:noFill/>
              <a:ln w="9525">
                <a:solidFill>
                  <a:srgbClr val="152BC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" name="Oval 115"/>
              <p:cNvSpPr>
                <a:spLocks noChangeArrowheads="1"/>
              </p:cNvSpPr>
              <p:nvPr/>
            </p:nvSpPr>
            <p:spPr bwMode="auto">
              <a:xfrm>
                <a:off x="3280" y="2393"/>
                <a:ext cx="333" cy="155"/>
              </a:xfrm>
              <a:prstGeom prst="ellipse">
                <a:avLst/>
              </a:prstGeom>
              <a:gradFill rotWithShape="0">
                <a:gsLst>
                  <a:gs pos="0">
                    <a:srgbClr val="1C203F"/>
                  </a:gs>
                  <a:gs pos="50000">
                    <a:srgbClr val="6A7AF0"/>
                  </a:gs>
                  <a:gs pos="100000">
                    <a:srgbClr val="1C203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51" name="Rectangle 116"/>
              <p:cNvSpPr>
                <a:spLocks noChangeArrowheads="1"/>
              </p:cNvSpPr>
              <p:nvPr/>
            </p:nvSpPr>
            <p:spPr bwMode="auto">
              <a:xfrm>
                <a:off x="3281" y="2412"/>
                <a:ext cx="333" cy="60"/>
              </a:xfrm>
              <a:prstGeom prst="rect">
                <a:avLst/>
              </a:prstGeom>
              <a:gradFill rotWithShape="0">
                <a:gsLst>
                  <a:gs pos="0">
                    <a:srgbClr val="1C203F"/>
                  </a:gs>
                  <a:gs pos="50000">
                    <a:srgbClr val="6A7AF0"/>
                  </a:gs>
                  <a:gs pos="100000">
                    <a:srgbClr val="1C203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52" name="Oval 117"/>
              <p:cNvSpPr>
                <a:spLocks noChangeArrowheads="1"/>
              </p:cNvSpPr>
              <p:nvPr/>
            </p:nvSpPr>
            <p:spPr bwMode="auto">
              <a:xfrm>
                <a:off x="3280" y="2330"/>
                <a:ext cx="333" cy="155"/>
              </a:xfrm>
              <a:prstGeom prst="ellipse">
                <a:avLst/>
              </a:prstGeom>
              <a:solidFill>
                <a:srgbClr val="6A7AF0"/>
              </a:solidFill>
              <a:ln w="12700">
                <a:solidFill>
                  <a:srgbClr val="6A7AF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53" name="Freeform 118"/>
              <p:cNvSpPr/>
              <p:nvPr/>
            </p:nvSpPr>
            <p:spPr bwMode="auto">
              <a:xfrm>
                <a:off x="3296" y="2377"/>
                <a:ext cx="133" cy="76"/>
              </a:xfrm>
              <a:custGeom>
                <a:avLst/>
                <a:gdLst>
                  <a:gd name="T0" fmla="*/ 3 w 328"/>
                  <a:gd name="T1" fmla="*/ 21 h 176"/>
                  <a:gd name="T2" fmla="*/ 84 w 328"/>
                  <a:gd name="T3" fmla="*/ 21 h 176"/>
                  <a:gd name="T4" fmla="*/ 88 w 328"/>
                  <a:gd name="T5" fmla="*/ 0 h 176"/>
                  <a:gd name="T6" fmla="*/ 133 w 328"/>
                  <a:gd name="T7" fmla="*/ 38 h 176"/>
                  <a:gd name="T8" fmla="*/ 78 w 328"/>
                  <a:gd name="T9" fmla="*/ 76 h 176"/>
                  <a:gd name="T10" fmla="*/ 78 w 328"/>
                  <a:gd name="T11" fmla="*/ 58 h 176"/>
                  <a:gd name="T12" fmla="*/ 0 w 328"/>
                  <a:gd name="T13" fmla="*/ 58 h 176"/>
                  <a:gd name="T14" fmla="*/ 0 w 328"/>
                  <a:gd name="T15" fmla="*/ 38 h 176"/>
                  <a:gd name="T16" fmla="*/ 3 w 328"/>
                  <a:gd name="T17" fmla="*/ 21 h 1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28"/>
                  <a:gd name="T28" fmla="*/ 0 h 176"/>
                  <a:gd name="T29" fmla="*/ 328 w 328"/>
                  <a:gd name="T30" fmla="*/ 176 h 17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28" h="176">
                    <a:moveTo>
                      <a:pt x="8" y="48"/>
                    </a:moveTo>
                    <a:lnTo>
                      <a:pt x="208" y="48"/>
                    </a:lnTo>
                    <a:lnTo>
                      <a:pt x="216" y="0"/>
                    </a:lnTo>
                    <a:lnTo>
                      <a:pt x="327" y="88"/>
                    </a:lnTo>
                    <a:lnTo>
                      <a:pt x="192" y="175"/>
                    </a:lnTo>
                    <a:lnTo>
                      <a:pt x="192" y="135"/>
                    </a:lnTo>
                    <a:lnTo>
                      <a:pt x="0" y="135"/>
                    </a:lnTo>
                    <a:lnTo>
                      <a:pt x="0" y="88"/>
                    </a:lnTo>
                    <a:lnTo>
                      <a:pt x="8" y="48"/>
                    </a:lnTo>
                  </a:path>
                </a:pathLst>
              </a:custGeom>
              <a:solidFill>
                <a:srgbClr val="152B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Freeform 119"/>
              <p:cNvSpPr/>
              <p:nvPr/>
            </p:nvSpPr>
            <p:spPr bwMode="auto">
              <a:xfrm>
                <a:off x="3468" y="2379"/>
                <a:ext cx="142" cy="76"/>
              </a:xfrm>
              <a:custGeom>
                <a:avLst/>
                <a:gdLst>
                  <a:gd name="T0" fmla="*/ 135 w 328"/>
                  <a:gd name="T1" fmla="*/ 21 h 176"/>
                  <a:gd name="T2" fmla="*/ 52 w 328"/>
                  <a:gd name="T3" fmla="*/ 21 h 176"/>
                  <a:gd name="T4" fmla="*/ 48 w 328"/>
                  <a:gd name="T5" fmla="*/ 0 h 176"/>
                  <a:gd name="T6" fmla="*/ 0 w 328"/>
                  <a:gd name="T7" fmla="*/ 38 h 176"/>
                  <a:gd name="T8" fmla="*/ 59 w 328"/>
                  <a:gd name="T9" fmla="*/ 76 h 176"/>
                  <a:gd name="T10" fmla="*/ 55 w 328"/>
                  <a:gd name="T11" fmla="*/ 55 h 176"/>
                  <a:gd name="T12" fmla="*/ 142 w 328"/>
                  <a:gd name="T13" fmla="*/ 55 h 176"/>
                  <a:gd name="T14" fmla="*/ 135 w 328"/>
                  <a:gd name="T15" fmla="*/ 17 h 176"/>
                  <a:gd name="T16" fmla="*/ 135 w 328"/>
                  <a:gd name="T17" fmla="*/ 21 h 1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28"/>
                  <a:gd name="T28" fmla="*/ 0 h 176"/>
                  <a:gd name="T29" fmla="*/ 328 w 328"/>
                  <a:gd name="T30" fmla="*/ 176 h 17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28" h="176">
                    <a:moveTo>
                      <a:pt x="312" y="48"/>
                    </a:moveTo>
                    <a:lnTo>
                      <a:pt x="120" y="48"/>
                    </a:lnTo>
                    <a:lnTo>
                      <a:pt x="112" y="0"/>
                    </a:lnTo>
                    <a:lnTo>
                      <a:pt x="0" y="88"/>
                    </a:lnTo>
                    <a:lnTo>
                      <a:pt x="136" y="175"/>
                    </a:lnTo>
                    <a:lnTo>
                      <a:pt x="128" y="127"/>
                    </a:lnTo>
                    <a:lnTo>
                      <a:pt x="327" y="127"/>
                    </a:lnTo>
                    <a:lnTo>
                      <a:pt x="312" y="40"/>
                    </a:lnTo>
                    <a:lnTo>
                      <a:pt x="312" y="48"/>
                    </a:lnTo>
                  </a:path>
                </a:pathLst>
              </a:custGeom>
              <a:solidFill>
                <a:srgbClr val="152B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" name="Freeform 120"/>
              <p:cNvSpPr/>
              <p:nvPr/>
            </p:nvSpPr>
            <p:spPr bwMode="auto">
              <a:xfrm>
                <a:off x="3402" y="2429"/>
                <a:ext cx="101" cy="62"/>
              </a:xfrm>
              <a:custGeom>
                <a:avLst/>
                <a:gdLst>
                  <a:gd name="T0" fmla="*/ 35 w 233"/>
                  <a:gd name="T1" fmla="*/ 0 h 145"/>
                  <a:gd name="T2" fmla="*/ 35 w 233"/>
                  <a:gd name="T3" fmla="*/ 31 h 145"/>
                  <a:gd name="T4" fmla="*/ 0 w 233"/>
                  <a:gd name="T5" fmla="*/ 31 h 145"/>
                  <a:gd name="T6" fmla="*/ 49 w 233"/>
                  <a:gd name="T7" fmla="*/ 62 h 145"/>
                  <a:gd name="T8" fmla="*/ 101 w 233"/>
                  <a:gd name="T9" fmla="*/ 31 h 145"/>
                  <a:gd name="T10" fmla="*/ 66 w 233"/>
                  <a:gd name="T11" fmla="*/ 31 h 145"/>
                  <a:gd name="T12" fmla="*/ 66 w 233"/>
                  <a:gd name="T13" fmla="*/ 0 h 145"/>
                  <a:gd name="T14" fmla="*/ 52 w 233"/>
                  <a:gd name="T15" fmla="*/ 0 h 145"/>
                  <a:gd name="T16" fmla="*/ 35 w 233"/>
                  <a:gd name="T17" fmla="*/ 0 h 14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33"/>
                  <a:gd name="T28" fmla="*/ 0 h 145"/>
                  <a:gd name="T29" fmla="*/ 233 w 233"/>
                  <a:gd name="T30" fmla="*/ 145 h 14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33" h="145">
                    <a:moveTo>
                      <a:pt x="80" y="0"/>
                    </a:moveTo>
                    <a:lnTo>
                      <a:pt x="80" y="72"/>
                    </a:lnTo>
                    <a:lnTo>
                      <a:pt x="0" y="72"/>
                    </a:lnTo>
                    <a:lnTo>
                      <a:pt x="112" y="144"/>
                    </a:lnTo>
                    <a:lnTo>
                      <a:pt x="232" y="72"/>
                    </a:lnTo>
                    <a:lnTo>
                      <a:pt x="152" y="72"/>
                    </a:lnTo>
                    <a:lnTo>
                      <a:pt x="152" y="0"/>
                    </a:lnTo>
                    <a:lnTo>
                      <a:pt x="120" y="0"/>
                    </a:lnTo>
                    <a:lnTo>
                      <a:pt x="80" y="0"/>
                    </a:lnTo>
                  </a:path>
                </a:pathLst>
              </a:custGeom>
              <a:solidFill>
                <a:srgbClr val="152B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6" name="Freeform 121"/>
              <p:cNvSpPr/>
              <p:nvPr/>
            </p:nvSpPr>
            <p:spPr bwMode="auto">
              <a:xfrm>
                <a:off x="3402" y="2344"/>
                <a:ext cx="101" cy="66"/>
              </a:xfrm>
              <a:custGeom>
                <a:avLst/>
                <a:gdLst>
                  <a:gd name="T0" fmla="*/ 66 w 233"/>
                  <a:gd name="T1" fmla="*/ 66 h 153"/>
                  <a:gd name="T2" fmla="*/ 66 w 233"/>
                  <a:gd name="T3" fmla="*/ 31 h 153"/>
                  <a:gd name="T4" fmla="*/ 101 w 233"/>
                  <a:gd name="T5" fmla="*/ 31 h 153"/>
                  <a:gd name="T6" fmla="*/ 49 w 233"/>
                  <a:gd name="T7" fmla="*/ 0 h 153"/>
                  <a:gd name="T8" fmla="*/ 0 w 233"/>
                  <a:gd name="T9" fmla="*/ 31 h 153"/>
                  <a:gd name="T10" fmla="*/ 31 w 233"/>
                  <a:gd name="T11" fmla="*/ 31 h 153"/>
                  <a:gd name="T12" fmla="*/ 31 w 233"/>
                  <a:gd name="T13" fmla="*/ 66 h 153"/>
                  <a:gd name="T14" fmla="*/ 49 w 233"/>
                  <a:gd name="T15" fmla="*/ 66 h 153"/>
                  <a:gd name="T16" fmla="*/ 66 w 233"/>
                  <a:gd name="T17" fmla="*/ 66 h 15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33"/>
                  <a:gd name="T28" fmla="*/ 0 h 153"/>
                  <a:gd name="T29" fmla="*/ 233 w 233"/>
                  <a:gd name="T30" fmla="*/ 153 h 15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33" h="153">
                    <a:moveTo>
                      <a:pt x="152" y="152"/>
                    </a:moveTo>
                    <a:lnTo>
                      <a:pt x="152" y="72"/>
                    </a:lnTo>
                    <a:lnTo>
                      <a:pt x="232" y="72"/>
                    </a:lnTo>
                    <a:lnTo>
                      <a:pt x="112" y="0"/>
                    </a:lnTo>
                    <a:lnTo>
                      <a:pt x="0" y="72"/>
                    </a:lnTo>
                    <a:lnTo>
                      <a:pt x="72" y="72"/>
                    </a:lnTo>
                    <a:lnTo>
                      <a:pt x="72" y="152"/>
                    </a:lnTo>
                    <a:lnTo>
                      <a:pt x="112" y="152"/>
                    </a:lnTo>
                    <a:lnTo>
                      <a:pt x="152" y="152"/>
                    </a:lnTo>
                  </a:path>
                </a:pathLst>
              </a:custGeom>
              <a:solidFill>
                <a:srgbClr val="152B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7" name="Freeform 122"/>
              <p:cNvSpPr/>
              <p:nvPr/>
            </p:nvSpPr>
            <p:spPr bwMode="auto">
              <a:xfrm>
                <a:off x="3292" y="2365"/>
                <a:ext cx="133" cy="76"/>
              </a:xfrm>
              <a:custGeom>
                <a:avLst/>
                <a:gdLst>
                  <a:gd name="T0" fmla="*/ 3 w 328"/>
                  <a:gd name="T1" fmla="*/ 21 h 176"/>
                  <a:gd name="T2" fmla="*/ 84 w 328"/>
                  <a:gd name="T3" fmla="*/ 21 h 176"/>
                  <a:gd name="T4" fmla="*/ 88 w 328"/>
                  <a:gd name="T5" fmla="*/ 0 h 176"/>
                  <a:gd name="T6" fmla="*/ 133 w 328"/>
                  <a:gd name="T7" fmla="*/ 38 h 176"/>
                  <a:gd name="T8" fmla="*/ 78 w 328"/>
                  <a:gd name="T9" fmla="*/ 76 h 176"/>
                  <a:gd name="T10" fmla="*/ 78 w 328"/>
                  <a:gd name="T11" fmla="*/ 58 h 176"/>
                  <a:gd name="T12" fmla="*/ 0 w 328"/>
                  <a:gd name="T13" fmla="*/ 58 h 176"/>
                  <a:gd name="T14" fmla="*/ 0 w 328"/>
                  <a:gd name="T15" fmla="*/ 38 h 176"/>
                  <a:gd name="T16" fmla="*/ 3 w 328"/>
                  <a:gd name="T17" fmla="*/ 21 h 1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28"/>
                  <a:gd name="T28" fmla="*/ 0 h 176"/>
                  <a:gd name="T29" fmla="*/ 328 w 328"/>
                  <a:gd name="T30" fmla="*/ 176 h 17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28" h="176">
                    <a:moveTo>
                      <a:pt x="8" y="48"/>
                    </a:moveTo>
                    <a:lnTo>
                      <a:pt x="208" y="48"/>
                    </a:lnTo>
                    <a:lnTo>
                      <a:pt x="216" y="0"/>
                    </a:lnTo>
                    <a:lnTo>
                      <a:pt x="327" y="88"/>
                    </a:lnTo>
                    <a:lnTo>
                      <a:pt x="192" y="175"/>
                    </a:lnTo>
                    <a:lnTo>
                      <a:pt x="192" y="135"/>
                    </a:lnTo>
                    <a:lnTo>
                      <a:pt x="0" y="135"/>
                    </a:lnTo>
                    <a:lnTo>
                      <a:pt x="0" y="88"/>
                    </a:lnTo>
                    <a:lnTo>
                      <a:pt x="8" y="48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" name="Freeform 123"/>
              <p:cNvSpPr/>
              <p:nvPr/>
            </p:nvSpPr>
            <p:spPr bwMode="auto">
              <a:xfrm>
                <a:off x="3464" y="2367"/>
                <a:ext cx="142" cy="76"/>
              </a:xfrm>
              <a:custGeom>
                <a:avLst/>
                <a:gdLst>
                  <a:gd name="T0" fmla="*/ 135 w 328"/>
                  <a:gd name="T1" fmla="*/ 21 h 176"/>
                  <a:gd name="T2" fmla="*/ 52 w 328"/>
                  <a:gd name="T3" fmla="*/ 21 h 176"/>
                  <a:gd name="T4" fmla="*/ 48 w 328"/>
                  <a:gd name="T5" fmla="*/ 0 h 176"/>
                  <a:gd name="T6" fmla="*/ 0 w 328"/>
                  <a:gd name="T7" fmla="*/ 38 h 176"/>
                  <a:gd name="T8" fmla="*/ 59 w 328"/>
                  <a:gd name="T9" fmla="*/ 76 h 176"/>
                  <a:gd name="T10" fmla="*/ 55 w 328"/>
                  <a:gd name="T11" fmla="*/ 55 h 176"/>
                  <a:gd name="T12" fmla="*/ 142 w 328"/>
                  <a:gd name="T13" fmla="*/ 55 h 176"/>
                  <a:gd name="T14" fmla="*/ 135 w 328"/>
                  <a:gd name="T15" fmla="*/ 17 h 176"/>
                  <a:gd name="T16" fmla="*/ 135 w 328"/>
                  <a:gd name="T17" fmla="*/ 21 h 1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28"/>
                  <a:gd name="T28" fmla="*/ 0 h 176"/>
                  <a:gd name="T29" fmla="*/ 328 w 328"/>
                  <a:gd name="T30" fmla="*/ 176 h 17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28" h="176">
                    <a:moveTo>
                      <a:pt x="312" y="48"/>
                    </a:moveTo>
                    <a:lnTo>
                      <a:pt x="120" y="48"/>
                    </a:lnTo>
                    <a:lnTo>
                      <a:pt x="112" y="0"/>
                    </a:lnTo>
                    <a:lnTo>
                      <a:pt x="0" y="88"/>
                    </a:lnTo>
                    <a:lnTo>
                      <a:pt x="136" y="175"/>
                    </a:lnTo>
                    <a:lnTo>
                      <a:pt x="128" y="127"/>
                    </a:lnTo>
                    <a:lnTo>
                      <a:pt x="327" y="127"/>
                    </a:lnTo>
                    <a:lnTo>
                      <a:pt x="312" y="40"/>
                    </a:lnTo>
                    <a:lnTo>
                      <a:pt x="312" y="4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" name="Freeform 124"/>
              <p:cNvSpPr/>
              <p:nvPr/>
            </p:nvSpPr>
            <p:spPr bwMode="auto">
              <a:xfrm>
                <a:off x="3398" y="2417"/>
                <a:ext cx="101" cy="62"/>
              </a:xfrm>
              <a:custGeom>
                <a:avLst/>
                <a:gdLst>
                  <a:gd name="T0" fmla="*/ 35 w 233"/>
                  <a:gd name="T1" fmla="*/ 0 h 145"/>
                  <a:gd name="T2" fmla="*/ 35 w 233"/>
                  <a:gd name="T3" fmla="*/ 31 h 145"/>
                  <a:gd name="T4" fmla="*/ 0 w 233"/>
                  <a:gd name="T5" fmla="*/ 31 h 145"/>
                  <a:gd name="T6" fmla="*/ 49 w 233"/>
                  <a:gd name="T7" fmla="*/ 62 h 145"/>
                  <a:gd name="T8" fmla="*/ 101 w 233"/>
                  <a:gd name="T9" fmla="*/ 31 h 145"/>
                  <a:gd name="T10" fmla="*/ 66 w 233"/>
                  <a:gd name="T11" fmla="*/ 31 h 145"/>
                  <a:gd name="T12" fmla="*/ 66 w 233"/>
                  <a:gd name="T13" fmla="*/ 0 h 145"/>
                  <a:gd name="T14" fmla="*/ 52 w 233"/>
                  <a:gd name="T15" fmla="*/ 0 h 145"/>
                  <a:gd name="T16" fmla="*/ 35 w 233"/>
                  <a:gd name="T17" fmla="*/ 0 h 14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33"/>
                  <a:gd name="T28" fmla="*/ 0 h 145"/>
                  <a:gd name="T29" fmla="*/ 233 w 233"/>
                  <a:gd name="T30" fmla="*/ 145 h 14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33" h="145">
                    <a:moveTo>
                      <a:pt x="80" y="0"/>
                    </a:moveTo>
                    <a:lnTo>
                      <a:pt x="80" y="72"/>
                    </a:lnTo>
                    <a:lnTo>
                      <a:pt x="0" y="72"/>
                    </a:lnTo>
                    <a:lnTo>
                      <a:pt x="112" y="144"/>
                    </a:lnTo>
                    <a:lnTo>
                      <a:pt x="232" y="72"/>
                    </a:lnTo>
                    <a:lnTo>
                      <a:pt x="152" y="72"/>
                    </a:lnTo>
                    <a:lnTo>
                      <a:pt x="152" y="0"/>
                    </a:lnTo>
                    <a:lnTo>
                      <a:pt x="120" y="0"/>
                    </a:lnTo>
                    <a:lnTo>
                      <a:pt x="80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0" name="Freeform 125"/>
              <p:cNvSpPr/>
              <p:nvPr/>
            </p:nvSpPr>
            <p:spPr bwMode="auto">
              <a:xfrm>
                <a:off x="3398" y="2332"/>
                <a:ext cx="101" cy="66"/>
              </a:xfrm>
              <a:custGeom>
                <a:avLst/>
                <a:gdLst>
                  <a:gd name="T0" fmla="*/ 66 w 233"/>
                  <a:gd name="T1" fmla="*/ 66 h 153"/>
                  <a:gd name="T2" fmla="*/ 66 w 233"/>
                  <a:gd name="T3" fmla="*/ 31 h 153"/>
                  <a:gd name="T4" fmla="*/ 101 w 233"/>
                  <a:gd name="T5" fmla="*/ 31 h 153"/>
                  <a:gd name="T6" fmla="*/ 49 w 233"/>
                  <a:gd name="T7" fmla="*/ 0 h 153"/>
                  <a:gd name="T8" fmla="*/ 0 w 233"/>
                  <a:gd name="T9" fmla="*/ 31 h 153"/>
                  <a:gd name="T10" fmla="*/ 31 w 233"/>
                  <a:gd name="T11" fmla="*/ 31 h 153"/>
                  <a:gd name="T12" fmla="*/ 31 w 233"/>
                  <a:gd name="T13" fmla="*/ 66 h 153"/>
                  <a:gd name="T14" fmla="*/ 49 w 233"/>
                  <a:gd name="T15" fmla="*/ 66 h 153"/>
                  <a:gd name="T16" fmla="*/ 66 w 233"/>
                  <a:gd name="T17" fmla="*/ 66 h 15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33"/>
                  <a:gd name="T28" fmla="*/ 0 h 153"/>
                  <a:gd name="T29" fmla="*/ 233 w 233"/>
                  <a:gd name="T30" fmla="*/ 153 h 15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33" h="153">
                    <a:moveTo>
                      <a:pt x="152" y="152"/>
                    </a:moveTo>
                    <a:lnTo>
                      <a:pt x="152" y="72"/>
                    </a:lnTo>
                    <a:lnTo>
                      <a:pt x="232" y="72"/>
                    </a:lnTo>
                    <a:lnTo>
                      <a:pt x="112" y="0"/>
                    </a:lnTo>
                    <a:lnTo>
                      <a:pt x="0" y="72"/>
                    </a:lnTo>
                    <a:lnTo>
                      <a:pt x="72" y="72"/>
                    </a:lnTo>
                    <a:lnTo>
                      <a:pt x="72" y="152"/>
                    </a:lnTo>
                    <a:lnTo>
                      <a:pt x="112" y="152"/>
                    </a:lnTo>
                    <a:lnTo>
                      <a:pt x="152" y="152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1" name="Line 127"/>
            <p:cNvSpPr>
              <a:spLocks noChangeShapeType="1"/>
            </p:cNvSpPr>
            <p:nvPr/>
          </p:nvSpPr>
          <p:spPr bwMode="auto">
            <a:xfrm>
              <a:off x="3238" y="1100"/>
              <a:ext cx="576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2" name="Text Box 130"/>
            <p:cNvSpPr txBox="1">
              <a:spLocks noChangeArrowheads="1"/>
            </p:cNvSpPr>
            <p:nvPr/>
          </p:nvSpPr>
          <p:spPr bwMode="auto">
            <a:xfrm>
              <a:off x="4027" y="751"/>
              <a:ext cx="58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ko-KR" sz="1800">
                  <a:solidFill>
                    <a:srgbClr val="FF0000"/>
                  </a:solidFill>
                  <a:latin typeface="Arial Narrow" panose="020B0606020202030204" pitchFamily="34" charset="0"/>
                </a:rPr>
                <a:t>Splitting</a:t>
              </a:r>
            </a:p>
          </p:txBody>
        </p:sp>
        <p:sp>
          <p:nvSpPr>
            <p:cNvPr id="13" name="Rectangle 131"/>
            <p:cNvSpPr>
              <a:spLocks noChangeArrowheads="1"/>
            </p:cNvSpPr>
            <p:nvPr/>
          </p:nvSpPr>
          <p:spPr bwMode="auto">
            <a:xfrm>
              <a:off x="3600" y="559"/>
              <a:ext cx="1056" cy="1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ko-KR" sz="1800" dirty="0">
                  <a:solidFill>
                    <a:srgbClr val="990033"/>
                  </a:solidFill>
                  <a:latin typeface="Arial Narrow" panose="020B0606020202030204" pitchFamily="34" charset="0"/>
                </a:rPr>
                <a:t>Probe system</a:t>
              </a:r>
            </a:p>
          </p:txBody>
        </p:sp>
        <p:grpSp>
          <p:nvGrpSpPr>
            <p:cNvPr id="14" name="Group 132"/>
            <p:cNvGrpSpPr/>
            <p:nvPr/>
          </p:nvGrpSpPr>
          <p:grpSpPr bwMode="auto">
            <a:xfrm>
              <a:off x="2881" y="991"/>
              <a:ext cx="335" cy="209"/>
              <a:chOff x="3280" y="2330"/>
              <a:chExt cx="334" cy="218"/>
            </a:xfrm>
          </p:grpSpPr>
          <p:sp>
            <p:nvSpPr>
              <p:cNvPr id="35" name="Line 133"/>
              <p:cNvSpPr>
                <a:spLocks noChangeShapeType="1"/>
              </p:cNvSpPr>
              <p:nvPr/>
            </p:nvSpPr>
            <p:spPr bwMode="auto">
              <a:xfrm>
                <a:off x="3280" y="2406"/>
                <a:ext cx="0" cy="60"/>
              </a:xfrm>
              <a:prstGeom prst="line">
                <a:avLst/>
              </a:prstGeom>
              <a:noFill/>
              <a:ln w="9525">
                <a:solidFill>
                  <a:srgbClr val="152BC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Line 134"/>
              <p:cNvSpPr>
                <a:spLocks noChangeShapeType="1"/>
              </p:cNvSpPr>
              <p:nvPr/>
            </p:nvSpPr>
            <p:spPr bwMode="auto">
              <a:xfrm>
                <a:off x="3614" y="2408"/>
                <a:ext cx="0" cy="60"/>
              </a:xfrm>
              <a:prstGeom prst="line">
                <a:avLst/>
              </a:prstGeom>
              <a:noFill/>
              <a:ln w="9525">
                <a:solidFill>
                  <a:srgbClr val="152BC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7" name="Oval 135"/>
              <p:cNvSpPr>
                <a:spLocks noChangeArrowheads="1"/>
              </p:cNvSpPr>
              <p:nvPr/>
            </p:nvSpPr>
            <p:spPr bwMode="auto">
              <a:xfrm>
                <a:off x="3280" y="2393"/>
                <a:ext cx="333" cy="155"/>
              </a:xfrm>
              <a:prstGeom prst="ellipse">
                <a:avLst/>
              </a:prstGeom>
              <a:gradFill rotWithShape="0">
                <a:gsLst>
                  <a:gs pos="0">
                    <a:srgbClr val="1C203F"/>
                  </a:gs>
                  <a:gs pos="50000">
                    <a:srgbClr val="6A7AF0"/>
                  </a:gs>
                  <a:gs pos="100000">
                    <a:srgbClr val="1C203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38" name="Rectangle 136"/>
              <p:cNvSpPr>
                <a:spLocks noChangeArrowheads="1"/>
              </p:cNvSpPr>
              <p:nvPr/>
            </p:nvSpPr>
            <p:spPr bwMode="auto">
              <a:xfrm>
                <a:off x="3281" y="2412"/>
                <a:ext cx="333" cy="60"/>
              </a:xfrm>
              <a:prstGeom prst="rect">
                <a:avLst/>
              </a:prstGeom>
              <a:gradFill rotWithShape="0">
                <a:gsLst>
                  <a:gs pos="0">
                    <a:srgbClr val="1C203F"/>
                  </a:gs>
                  <a:gs pos="50000">
                    <a:srgbClr val="6A7AF0"/>
                  </a:gs>
                  <a:gs pos="100000">
                    <a:srgbClr val="1C203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39" name="Oval 137"/>
              <p:cNvSpPr>
                <a:spLocks noChangeArrowheads="1"/>
              </p:cNvSpPr>
              <p:nvPr/>
            </p:nvSpPr>
            <p:spPr bwMode="auto">
              <a:xfrm>
                <a:off x="3280" y="2330"/>
                <a:ext cx="333" cy="155"/>
              </a:xfrm>
              <a:prstGeom prst="ellipse">
                <a:avLst/>
              </a:prstGeom>
              <a:solidFill>
                <a:srgbClr val="6A7AF0"/>
              </a:solidFill>
              <a:ln w="12700">
                <a:solidFill>
                  <a:srgbClr val="6A7AF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0" name="Freeform 138"/>
              <p:cNvSpPr/>
              <p:nvPr/>
            </p:nvSpPr>
            <p:spPr bwMode="auto">
              <a:xfrm>
                <a:off x="3296" y="2377"/>
                <a:ext cx="133" cy="76"/>
              </a:xfrm>
              <a:custGeom>
                <a:avLst/>
                <a:gdLst>
                  <a:gd name="T0" fmla="*/ 3 w 328"/>
                  <a:gd name="T1" fmla="*/ 21 h 176"/>
                  <a:gd name="T2" fmla="*/ 84 w 328"/>
                  <a:gd name="T3" fmla="*/ 21 h 176"/>
                  <a:gd name="T4" fmla="*/ 88 w 328"/>
                  <a:gd name="T5" fmla="*/ 0 h 176"/>
                  <a:gd name="T6" fmla="*/ 133 w 328"/>
                  <a:gd name="T7" fmla="*/ 38 h 176"/>
                  <a:gd name="T8" fmla="*/ 78 w 328"/>
                  <a:gd name="T9" fmla="*/ 76 h 176"/>
                  <a:gd name="T10" fmla="*/ 78 w 328"/>
                  <a:gd name="T11" fmla="*/ 58 h 176"/>
                  <a:gd name="T12" fmla="*/ 0 w 328"/>
                  <a:gd name="T13" fmla="*/ 58 h 176"/>
                  <a:gd name="T14" fmla="*/ 0 w 328"/>
                  <a:gd name="T15" fmla="*/ 38 h 176"/>
                  <a:gd name="T16" fmla="*/ 3 w 328"/>
                  <a:gd name="T17" fmla="*/ 21 h 1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28"/>
                  <a:gd name="T28" fmla="*/ 0 h 176"/>
                  <a:gd name="T29" fmla="*/ 328 w 328"/>
                  <a:gd name="T30" fmla="*/ 176 h 17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28" h="176">
                    <a:moveTo>
                      <a:pt x="8" y="48"/>
                    </a:moveTo>
                    <a:lnTo>
                      <a:pt x="208" y="48"/>
                    </a:lnTo>
                    <a:lnTo>
                      <a:pt x="216" y="0"/>
                    </a:lnTo>
                    <a:lnTo>
                      <a:pt x="327" y="88"/>
                    </a:lnTo>
                    <a:lnTo>
                      <a:pt x="192" y="175"/>
                    </a:lnTo>
                    <a:lnTo>
                      <a:pt x="192" y="135"/>
                    </a:lnTo>
                    <a:lnTo>
                      <a:pt x="0" y="135"/>
                    </a:lnTo>
                    <a:lnTo>
                      <a:pt x="0" y="88"/>
                    </a:lnTo>
                    <a:lnTo>
                      <a:pt x="8" y="48"/>
                    </a:lnTo>
                  </a:path>
                </a:pathLst>
              </a:custGeom>
              <a:solidFill>
                <a:srgbClr val="152B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Freeform 139"/>
              <p:cNvSpPr/>
              <p:nvPr/>
            </p:nvSpPr>
            <p:spPr bwMode="auto">
              <a:xfrm>
                <a:off x="3468" y="2379"/>
                <a:ext cx="142" cy="76"/>
              </a:xfrm>
              <a:custGeom>
                <a:avLst/>
                <a:gdLst>
                  <a:gd name="T0" fmla="*/ 135 w 328"/>
                  <a:gd name="T1" fmla="*/ 21 h 176"/>
                  <a:gd name="T2" fmla="*/ 52 w 328"/>
                  <a:gd name="T3" fmla="*/ 21 h 176"/>
                  <a:gd name="T4" fmla="*/ 48 w 328"/>
                  <a:gd name="T5" fmla="*/ 0 h 176"/>
                  <a:gd name="T6" fmla="*/ 0 w 328"/>
                  <a:gd name="T7" fmla="*/ 38 h 176"/>
                  <a:gd name="T8" fmla="*/ 59 w 328"/>
                  <a:gd name="T9" fmla="*/ 76 h 176"/>
                  <a:gd name="T10" fmla="*/ 55 w 328"/>
                  <a:gd name="T11" fmla="*/ 55 h 176"/>
                  <a:gd name="T12" fmla="*/ 142 w 328"/>
                  <a:gd name="T13" fmla="*/ 55 h 176"/>
                  <a:gd name="T14" fmla="*/ 135 w 328"/>
                  <a:gd name="T15" fmla="*/ 17 h 176"/>
                  <a:gd name="T16" fmla="*/ 135 w 328"/>
                  <a:gd name="T17" fmla="*/ 21 h 1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28"/>
                  <a:gd name="T28" fmla="*/ 0 h 176"/>
                  <a:gd name="T29" fmla="*/ 328 w 328"/>
                  <a:gd name="T30" fmla="*/ 176 h 17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28" h="176">
                    <a:moveTo>
                      <a:pt x="312" y="48"/>
                    </a:moveTo>
                    <a:lnTo>
                      <a:pt x="120" y="48"/>
                    </a:lnTo>
                    <a:lnTo>
                      <a:pt x="112" y="0"/>
                    </a:lnTo>
                    <a:lnTo>
                      <a:pt x="0" y="88"/>
                    </a:lnTo>
                    <a:lnTo>
                      <a:pt x="136" y="175"/>
                    </a:lnTo>
                    <a:lnTo>
                      <a:pt x="128" y="127"/>
                    </a:lnTo>
                    <a:lnTo>
                      <a:pt x="327" y="127"/>
                    </a:lnTo>
                    <a:lnTo>
                      <a:pt x="312" y="40"/>
                    </a:lnTo>
                    <a:lnTo>
                      <a:pt x="312" y="48"/>
                    </a:lnTo>
                  </a:path>
                </a:pathLst>
              </a:custGeom>
              <a:solidFill>
                <a:srgbClr val="152B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2" name="Freeform 140"/>
              <p:cNvSpPr/>
              <p:nvPr/>
            </p:nvSpPr>
            <p:spPr bwMode="auto">
              <a:xfrm>
                <a:off x="3402" y="2429"/>
                <a:ext cx="101" cy="62"/>
              </a:xfrm>
              <a:custGeom>
                <a:avLst/>
                <a:gdLst>
                  <a:gd name="T0" fmla="*/ 35 w 233"/>
                  <a:gd name="T1" fmla="*/ 0 h 145"/>
                  <a:gd name="T2" fmla="*/ 35 w 233"/>
                  <a:gd name="T3" fmla="*/ 31 h 145"/>
                  <a:gd name="T4" fmla="*/ 0 w 233"/>
                  <a:gd name="T5" fmla="*/ 31 h 145"/>
                  <a:gd name="T6" fmla="*/ 49 w 233"/>
                  <a:gd name="T7" fmla="*/ 62 h 145"/>
                  <a:gd name="T8" fmla="*/ 101 w 233"/>
                  <a:gd name="T9" fmla="*/ 31 h 145"/>
                  <a:gd name="T10" fmla="*/ 66 w 233"/>
                  <a:gd name="T11" fmla="*/ 31 h 145"/>
                  <a:gd name="T12" fmla="*/ 66 w 233"/>
                  <a:gd name="T13" fmla="*/ 0 h 145"/>
                  <a:gd name="T14" fmla="*/ 52 w 233"/>
                  <a:gd name="T15" fmla="*/ 0 h 145"/>
                  <a:gd name="T16" fmla="*/ 35 w 233"/>
                  <a:gd name="T17" fmla="*/ 0 h 14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33"/>
                  <a:gd name="T28" fmla="*/ 0 h 145"/>
                  <a:gd name="T29" fmla="*/ 233 w 233"/>
                  <a:gd name="T30" fmla="*/ 145 h 14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33" h="145">
                    <a:moveTo>
                      <a:pt x="80" y="0"/>
                    </a:moveTo>
                    <a:lnTo>
                      <a:pt x="80" y="72"/>
                    </a:lnTo>
                    <a:lnTo>
                      <a:pt x="0" y="72"/>
                    </a:lnTo>
                    <a:lnTo>
                      <a:pt x="112" y="144"/>
                    </a:lnTo>
                    <a:lnTo>
                      <a:pt x="232" y="72"/>
                    </a:lnTo>
                    <a:lnTo>
                      <a:pt x="152" y="72"/>
                    </a:lnTo>
                    <a:lnTo>
                      <a:pt x="152" y="0"/>
                    </a:lnTo>
                    <a:lnTo>
                      <a:pt x="120" y="0"/>
                    </a:lnTo>
                    <a:lnTo>
                      <a:pt x="80" y="0"/>
                    </a:lnTo>
                  </a:path>
                </a:pathLst>
              </a:custGeom>
              <a:solidFill>
                <a:srgbClr val="152B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Freeform 141"/>
              <p:cNvSpPr/>
              <p:nvPr/>
            </p:nvSpPr>
            <p:spPr bwMode="auto">
              <a:xfrm>
                <a:off x="3402" y="2344"/>
                <a:ext cx="101" cy="66"/>
              </a:xfrm>
              <a:custGeom>
                <a:avLst/>
                <a:gdLst>
                  <a:gd name="T0" fmla="*/ 66 w 233"/>
                  <a:gd name="T1" fmla="*/ 66 h 153"/>
                  <a:gd name="T2" fmla="*/ 66 w 233"/>
                  <a:gd name="T3" fmla="*/ 31 h 153"/>
                  <a:gd name="T4" fmla="*/ 101 w 233"/>
                  <a:gd name="T5" fmla="*/ 31 h 153"/>
                  <a:gd name="T6" fmla="*/ 49 w 233"/>
                  <a:gd name="T7" fmla="*/ 0 h 153"/>
                  <a:gd name="T8" fmla="*/ 0 w 233"/>
                  <a:gd name="T9" fmla="*/ 31 h 153"/>
                  <a:gd name="T10" fmla="*/ 31 w 233"/>
                  <a:gd name="T11" fmla="*/ 31 h 153"/>
                  <a:gd name="T12" fmla="*/ 31 w 233"/>
                  <a:gd name="T13" fmla="*/ 66 h 153"/>
                  <a:gd name="T14" fmla="*/ 49 w 233"/>
                  <a:gd name="T15" fmla="*/ 66 h 153"/>
                  <a:gd name="T16" fmla="*/ 66 w 233"/>
                  <a:gd name="T17" fmla="*/ 66 h 15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33"/>
                  <a:gd name="T28" fmla="*/ 0 h 153"/>
                  <a:gd name="T29" fmla="*/ 233 w 233"/>
                  <a:gd name="T30" fmla="*/ 153 h 15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33" h="153">
                    <a:moveTo>
                      <a:pt x="152" y="152"/>
                    </a:moveTo>
                    <a:lnTo>
                      <a:pt x="152" y="72"/>
                    </a:lnTo>
                    <a:lnTo>
                      <a:pt x="232" y="72"/>
                    </a:lnTo>
                    <a:lnTo>
                      <a:pt x="112" y="0"/>
                    </a:lnTo>
                    <a:lnTo>
                      <a:pt x="0" y="72"/>
                    </a:lnTo>
                    <a:lnTo>
                      <a:pt x="72" y="72"/>
                    </a:lnTo>
                    <a:lnTo>
                      <a:pt x="72" y="152"/>
                    </a:lnTo>
                    <a:lnTo>
                      <a:pt x="112" y="152"/>
                    </a:lnTo>
                    <a:lnTo>
                      <a:pt x="152" y="152"/>
                    </a:lnTo>
                  </a:path>
                </a:pathLst>
              </a:custGeom>
              <a:solidFill>
                <a:srgbClr val="152B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Freeform 142"/>
              <p:cNvSpPr/>
              <p:nvPr/>
            </p:nvSpPr>
            <p:spPr bwMode="auto">
              <a:xfrm>
                <a:off x="3292" y="2365"/>
                <a:ext cx="133" cy="76"/>
              </a:xfrm>
              <a:custGeom>
                <a:avLst/>
                <a:gdLst>
                  <a:gd name="T0" fmla="*/ 3 w 328"/>
                  <a:gd name="T1" fmla="*/ 21 h 176"/>
                  <a:gd name="T2" fmla="*/ 84 w 328"/>
                  <a:gd name="T3" fmla="*/ 21 h 176"/>
                  <a:gd name="T4" fmla="*/ 88 w 328"/>
                  <a:gd name="T5" fmla="*/ 0 h 176"/>
                  <a:gd name="T6" fmla="*/ 133 w 328"/>
                  <a:gd name="T7" fmla="*/ 38 h 176"/>
                  <a:gd name="T8" fmla="*/ 78 w 328"/>
                  <a:gd name="T9" fmla="*/ 76 h 176"/>
                  <a:gd name="T10" fmla="*/ 78 w 328"/>
                  <a:gd name="T11" fmla="*/ 58 h 176"/>
                  <a:gd name="T12" fmla="*/ 0 w 328"/>
                  <a:gd name="T13" fmla="*/ 58 h 176"/>
                  <a:gd name="T14" fmla="*/ 0 w 328"/>
                  <a:gd name="T15" fmla="*/ 38 h 176"/>
                  <a:gd name="T16" fmla="*/ 3 w 328"/>
                  <a:gd name="T17" fmla="*/ 21 h 1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28"/>
                  <a:gd name="T28" fmla="*/ 0 h 176"/>
                  <a:gd name="T29" fmla="*/ 328 w 328"/>
                  <a:gd name="T30" fmla="*/ 176 h 17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28" h="176">
                    <a:moveTo>
                      <a:pt x="8" y="48"/>
                    </a:moveTo>
                    <a:lnTo>
                      <a:pt x="208" y="48"/>
                    </a:lnTo>
                    <a:lnTo>
                      <a:pt x="216" y="0"/>
                    </a:lnTo>
                    <a:lnTo>
                      <a:pt x="327" y="88"/>
                    </a:lnTo>
                    <a:lnTo>
                      <a:pt x="192" y="175"/>
                    </a:lnTo>
                    <a:lnTo>
                      <a:pt x="192" y="135"/>
                    </a:lnTo>
                    <a:lnTo>
                      <a:pt x="0" y="135"/>
                    </a:lnTo>
                    <a:lnTo>
                      <a:pt x="0" y="88"/>
                    </a:lnTo>
                    <a:lnTo>
                      <a:pt x="8" y="48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Freeform 143"/>
              <p:cNvSpPr/>
              <p:nvPr/>
            </p:nvSpPr>
            <p:spPr bwMode="auto">
              <a:xfrm>
                <a:off x="3464" y="2367"/>
                <a:ext cx="142" cy="76"/>
              </a:xfrm>
              <a:custGeom>
                <a:avLst/>
                <a:gdLst>
                  <a:gd name="T0" fmla="*/ 135 w 328"/>
                  <a:gd name="T1" fmla="*/ 21 h 176"/>
                  <a:gd name="T2" fmla="*/ 52 w 328"/>
                  <a:gd name="T3" fmla="*/ 21 h 176"/>
                  <a:gd name="T4" fmla="*/ 48 w 328"/>
                  <a:gd name="T5" fmla="*/ 0 h 176"/>
                  <a:gd name="T6" fmla="*/ 0 w 328"/>
                  <a:gd name="T7" fmla="*/ 38 h 176"/>
                  <a:gd name="T8" fmla="*/ 59 w 328"/>
                  <a:gd name="T9" fmla="*/ 76 h 176"/>
                  <a:gd name="T10" fmla="*/ 55 w 328"/>
                  <a:gd name="T11" fmla="*/ 55 h 176"/>
                  <a:gd name="T12" fmla="*/ 142 w 328"/>
                  <a:gd name="T13" fmla="*/ 55 h 176"/>
                  <a:gd name="T14" fmla="*/ 135 w 328"/>
                  <a:gd name="T15" fmla="*/ 17 h 176"/>
                  <a:gd name="T16" fmla="*/ 135 w 328"/>
                  <a:gd name="T17" fmla="*/ 21 h 1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28"/>
                  <a:gd name="T28" fmla="*/ 0 h 176"/>
                  <a:gd name="T29" fmla="*/ 328 w 328"/>
                  <a:gd name="T30" fmla="*/ 176 h 17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28" h="176">
                    <a:moveTo>
                      <a:pt x="312" y="48"/>
                    </a:moveTo>
                    <a:lnTo>
                      <a:pt x="120" y="48"/>
                    </a:lnTo>
                    <a:lnTo>
                      <a:pt x="112" y="0"/>
                    </a:lnTo>
                    <a:lnTo>
                      <a:pt x="0" y="88"/>
                    </a:lnTo>
                    <a:lnTo>
                      <a:pt x="136" y="175"/>
                    </a:lnTo>
                    <a:lnTo>
                      <a:pt x="128" y="127"/>
                    </a:lnTo>
                    <a:lnTo>
                      <a:pt x="327" y="127"/>
                    </a:lnTo>
                    <a:lnTo>
                      <a:pt x="312" y="40"/>
                    </a:lnTo>
                    <a:lnTo>
                      <a:pt x="312" y="4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6" name="Freeform 144"/>
              <p:cNvSpPr/>
              <p:nvPr/>
            </p:nvSpPr>
            <p:spPr bwMode="auto">
              <a:xfrm>
                <a:off x="3398" y="2417"/>
                <a:ext cx="101" cy="62"/>
              </a:xfrm>
              <a:custGeom>
                <a:avLst/>
                <a:gdLst>
                  <a:gd name="T0" fmla="*/ 35 w 233"/>
                  <a:gd name="T1" fmla="*/ 0 h 145"/>
                  <a:gd name="T2" fmla="*/ 35 w 233"/>
                  <a:gd name="T3" fmla="*/ 31 h 145"/>
                  <a:gd name="T4" fmla="*/ 0 w 233"/>
                  <a:gd name="T5" fmla="*/ 31 h 145"/>
                  <a:gd name="T6" fmla="*/ 49 w 233"/>
                  <a:gd name="T7" fmla="*/ 62 h 145"/>
                  <a:gd name="T8" fmla="*/ 101 w 233"/>
                  <a:gd name="T9" fmla="*/ 31 h 145"/>
                  <a:gd name="T10" fmla="*/ 66 w 233"/>
                  <a:gd name="T11" fmla="*/ 31 h 145"/>
                  <a:gd name="T12" fmla="*/ 66 w 233"/>
                  <a:gd name="T13" fmla="*/ 0 h 145"/>
                  <a:gd name="T14" fmla="*/ 52 w 233"/>
                  <a:gd name="T15" fmla="*/ 0 h 145"/>
                  <a:gd name="T16" fmla="*/ 35 w 233"/>
                  <a:gd name="T17" fmla="*/ 0 h 14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33"/>
                  <a:gd name="T28" fmla="*/ 0 h 145"/>
                  <a:gd name="T29" fmla="*/ 233 w 233"/>
                  <a:gd name="T30" fmla="*/ 145 h 14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33" h="145">
                    <a:moveTo>
                      <a:pt x="80" y="0"/>
                    </a:moveTo>
                    <a:lnTo>
                      <a:pt x="80" y="72"/>
                    </a:lnTo>
                    <a:lnTo>
                      <a:pt x="0" y="72"/>
                    </a:lnTo>
                    <a:lnTo>
                      <a:pt x="112" y="144"/>
                    </a:lnTo>
                    <a:lnTo>
                      <a:pt x="232" y="72"/>
                    </a:lnTo>
                    <a:lnTo>
                      <a:pt x="152" y="72"/>
                    </a:lnTo>
                    <a:lnTo>
                      <a:pt x="152" y="0"/>
                    </a:lnTo>
                    <a:lnTo>
                      <a:pt x="120" y="0"/>
                    </a:lnTo>
                    <a:lnTo>
                      <a:pt x="80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Freeform 145"/>
              <p:cNvSpPr/>
              <p:nvPr/>
            </p:nvSpPr>
            <p:spPr bwMode="auto">
              <a:xfrm>
                <a:off x="3398" y="2332"/>
                <a:ext cx="101" cy="66"/>
              </a:xfrm>
              <a:custGeom>
                <a:avLst/>
                <a:gdLst>
                  <a:gd name="T0" fmla="*/ 66 w 233"/>
                  <a:gd name="T1" fmla="*/ 66 h 153"/>
                  <a:gd name="T2" fmla="*/ 66 w 233"/>
                  <a:gd name="T3" fmla="*/ 31 h 153"/>
                  <a:gd name="T4" fmla="*/ 101 w 233"/>
                  <a:gd name="T5" fmla="*/ 31 h 153"/>
                  <a:gd name="T6" fmla="*/ 49 w 233"/>
                  <a:gd name="T7" fmla="*/ 0 h 153"/>
                  <a:gd name="T8" fmla="*/ 0 w 233"/>
                  <a:gd name="T9" fmla="*/ 31 h 153"/>
                  <a:gd name="T10" fmla="*/ 31 w 233"/>
                  <a:gd name="T11" fmla="*/ 31 h 153"/>
                  <a:gd name="T12" fmla="*/ 31 w 233"/>
                  <a:gd name="T13" fmla="*/ 66 h 153"/>
                  <a:gd name="T14" fmla="*/ 49 w 233"/>
                  <a:gd name="T15" fmla="*/ 66 h 153"/>
                  <a:gd name="T16" fmla="*/ 66 w 233"/>
                  <a:gd name="T17" fmla="*/ 66 h 15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33"/>
                  <a:gd name="T28" fmla="*/ 0 h 153"/>
                  <a:gd name="T29" fmla="*/ 233 w 233"/>
                  <a:gd name="T30" fmla="*/ 153 h 15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33" h="153">
                    <a:moveTo>
                      <a:pt x="152" y="152"/>
                    </a:moveTo>
                    <a:lnTo>
                      <a:pt x="152" y="72"/>
                    </a:lnTo>
                    <a:lnTo>
                      <a:pt x="232" y="72"/>
                    </a:lnTo>
                    <a:lnTo>
                      <a:pt x="112" y="0"/>
                    </a:lnTo>
                    <a:lnTo>
                      <a:pt x="0" y="72"/>
                    </a:lnTo>
                    <a:lnTo>
                      <a:pt x="72" y="72"/>
                    </a:lnTo>
                    <a:lnTo>
                      <a:pt x="72" y="152"/>
                    </a:lnTo>
                    <a:lnTo>
                      <a:pt x="112" y="152"/>
                    </a:lnTo>
                    <a:lnTo>
                      <a:pt x="152" y="152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5" name="Group 146"/>
            <p:cNvGrpSpPr/>
            <p:nvPr/>
          </p:nvGrpSpPr>
          <p:grpSpPr bwMode="auto">
            <a:xfrm>
              <a:off x="4993" y="1008"/>
              <a:ext cx="335" cy="209"/>
              <a:chOff x="3280" y="2330"/>
              <a:chExt cx="334" cy="218"/>
            </a:xfrm>
          </p:grpSpPr>
          <p:sp>
            <p:nvSpPr>
              <p:cNvPr id="22" name="Line 147"/>
              <p:cNvSpPr>
                <a:spLocks noChangeShapeType="1"/>
              </p:cNvSpPr>
              <p:nvPr/>
            </p:nvSpPr>
            <p:spPr bwMode="auto">
              <a:xfrm>
                <a:off x="3280" y="2406"/>
                <a:ext cx="0" cy="60"/>
              </a:xfrm>
              <a:prstGeom prst="line">
                <a:avLst/>
              </a:prstGeom>
              <a:noFill/>
              <a:ln w="9525">
                <a:solidFill>
                  <a:srgbClr val="152BC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3" name="Line 148"/>
              <p:cNvSpPr>
                <a:spLocks noChangeShapeType="1"/>
              </p:cNvSpPr>
              <p:nvPr/>
            </p:nvSpPr>
            <p:spPr bwMode="auto">
              <a:xfrm>
                <a:off x="3614" y="2408"/>
                <a:ext cx="0" cy="60"/>
              </a:xfrm>
              <a:prstGeom prst="line">
                <a:avLst/>
              </a:prstGeom>
              <a:noFill/>
              <a:ln w="9525">
                <a:solidFill>
                  <a:srgbClr val="152BC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Oval 149"/>
              <p:cNvSpPr>
                <a:spLocks noChangeArrowheads="1"/>
              </p:cNvSpPr>
              <p:nvPr/>
            </p:nvSpPr>
            <p:spPr bwMode="auto">
              <a:xfrm>
                <a:off x="3280" y="2393"/>
                <a:ext cx="333" cy="155"/>
              </a:xfrm>
              <a:prstGeom prst="ellipse">
                <a:avLst/>
              </a:prstGeom>
              <a:gradFill rotWithShape="0">
                <a:gsLst>
                  <a:gs pos="0">
                    <a:srgbClr val="1C203F"/>
                  </a:gs>
                  <a:gs pos="50000">
                    <a:srgbClr val="6A7AF0"/>
                  </a:gs>
                  <a:gs pos="100000">
                    <a:srgbClr val="1C203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5" name="Rectangle 150"/>
              <p:cNvSpPr>
                <a:spLocks noChangeArrowheads="1"/>
              </p:cNvSpPr>
              <p:nvPr/>
            </p:nvSpPr>
            <p:spPr bwMode="auto">
              <a:xfrm>
                <a:off x="3281" y="2412"/>
                <a:ext cx="333" cy="60"/>
              </a:xfrm>
              <a:prstGeom prst="rect">
                <a:avLst/>
              </a:prstGeom>
              <a:gradFill rotWithShape="0">
                <a:gsLst>
                  <a:gs pos="0">
                    <a:srgbClr val="1C203F"/>
                  </a:gs>
                  <a:gs pos="50000">
                    <a:srgbClr val="6A7AF0"/>
                  </a:gs>
                  <a:gs pos="100000">
                    <a:srgbClr val="1C203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6" name="Oval 151"/>
              <p:cNvSpPr>
                <a:spLocks noChangeArrowheads="1"/>
              </p:cNvSpPr>
              <p:nvPr/>
            </p:nvSpPr>
            <p:spPr bwMode="auto">
              <a:xfrm>
                <a:off x="3280" y="2330"/>
                <a:ext cx="333" cy="155"/>
              </a:xfrm>
              <a:prstGeom prst="ellipse">
                <a:avLst/>
              </a:prstGeom>
              <a:solidFill>
                <a:srgbClr val="6A7AF0"/>
              </a:solidFill>
              <a:ln w="12700">
                <a:solidFill>
                  <a:srgbClr val="6A7AF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Arial" panose="020B0604020202090204" pitchFamily="34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7" name="Freeform 152"/>
              <p:cNvSpPr/>
              <p:nvPr/>
            </p:nvSpPr>
            <p:spPr bwMode="auto">
              <a:xfrm>
                <a:off x="3296" y="2377"/>
                <a:ext cx="133" cy="76"/>
              </a:xfrm>
              <a:custGeom>
                <a:avLst/>
                <a:gdLst>
                  <a:gd name="T0" fmla="*/ 3 w 328"/>
                  <a:gd name="T1" fmla="*/ 21 h 176"/>
                  <a:gd name="T2" fmla="*/ 84 w 328"/>
                  <a:gd name="T3" fmla="*/ 21 h 176"/>
                  <a:gd name="T4" fmla="*/ 88 w 328"/>
                  <a:gd name="T5" fmla="*/ 0 h 176"/>
                  <a:gd name="T6" fmla="*/ 133 w 328"/>
                  <a:gd name="T7" fmla="*/ 38 h 176"/>
                  <a:gd name="T8" fmla="*/ 78 w 328"/>
                  <a:gd name="T9" fmla="*/ 76 h 176"/>
                  <a:gd name="T10" fmla="*/ 78 w 328"/>
                  <a:gd name="T11" fmla="*/ 58 h 176"/>
                  <a:gd name="T12" fmla="*/ 0 w 328"/>
                  <a:gd name="T13" fmla="*/ 58 h 176"/>
                  <a:gd name="T14" fmla="*/ 0 w 328"/>
                  <a:gd name="T15" fmla="*/ 38 h 176"/>
                  <a:gd name="T16" fmla="*/ 3 w 328"/>
                  <a:gd name="T17" fmla="*/ 21 h 1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28"/>
                  <a:gd name="T28" fmla="*/ 0 h 176"/>
                  <a:gd name="T29" fmla="*/ 328 w 328"/>
                  <a:gd name="T30" fmla="*/ 176 h 17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28" h="176">
                    <a:moveTo>
                      <a:pt x="8" y="48"/>
                    </a:moveTo>
                    <a:lnTo>
                      <a:pt x="208" y="48"/>
                    </a:lnTo>
                    <a:lnTo>
                      <a:pt x="216" y="0"/>
                    </a:lnTo>
                    <a:lnTo>
                      <a:pt x="327" y="88"/>
                    </a:lnTo>
                    <a:lnTo>
                      <a:pt x="192" y="175"/>
                    </a:lnTo>
                    <a:lnTo>
                      <a:pt x="192" y="135"/>
                    </a:lnTo>
                    <a:lnTo>
                      <a:pt x="0" y="135"/>
                    </a:lnTo>
                    <a:lnTo>
                      <a:pt x="0" y="88"/>
                    </a:lnTo>
                    <a:lnTo>
                      <a:pt x="8" y="48"/>
                    </a:lnTo>
                  </a:path>
                </a:pathLst>
              </a:custGeom>
              <a:solidFill>
                <a:srgbClr val="152B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Freeform 153"/>
              <p:cNvSpPr/>
              <p:nvPr/>
            </p:nvSpPr>
            <p:spPr bwMode="auto">
              <a:xfrm>
                <a:off x="3468" y="2379"/>
                <a:ext cx="142" cy="76"/>
              </a:xfrm>
              <a:custGeom>
                <a:avLst/>
                <a:gdLst>
                  <a:gd name="T0" fmla="*/ 135 w 328"/>
                  <a:gd name="T1" fmla="*/ 21 h 176"/>
                  <a:gd name="T2" fmla="*/ 52 w 328"/>
                  <a:gd name="T3" fmla="*/ 21 h 176"/>
                  <a:gd name="T4" fmla="*/ 48 w 328"/>
                  <a:gd name="T5" fmla="*/ 0 h 176"/>
                  <a:gd name="T6" fmla="*/ 0 w 328"/>
                  <a:gd name="T7" fmla="*/ 38 h 176"/>
                  <a:gd name="T8" fmla="*/ 59 w 328"/>
                  <a:gd name="T9" fmla="*/ 76 h 176"/>
                  <a:gd name="T10" fmla="*/ 55 w 328"/>
                  <a:gd name="T11" fmla="*/ 55 h 176"/>
                  <a:gd name="T12" fmla="*/ 142 w 328"/>
                  <a:gd name="T13" fmla="*/ 55 h 176"/>
                  <a:gd name="T14" fmla="*/ 135 w 328"/>
                  <a:gd name="T15" fmla="*/ 17 h 176"/>
                  <a:gd name="T16" fmla="*/ 135 w 328"/>
                  <a:gd name="T17" fmla="*/ 21 h 1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28"/>
                  <a:gd name="T28" fmla="*/ 0 h 176"/>
                  <a:gd name="T29" fmla="*/ 328 w 328"/>
                  <a:gd name="T30" fmla="*/ 176 h 17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28" h="176">
                    <a:moveTo>
                      <a:pt x="312" y="48"/>
                    </a:moveTo>
                    <a:lnTo>
                      <a:pt x="120" y="48"/>
                    </a:lnTo>
                    <a:lnTo>
                      <a:pt x="112" y="0"/>
                    </a:lnTo>
                    <a:lnTo>
                      <a:pt x="0" y="88"/>
                    </a:lnTo>
                    <a:lnTo>
                      <a:pt x="136" y="175"/>
                    </a:lnTo>
                    <a:lnTo>
                      <a:pt x="128" y="127"/>
                    </a:lnTo>
                    <a:lnTo>
                      <a:pt x="327" y="127"/>
                    </a:lnTo>
                    <a:lnTo>
                      <a:pt x="312" y="40"/>
                    </a:lnTo>
                    <a:lnTo>
                      <a:pt x="312" y="48"/>
                    </a:lnTo>
                  </a:path>
                </a:pathLst>
              </a:custGeom>
              <a:solidFill>
                <a:srgbClr val="152B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Freeform 154"/>
              <p:cNvSpPr/>
              <p:nvPr/>
            </p:nvSpPr>
            <p:spPr bwMode="auto">
              <a:xfrm>
                <a:off x="3402" y="2429"/>
                <a:ext cx="101" cy="62"/>
              </a:xfrm>
              <a:custGeom>
                <a:avLst/>
                <a:gdLst>
                  <a:gd name="T0" fmla="*/ 35 w 233"/>
                  <a:gd name="T1" fmla="*/ 0 h 145"/>
                  <a:gd name="T2" fmla="*/ 35 w 233"/>
                  <a:gd name="T3" fmla="*/ 31 h 145"/>
                  <a:gd name="T4" fmla="*/ 0 w 233"/>
                  <a:gd name="T5" fmla="*/ 31 h 145"/>
                  <a:gd name="T6" fmla="*/ 49 w 233"/>
                  <a:gd name="T7" fmla="*/ 62 h 145"/>
                  <a:gd name="T8" fmla="*/ 101 w 233"/>
                  <a:gd name="T9" fmla="*/ 31 h 145"/>
                  <a:gd name="T10" fmla="*/ 66 w 233"/>
                  <a:gd name="T11" fmla="*/ 31 h 145"/>
                  <a:gd name="T12" fmla="*/ 66 w 233"/>
                  <a:gd name="T13" fmla="*/ 0 h 145"/>
                  <a:gd name="T14" fmla="*/ 52 w 233"/>
                  <a:gd name="T15" fmla="*/ 0 h 145"/>
                  <a:gd name="T16" fmla="*/ 35 w 233"/>
                  <a:gd name="T17" fmla="*/ 0 h 14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33"/>
                  <a:gd name="T28" fmla="*/ 0 h 145"/>
                  <a:gd name="T29" fmla="*/ 233 w 233"/>
                  <a:gd name="T30" fmla="*/ 145 h 14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33" h="145">
                    <a:moveTo>
                      <a:pt x="80" y="0"/>
                    </a:moveTo>
                    <a:lnTo>
                      <a:pt x="80" y="72"/>
                    </a:lnTo>
                    <a:lnTo>
                      <a:pt x="0" y="72"/>
                    </a:lnTo>
                    <a:lnTo>
                      <a:pt x="112" y="144"/>
                    </a:lnTo>
                    <a:lnTo>
                      <a:pt x="232" y="72"/>
                    </a:lnTo>
                    <a:lnTo>
                      <a:pt x="152" y="72"/>
                    </a:lnTo>
                    <a:lnTo>
                      <a:pt x="152" y="0"/>
                    </a:lnTo>
                    <a:lnTo>
                      <a:pt x="120" y="0"/>
                    </a:lnTo>
                    <a:lnTo>
                      <a:pt x="80" y="0"/>
                    </a:lnTo>
                  </a:path>
                </a:pathLst>
              </a:custGeom>
              <a:solidFill>
                <a:srgbClr val="152B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Freeform 155"/>
              <p:cNvSpPr/>
              <p:nvPr/>
            </p:nvSpPr>
            <p:spPr bwMode="auto">
              <a:xfrm>
                <a:off x="3402" y="2344"/>
                <a:ext cx="101" cy="66"/>
              </a:xfrm>
              <a:custGeom>
                <a:avLst/>
                <a:gdLst>
                  <a:gd name="T0" fmla="*/ 66 w 233"/>
                  <a:gd name="T1" fmla="*/ 66 h 153"/>
                  <a:gd name="T2" fmla="*/ 66 w 233"/>
                  <a:gd name="T3" fmla="*/ 31 h 153"/>
                  <a:gd name="T4" fmla="*/ 101 w 233"/>
                  <a:gd name="T5" fmla="*/ 31 h 153"/>
                  <a:gd name="T6" fmla="*/ 49 w 233"/>
                  <a:gd name="T7" fmla="*/ 0 h 153"/>
                  <a:gd name="T8" fmla="*/ 0 w 233"/>
                  <a:gd name="T9" fmla="*/ 31 h 153"/>
                  <a:gd name="T10" fmla="*/ 31 w 233"/>
                  <a:gd name="T11" fmla="*/ 31 h 153"/>
                  <a:gd name="T12" fmla="*/ 31 w 233"/>
                  <a:gd name="T13" fmla="*/ 66 h 153"/>
                  <a:gd name="T14" fmla="*/ 49 w 233"/>
                  <a:gd name="T15" fmla="*/ 66 h 153"/>
                  <a:gd name="T16" fmla="*/ 66 w 233"/>
                  <a:gd name="T17" fmla="*/ 66 h 15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33"/>
                  <a:gd name="T28" fmla="*/ 0 h 153"/>
                  <a:gd name="T29" fmla="*/ 233 w 233"/>
                  <a:gd name="T30" fmla="*/ 153 h 15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33" h="153">
                    <a:moveTo>
                      <a:pt x="152" y="152"/>
                    </a:moveTo>
                    <a:lnTo>
                      <a:pt x="152" y="72"/>
                    </a:lnTo>
                    <a:lnTo>
                      <a:pt x="232" y="72"/>
                    </a:lnTo>
                    <a:lnTo>
                      <a:pt x="112" y="0"/>
                    </a:lnTo>
                    <a:lnTo>
                      <a:pt x="0" y="72"/>
                    </a:lnTo>
                    <a:lnTo>
                      <a:pt x="72" y="72"/>
                    </a:lnTo>
                    <a:lnTo>
                      <a:pt x="72" y="152"/>
                    </a:lnTo>
                    <a:lnTo>
                      <a:pt x="112" y="152"/>
                    </a:lnTo>
                    <a:lnTo>
                      <a:pt x="152" y="152"/>
                    </a:lnTo>
                  </a:path>
                </a:pathLst>
              </a:custGeom>
              <a:solidFill>
                <a:srgbClr val="152B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" name="Freeform 156"/>
              <p:cNvSpPr/>
              <p:nvPr/>
            </p:nvSpPr>
            <p:spPr bwMode="auto">
              <a:xfrm>
                <a:off x="3292" y="2365"/>
                <a:ext cx="133" cy="76"/>
              </a:xfrm>
              <a:custGeom>
                <a:avLst/>
                <a:gdLst>
                  <a:gd name="T0" fmla="*/ 3 w 328"/>
                  <a:gd name="T1" fmla="*/ 21 h 176"/>
                  <a:gd name="T2" fmla="*/ 84 w 328"/>
                  <a:gd name="T3" fmla="*/ 21 h 176"/>
                  <a:gd name="T4" fmla="*/ 88 w 328"/>
                  <a:gd name="T5" fmla="*/ 0 h 176"/>
                  <a:gd name="T6" fmla="*/ 133 w 328"/>
                  <a:gd name="T7" fmla="*/ 38 h 176"/>
                  <a:gd name="T8" fmla="*/ 78 w 328"/>
                  <a:gd name="T9" fmla="*/ 76 h 176"/>
                  <a:gd name="T10" fmla="*/ 78 w 328"/>
                  <a:gd name="T11" fmla="*/ 58 h 176"/>
                  <a:gd name="T12" fmla="*/ 0 w 328"/>
                  <a:gd name="T13" fmla="*/ 58 h 176"/>
                  <a:gd name="T14" fmla="*/ 0 w 328"/>
                  <a:gd name="T15" fmla="*/ 38 h 176"/>
                  <a:gd name="T16" fmla="*/ 3 w 328"/>
                  <a:gd name="T17" fmla="*/ 21 h 1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28"/>
                  <a:gd name="T28" fmla="*/ 0 h 176"/>
                  <a:gd name="T29" fmla="*/ 328 w 328"/>
                  <a:gd name="T30" fmla="*/ 176 h 17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28" h="176">
                    <a:moveTo>
                      <a:pt x="8" y="48"/>
                    </a:moveTo>
                    <a:lnTo>
                      <a:pt x="208" y="48"/>
                    </a:lnTo>
                    <a:lnTo>
                      <a:pt x="216" y="0"/>
                    </a:lnTo>
                    <a:lnTo>
                      <a:pt x="327" y="88"/>
                    </a:lnTo>
                    <a:lnTo>
                      <a:pt x="192" y="175"/>
                    </a:lnTo>
                    <a:lnTo>
                      <a:pt x="192" y="135"/>
                    </a:lnTo>
                    <a:lnTo>
                      <a:pt x="0" y="135"/>
                    </a:lnTo>
                    <a:lnTo>
                      <a:pt x="0" y="88"/>
                    </a:lnTo>
                    <a:lnTo>
                      <a:pt x="8" y="48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Freeform 157"/>
              <p:cNvSpPr/>
              <p:nvPr/>
            </p:nvSpPr>
            <p:spPr bwMode="auto">
              <a:xfrm>
                <a:off x="3464" y="2367"/>
                <a:ext cx="142" cy="76"/>
              </a:xfrm>
              <a:custGeom>
                <a:avLst/>
                <a:gdLst>
                  <a:gd name="T0" fmla="*/ 135 w 328"/>
                  <a:gd name="T1" fmla="*/ 21 h 176"/>
                  <a:gd name="T2" fmla="*/ 52 w 328"/>
                  <a:gd name="T3" fmla="*/ 21 h 176"/>
                  <a:gd name="T4" fmla="*/ 48 w 328"/>
                  <a:gd name="T5" fmla="*/ 0 h 176"/>
                  <a:gd name="T6" fmla="*/ 0 w 328"/>
                  <a:gd name="T7" fmla="*/ 38 h 176"/>
                  <a:gd name="T8" fmla="*/ 59 w 328"/>
                  <a:gd name="T9" fmla="*/ 76 h 176"/>
                  <a:gd name="T10" fmla="*/ 55 w 328"/>
                  <a:gd name="T11" fmla="*/ 55 h 176"/>
                  <a:gd name="T12" fmla="*/ 142 w 328"/>
                  <a:gd name="T13" fmla="*/ 55 h 176"/>
                  <a:gd name="T14" fmla="*/ 135 w 328"/>
                  <a:gd name="T15" fmla="*/ 17 h 176"/>
                  <a:gd name="T16" fmla="*/ 135 w 328"/>
                  <a:gd name="T17" fmla="*/ 21 h 1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28"/>
                  <a:gd name="T28" fmla="*/ 0 h 176"/>
                  <a:gd name="T29" fmla="*/ 328 w 328"/>
                  <a:gd name="T30" fmla="*/ 176 h 17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28" h="176">
                    <a:moveTo>
                      <a:pt x="312" y="48"/>
                    </a:moveTo>
                    <a:lnTo>
                      <a:pt x="120" y="48"/>
                    </a:lnTo>
                    <a:lnTo>
                      <a:pt x="112" y="0"/>
                    </a:lnTo>
                    <a:lnTo>
                      <a:pt x="0" y="88"/>
                    </a:lnTo>
                    <a:lnTo>
                      <a:pt x="136" y="175"/>
                    </a:lnTo>
                    <a:lnTo>
                      <a:pt x="128" y="127"/>
                    </a:lnTo>
                    <a:lnTo>
                      <a:pt x="327" y="127"/>
                    </a:lnTo>
                    <a:lnTo>
                      <a:pt x="312" y="40"/>
                    </a:lnTo>
                    <a:lnTo>
                      <a:pt x="312" y="4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" name="Freeform 158"/>
              <p:cNvSpPr/>
              <p:nvPr/>
            </p:nvSpPr>
            <p:spPr bwMode="auto">
              <a:xfrm>
                <a:off x="3398" y="2417"/>
                <a:ext cx="101" cy="62"/>
              </a:xfrm>
              <a:custGeom>
                <a:avLst/>
                <a:gdLst>
                  <a:gd name="T0" fmla="*/ 35 w 233"/>
                  <a:gd name="T1" fmla="*/ 0 h 145"/>
                  <a:gd name="T2" fmla="*/ 35 w 233"/>
                  <a:gd name="T3" fmla="*/ 31 h 145"/>
                  <a:gd name="T4" fmla="*/ 0 w 233"/>
                  <a:gd name="T5" fmla="*/ 31 h 145"/>
                  <a:gd name="T6" fmla="*/ 49 w 233"/>
                  <a:gd name="T7" fmla="*/ 62 h 145"/>
                  <a:gd name="T8" fmla="*/ 101 w 233"/>
                  <a:gd name="T9" fmla="*/ 31 h 145"/>
                  <a:gd name="T10" fmla="*/ 66 w 233"/>
                  <a:gd name="T11" fmla="*/ 31 h 145"/>
                  <a:gd name="T12" fmla="*/ 66 w 233"/>
                  <a:gd name="T13" fmla="*/ 0 h 145"/>
                  <a:gd name="T14" fmla="*/ 52 w 233"/>
                  <a:gd name="T15" fmla="*/ 0 h 145"/>
                  <a:gd name="T16" fmla="*/ 35 w 233"/>
                  <a:gd name="T17" fmla="*/ 0 h 14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33"/>
                  <a:gd name="T28" fmla="*/ 0 h 145"/>
                  <a:gd name="T29" fmla="*/ 233 w 233"/>
                  <a:gd name="T30" fmla="*/ 145 h 14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33" h="145">
                    <a:moveTo>
                      <a:pt x="80" y="0"/>
                    </a:moveTo>
                    <a:lnTo>
                      <a:pt x="80" y="72"/>
                    </a:lnTo>
                    <a:lnTo>
                      <a:pt x="0" y="72"/>
                    </a:lnTo>
                    <a:lnTo>
                      <a:pt x="112" y="144"/>
                    </a:lnTo>
                    <a:lnTo>
                      <a:pt x="232" y="72"/>
                    </a:lnTo>
                    <a:lnTo>
                      <a:pt x="152" y="72"/>
                    </a:lnTo>
                    <a:lnTo>
                      <a:pt x="152" y="0"/>
                    </a:lnTo>
                    <a:lnTo>
                      <a:pt x="120" y="0"/>
                    </a:lnTo>
                    <a:lnTo>
                      <a:pt x="80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Freeform 159"/>
              <p:cNvSpPr/>
              <p:nvPr/>
            </p:nvSpPr>
            <p:spPr bwMode="auto">
              <a:xfrm>
                <a:off x="3398" y="2332"/>
                <a:ext cx="101" cy="66"/>
              </a:xfrm>
              <a:custGeom>
                <a:avLst/>
                <a:gdLst>
                  <a:gd name="T0" fmla="*/ 66 w 233"/>
                  <a:gd name="T1" fmla="*/ 66 h 153"/>
                  <a:gd name="T2" fmla="*/ 66 w 233"/>
                  <a:gd name="T3" fmla="*/ 31 h 153"/>
                  <a:gd name="T4" fmla="*/ 101 w 233"/>
                  <a:gd name="T5" fmla="*/ 31 h 153"/>
                  <a:gd name="T6" fmla="*/ 49 w 233"/>
                  <a:gd name="T7" fmla="*/ 0 h 153"/>
                  <a:gd name="T8" fmla="*/ 0 w 233"/>
                  <a:gd name="T9" fmla="*/ 31 h 153"/>
                  <a:gd name="T10" fmla="*/ 31 w 233"/>
                  <a:gd name="T11" fmla="*/ 31 h 153"/>
                  <a:gd name="T12" fmla="*/ 31 w 233"/>
                  <a:gd name="T13" fmla="*/ 66 h 153"/>
                  <a:gd name="T14" fmla="*/ 49 w 233"/>
                  <a:gd name="T15" fmla="*/ 66 h 153"/>
                  <a:gd name="T16" fmla="*/ 66 w 233"/>
                  <a:gd name="T17" fmla="*/ 66 h 15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33"/>
                  <a:gd name="T28" fmla="*/ 0 h 153"/>
                  <a:gd name="T29" fmla="*/ 233 w 233"/>
                  <a:gd name="T30" fmla="*/ 153 h 15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33" h="153">
                    <a:moveTo>
                      <a:pt x="152" y="152"/>
                    </a:moveTo>
                    <a:lnTo>
                      <a:pt x="152" y="72"/>
                    </a:lnTo>
                    <a:lnTo>
                      <a:pt x="232" y="72"/>
                    </a:lnTo>
                    <a:lnTo>
                      <a:pt x="112" y="0"/>
                    </a:lnTo>
                    <a:lnTo>
                      <a:pt x="0" y="72"/>
                    </a:lnTo>
                    <a:lnTo>
                      <a:pt x="72" y="72"/>
                    </a:lnTo>
                    <a:lnTo>
                      <a:pt x="72" y="152"/>
                    </a:lnTo>
                    <a:lnTo>
                      <a:pt x="112" y="152"/>
                    </a:lnTo>
                    <a:lnTo>
                      <a:pt x="152" y="152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16" name="Picture 160" descr="C:\temp\splitter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" y="960"/>
              <a:ext cx="576" cy="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Line 161"/>
            <p:cNvSpPr>
              <a:spLocks noChangeShapeType="1"/>
            </p:cNvSpPr>
            <p:nvPr/>
          </p:nvSpPr>
          <p:spPr bwMode="auto">
            <a:xfrm>
              <a:off x="4368" y="1104"/>
              <a:ext cx="576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8" name="Line 163"/>
            <p:cNvSpPr>
              <a:spLocks noChangeShapeType="1"/>
            </p:cNvSpPr>
            <p:nvPr/>
          </p:nvSpPr>
          <p:spPr bwMode="auto">
            <a:xfrm flipV="1">
              <a:off x="3936" y="768"/>
              <a:ext cx="0" cy="14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9" name="Line 164"/>
            <p:cNvSpPr>
              <a:spLocks noChangeShapeType="1"/>
            </p:cNvSpPr>
            <p:nvPr/>
          </p:nvSpPr>
          <p:spPr bwMode="auto">
            <a:xfrm flipV="1">
              <a:off x="3984" y="768"/>
              <a:ext cx="0" cy="14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20" name="Line 165"/>
            <p:cNvSpPr>
              <a:spLocks noChangeShapeType="1"/>
            </p:cNvSpPr>
            <p:nvPr/>
          </p:nvSpPr>
          <p:spPr bwMode="auto">
            <a:xfrm flipV="1">
              <a:off x="1728" y="720"/>
              <a:ext cx="0" cy="14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21" name="Line 166"/>
            <p:cNvSpPr>
              <a:spLocks noChangeShapeType="1"/>
            </p:cNvSpPr>
            <p:nvPr/>
          </p:nvSpPr>
          <p:spPr bwMode="auto">
            <a:xfrm flipV="1">
              <a:off x="1680" y="720"/>
              <a:ext cx="0" cy="14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</p:grpSp>
      <p:graphicFrame>
        <p:nvGraphicFramePr>
          <p:cNvPr id="67" name="Group 209"/>
          <p:cNvGraphicFramePr>
            <a:graphicFrameLocks noGrp="1"/>
          </p:cNvGraphicFramePr>
          <p:nvPr/>
        </p:nvGraphicFramePr>
        <p:xfrm>
          <a:off x="838200" y="3965575"/>
          <a:ext cx="10403840" cy="2749550"/>
        </p:xfrm>
        <a:graphic>
          <a:graphicData uri="http://schemas.openxmlformats.org/drawingml/2006/table">
            <a:tbl>
              <a:tblPr/>
              <a:tblGrid>
                <a:gridCol w="2786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2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4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굴림" panose="020B0600000101010101" pitchFamily="50" charset="-127"/>
                      </a:endParaRPr>
                    </a:p>
                  </a:txBody>
                  <a:tcPr marL="90000" marR="90000" marT="46788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Port Mirroring</a:t>
                      </a:r>
                    </a:p>
                  </a:txBody>
                  <a:tcPr marL="90000" marR="90000" marT="46788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Network Splitter</a:t>
                      </a:r>
                    </a:p>
                  </a:txBody>
                  <a:tcPr marL="90000" marR="90000" marT="46788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07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How it works</a:t>
                      </a:r>
                    </a:p>
                  </a:txBody>
                  <a:tcPr marL="90000" marR="90000" marT="46788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- Copies all packets passing on a port to another port</a:t>
                      </a:r>
                    </a:p>
                  </a:txBody>
                  <a:tcPr marL="90000" marR="90000" marT="46788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- Splits the signal and sends a signal to original path and another to probe </a:t>
                      </a:r>
                    </a:p>
                  </a:txBody>
                  <a:tcPr marL="90000" marR="90000" marT="46788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6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Advantage</a:t>
                      </a:r>
                    </a:p>
                  </a:txBody>
                  <a:tcPr marL="90000" marR="90000" marT="46788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- No extra hardware required</a:t>
                      </a:r>
                    </a:p>
                  </a:txBody>
                  <a:tcPr marL="90000" marR="90000" marT="46788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- No processing overhead on router/switch</a:t>
                      </a:r>
                    </a:p>
                  </a:txBody>
                  <a:tcPr marL="90000" marR="90000" marT="46788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59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Disadvantage</a:t>
                      </a:r>
                    </a:p>
                  </a:txBody>
                  <a:tcPr marL="90000" marR="90000" marT="46788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- Processing overhead on router/switch</a:t>
                      </a:r>
                    </a:p>
                  </a:txBody>
                  <a:tcPr marL="90000" marR="90000" marT="46788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- Splitter hardware required</a:t>
                      </a:r>
                    </a:p>
                  </a:txBody>
                  <a:tcPr marL="90000" marR="90000" marT="46788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Packet Capturing 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45565"/>
            <a:ext cx="11520805" cy="391223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/>
              <a:t>Difficulties in packet capturing</a:t>
            </a:r>
          </a:p>
          <a:p>
            <a:pPr lvl="1"/>
            <a:r>
              <a:rPr lang="en-US" altLang="ko-KR" sz="2000" dirty="0">
                <a:solidFill>
                  <a:srgbClr val="FF0000"/>
                </a:solidFill>
              </a:rPr>
              <a:t>Massive amount of data</a:t>
            </a:r>
          </a:p>
          <a:p>
            <a:pPr lvl="2"/>
            <a:r>
              <a:rPr lang="en-US" altLang="ko-KR" sz="1800" dirty="0"/>
              <a:t>How much packet data is generated from 100 Mbps network in an hour?</a:t>
            </a:r>
          </a:p>
          <a:p>
            <a:pPr lvl="2">
              <a:buNone/>
            </a:pP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en-US" altLang="ko-KR" sz="1800" dirty="0"/>
              <a:t>Port speed </a:t>
            </a:r>
            <a:r>
              <a:rPr lang="en-US" altLang="ko-KR" sz="1800" dirty="0" err="1"/>
              <a:t>ⅹIn&amp;Out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ⅹLink</a:t>
            </a:r>
            <a:r>
              <a:rPr lang="en-US" altLang="ko-KR" sz="1800" dirty="0"/>
              <a:t> Utilization ⅹ sec/hour = throughput </a:t>
            </a:r>
          </a:p>
          <a:p>
            <a:pPr lvl="2">
              <a:buNone/>
            </a:pPr>
            <a:r>
              <a:rPr lang="en-US" altLang="ko-KR" sz="1800" dirty="0"/>
              <a:t>    100 Mbps   ⅹ    2    ⅹ        0.5         ⅹ   3600       =   360 </a:t>
            </a:r>
            <a:r>
              <a:rPr lang="en-US" altLang="ko-KR" sz="1800" dirty="0" err="1"/>
              <a:t>Gbps</a:t>
            </a:r>
            <a:endParaRPr lang="en-US" altLang="ko-KR" sz="1800" dirty="0"/>
          </a:p>
          <a:p>
            <a:pPr lvl="2">
              <a:buNone/>
            </a:pPr>
            <a:r>
              <a:rPr lang="en-US" altLang="ko-KR" sz="1800" dirty="0">
                <a:sym typeface="Wingdings" panose="05000000000000000000" pitchFamily="2" charset="2"/>
              </a:rPr>
              <a:t> Throughput </a:t>
            </a:r>
            <a:r>
              <a:rPr lang="en-US" altLang="ko-KR" sz="1800" dirty="0"/>
              <a:t>/ avg. packet </a:t>
            </a:r>
            <a:r>
              <a:rPr lang="en-US" altLang="ko-KR" sz="1800" dirty="0" err="1"/>
              <a:t>lengthⅹ</a:t>
            </a:r>
            <a:r>
              <a:rPr lang="en-US" altLang="ko-KR" sz="1800" dirty="0"/>
              <a:t> bytes of packet data = data size</a:t>
            </a:r>
          </a:p>
          <a:p>
            <a:pPr lvl="2">
              <a:buNone/>
            </a:pPr>
            <a:r>
              <a:rPr lang="en-US" altLang="ko-KR" sz="1800" dirty="0"/>
              <a:t>     360 </a:t>
            </a:r>
            <a:r>
              <a:rPr lang="en-US" altLang="ko-KR" sz="1800" dirty="0" err="1"/>
              <a:t>Gbps</a:t>
            </a:r>
            <a:r>
              <a:rPr lang="en-US" altLang="ko-KR" sz="1800" dirty="0"/>
              <a:t>   /  (1500 ⅹ 8)   ⅹ                  30                    = 1 </a:t>
            </a:r>
            <a:r>
              <a:rPr lang="en-US" altLang="ko-KR" sz="1800" dirty="0" err="1"/>
              <a:t>Gbyte</a:t>
            </a:r>
            <a:endParaRPr lang="en-US" altLang="ko-KR" sz="1800" dirty="0"/>
          </a:p>
          <a:p>
            <a:pPr lvl="2">
              <a:buNone/>
            </a:pPr>
            <a:endParaRPr lang="en-US" altLang="ko-KR" sz="1800" dirty="0"/>
          </a:p>
          <a:p>
            <a:pPr lvl="1"/>
            <a:r>
              <a:rPr lang="en-US" altLang="ko-KR" sz="2000" dirty="0">
                <a:solidFill>
                  <a:srgbClr val="FF0000"/>
                </a:solidFill>
              </a:rPr>
              <a:t>Processing of high-speed packets</a:t>
            </a:r>
            <a:endParaRPr lang="ko-KR" altLang="en-US" sz="2000" dirty="0">
              <a:solidFill>
                <a:srgbClr val="FF0000"/>
              </a:solidFill>
            </a:endParaRPr>
          </a:p>
          <a:p>
            <a:pPr lvl="2"/>
            <a:r>
              <a:rPr lang="en-US" altLang="ko-KR" sz="1800" dirty="0"/>
              <a:t>Processing time for 100 Mbps network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altLang="ko-KR" sz="1800" dirty="0">
                <a:sym typeface="Wingdings" panose="05000000000000000000" pitchFamily="2" charset="2"/>
              </a:rPr>
              <a:t>Port speed </a:t>
            </a:r>
            <a:r>
              <a:rPr lang="en-US" altLang="ko-KR" sz="1800" dirty="0"/>
              <a:t>ⅹ</a:t>
            </a:r>
            <a:r>
              <a:rPr lang="en-US" altLang="ko-KR" sz="1800" dirty="0">
                <a:sym typeface="Wingdings" panose="05000000000000000000" pitchFamily="2" charset="2"/>
              </a:rPr>
              <a:t> </a:t>
            </a:r>
            <a:r>
              <a:rPr lang="en-US" altLang="ko-KR" sz="1800" dirty="0" err="1">
                <a:sym typeface="Wingdings" panose="05000000000000000000" pitchFamily="2" charset="2"/>
              </a:rPr>
              <a:t>In&amp;Out</a:t>
            </a:r>
            <a:r>
              <a:rPr lang="en-US" altLang="ko-KR" sz="1800" dirty="0">
                <a:sym typeface="Wingdings" panose="05000000000000000000" pitchFamily="2" charset="2"/>
              </a:rPr>
              <a:t> </a:t>
            </a:r>
            <a:r>
              <a:rPr lang="en-US" altLang="ko-KR" sz="1800" dirty="0"/>
              <a:t>ⅹ</a:t>
            </a:r>
            <a:r>
              <a:rPr lang="en-US" altLang="ko-KR" sz="1800" dirty="0">
                <a:sym typeface="Wingdings" panose="05000000000000000000" pitchFamily="2" charset="2"/>
              </a:rPr>
              <a:t> Link Utilization / average packet length </a:t>
            </a:r>
          </a:p>
          <a:p>
            <a:pPr lvl="2">
              <a:buNone/>
            </a:pPr>
            <a:r>
              <a:rPr lang="en-US" altLang="ko-KR" sz="1800" dirty="0">
                <a:sym typeface="Wingdings" panose="05000000000000000000" pitchFamily="2" charset="2"/>
              </a:rPr>
              <a:t>    = 8333 packets/sec =&gt; 0.12 </a:t>
            </a:r>
            <a:r>
              <a:rPr lang="en-US" altLang="ko-KR" sz="1800" dirty="0" err="1">
                <a:sym typeface="Wingdings" panose="05000000000000000000" pitchFamily="2" charset="2"/>
              </a:rPr>
              <a:t>msec</a:t>
            </a:r>
            <a:r>
              <a:rPr lang="en-US" altLang="ko-KR" sz="1800" dirty="0">
                <a:sym typeface="Wingdings" panose="05000000000000000000" pitchFamily="2" charset="2"/>
              </a:rPr>
              <a:t>/packet</a:t>
            </a:r>
          </a:p>
          <a:p>
            <a:endParaRPr lang="ko-KR" altLang="en-US" sz="2400" dirty="0"/>
          </a:p>
        </p:txBody>
      </p:sp>
      <p:graphicFrame>
        <p:nvGraphicFramePr>
          <p:cNvPr id="4" name="Group 1028"/>
          <p:cNvGraphicFramePr>
            <a:graphicFrameLocks noGrp="1"/>
          </p:cNvGraphicFramePr>
          <p:nvPr/>
        </p:nvGraphicFramePr>
        <p:xfrm>
          <a:off x="1457325" y="5031740"/>
          <a:ext cx="8753475" cy="1435100"/>
        </p:xfrm>
        <a:graphic>
          <a:graphicData uri="http://schemas.openxmlformats.org/drawingml/2006/table">
            <a:tbl>
              <a:tblPr/>
              <a:tblGrid>
                <a:gridCol w="3935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5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6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33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100 </a:t>
                      </a: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Mbps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1 </a:t>
                      </a: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Gbps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1 </a:t>
                      </a:r>
                      <a:r>
                        <a:rPr kumimoji="0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Tbps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3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Data size per hour (assume 0.5 link util)</a:t>
                      </a:r>
                      <a:endParaRPr kumimoji="0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1 </a:t>
                      </a:r>
                      <a:r>
                        <a:rPr kumimoji="0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Gbyte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10 </a:t>
                      </a: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Gbyte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10 </a:t>
                      </a: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Tbyte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3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Processing Time per packet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0.12 </a:t>
                      </a: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msec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0.012 </a:t>
                      </a: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msec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0.012 </a:t>
                      </a:r>
                      <a:r>
                        <a:rPr kumimoji="0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90204" pitchFamily="34" charset="0"/>
                          <a:ea typeface="굴림" panose="020B0600000101010101" pitchFamily="50" charset="-127"/>
                        </a:rPr>
                        <a:t>μsec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Sampling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Why We Need Sampling?</a:t>
            </a:r>
          </a:p>
          <a:p>
            <a:pPr lvl="1"/>
            <a:r>
              <a:rPr lang="en-US" altLang="ko-KR" sz="2000" dirty="0"/>
              <a:t>If the rate is too high to capture all packets reliably, there is no alternative but to sample the packets</a:t>
            </a:r>
          </a:p>
          <a:p>
            <a:pPr lvl="1"/>
            <a:r>
              <a:rPr lang="en-US" altLang="ko-KR" sz="2000" dirty="0"/>
              <a:t>Sampling algorithms: </a:t>
            </a:r>
            <a:r>
              <a:rPr lang="en-US" altLang="ko-KR" sz="2000" dirty="0">
                <a:solidFill>
                  <a:srgbClr val="FF0000"/>
                </a:solidFill>
              </a:rPr>
              <a:t>every </a:t>
            </a:r>
            <a:r>
              <a:rPr lang="en-US" altLang="ko-KR" sz="2000" i="1" dirty="0">
                <a:solidFill>
                  <a:srgbClr val="FF0000"/>
                </a:solidFill>
              </a:rPr>
              <a:t>N</a:t>
            </a:r>
            <a:r>
              <a:rPr lang="en-US" altLang="ko-KR" sz="2000" dirty="0">
                <a:solidFill>
                  <a:srgbClr val="FF0000"/>
                </a:solidFill>
              </a:rPr>
              <a:t>th packet </a:t>
            </a:r>
            <a:r>
              <a:rPr lang="en-US" altLang="ko-KR" sz="2000" dirty="0"/>
              <a:t>or</a:t>
            </a:r>
            <a:r>
              <a:rPr lang="en-US" altLang="ko-KR" sz="2000" dirty="0">
                <a:solidFill>
                  <a:srgbClr val="FF0000"/>
                </a:solidFill>
              </a:rPr>
              <a:t> fixed time interval</a:t>
            </a:r>
          </a:p>
          <a:p>
            <a:endParaRPr lang="ko-KR" altLang="en-US" sz="2400" dirty="0"/>
          </a:p>
        </p:txBody>
      </p:sp>
      <p:grpSp>
        <p:nvGrpSpPr>
          <p:cNvPr id="52" name="그룹 51"/>
          <p:cNvGrpSpPr/>
          <p:nvPr/>
        </p:nvGrpSpPr>
        <p:grpSpPr>
          <a:xfrm>
            <a:off x="2023231" y="3368040"/>
            <a:ext cx="8100060" cy="3156585"/>
            <a:chOff x="312420" y="2819400"/>
            <a:chExt cx="8100060" cy="3156585"/>
          </a:xfrm>
        </p:grpSpPr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533400" y="51054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cap="rnd">
              <a:solidFill>
                <a:schemeClr val="tx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5" name="Rectangle 32"/>
            <p:cNvSpPr>
              <a:spLocks noChangeArrowheads="1"/>
            </p:cNvSpPr>
            <p:nvPr/>
          </p:nvSpPr>
          <p:spPr bwMode="auto">
            <a:xfrm>
              <a:off x="1014413" y="5105400"/>
              <a:ext cx="457200" cy="228600"/>
            </a:xfrm>
            <a:prstGeom prst="rect">
              <a:avLst/>
            </a:prstGeom>
            <a:solidFill>
              <a:schemeClr val="accent1"/>
            </a:solidFill>
            <a:ln w="9525" cap="rnd">
              <a:solidFill>
                <a:schemeClr val="tx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6" name="Rectangle 33"/>
            <p:cNvSpPr>
              <a:spLocks noChangeArrowheads="1"/>
            </p:cNvSpPr>
            <p:nvPr/>
          </p:nvSpPr>
          <p:spPr bwMode="auto">
            <a:xfrm>
              <a:off x="2236788" y="51054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cap="rnd">
              <a:solidFill>
                <a:schemeClr val="tx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7" name="Rectangle 34"/>
            <p:cNvSpPr>
              <a:spLocks noChangeArrowheads="1"/>
            </p:cNvSpPr>
            <p:nvPr/>
          </p:nvSpPr>
          <p:spPr bwMode="auto">
            <a:xfrm>
              <a:off x="2947988" y="5105400"/>
              <a:ext cx="457200" cy="228600"/>
            </a:xfrm>
            <a:prstGeom prst="rect">
              <a:avLst/>
            </a:prstGeom>
            <a:solidFill>
              <a:schemeClr val="accent1"/>
            </a:solidFill>
            <a:ln w="9525" cap="rnd">
              <a:solidFill>
                <a:schemeClr val="tx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8" name="Rectangle 35"/>
            <p:cNvSpPr>
              <a:spLocks noChangeArrowheads="1"/>
            </p:cNvSpPr>
            <p:nvPr/>
          </p:nvSpPr>
          <p:spPr bwMode="auto">
            <a:xfrm>
              <a:off x="3430588" y="5105400"/>
              <a:ext cx="457200" cy="228600"/>
            </a:xfrm>
            <a:prstGeom prst="rect">
              <a:avLst/>
            </a:prstGeom>
            <a:solidFill>
              <a:schemeClr val="accent1"/>
            </a:solidFill>
            <a:ln w="9525" cap="rnd">
              <a:solidFill>
                <a:schemeClr val="tx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9" name="Rectangle 36"/>
            <p:cNvSpPr>
              <a:spLocks noChangeArrowheads="1"/>
            </p:cNvSpPr>
            <p:nvPr/>
          </p:nvSpPr>
          <p:spPr bwMode="auto">
            <a:xfrm>
              <a:off x="3937000" y="5105400"/>
              <a:ext cx="457200" cy="228600"/>
            </a:xfrm>
            <a:prstGeom prst="rect">
              <a:avLst/>
            </a:prstGeom>
            <a:solidFill>
              <a:schemeClr val="accent1"/>
            </a:solidFill>
            <a:ln w="9525" cap="rnd">
              <a:solidFill>
                <a:schemeClr val="tx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10" name="Rectangle 37"/>
            <p:cNvSpPr>
              <a:spLocks noChangeArrowheads="1"/>
            </p:cNvSpPr>
            <p:nvPr/>
          </p:nvSpPr>
          <p:spPr bwMode="auto">
            <a:xfrm>
              <a:off x="4648200" y="5105400"/>
              <a:ext cx="457200" cy="228600"/>
            </a:xfrm>
            <a:prstGeom prst="rect">
              <a:avLst/>
            </a:prstGeom>
            <a:solidFill>
              <a:schemeClr val="accent1"/>
            </a:solidFill>
            <a:ln w="9525" cap="rnd">
              <a:solidFill>
                <a:schemeClr val="tx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11" name="Rectangle 38"/>
            <p:cNvSpPr>
              <a:spLocks noChangeArrowheads="1"/>
            </p:cNvSpPr>
            <p:nvPr/>
          </p:nvSpPr>
          <p:spPr bwMode="auto">
            <a:xfrm>
              <a:off x="3429000" y="5105400"/>
              <a:ext cx="457200" cy="228600"/>
            </a:xfrm>
            <a:prstGeom prst="rect">
              <a:avLst/>
            </a:prstGeom>
            <a:solidFill>
              <a:schemeClr val="accent1"/>
            </a:solidFill>
            <a:ln w="9525" cap="rnd">
              <a:solidFill>
                <a:schemeClr val="tx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12" name="Rectangle 39"/>
            <p:cNvSpPr>
              <a:spLocks noChangeArrowheads="1"/>
            </p:cNvSpPr>
            <p:nvPr/>
          </p:nvSpPr>
          <p:spPr bwMode="auto">
            <a:xfrm>
              <a:off x="3935413" y="51054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cap="rnd">
              <a:solidFill>
                <a:schemeClr val="tx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13" name="Rectangle 40"/>
            <p:cNvSpPr>
              <a:spLocks noChangeArrowheads="1"/>
            </p:cNvSpPr>
            <p:nvPr/>
          </p:nvSpPr>
          <p:spPr bwMode="auto">
            <a:xfrm>
              <a:off x="4646613" y="5105400"/>
              <a:ext cx="457200" cy="228600"/>
            </a:xfrm>
            <a:prstGeom prst="rect">
              <a:avLst/>
            </a:prstGeom>
            <a:solidFill>
              <a:schemeClr val="accent1"/>
            </a:solidFill>
            <a:ln w="9525" cap="rnd">
              <a:solidFill>
                <a:schemeClr val="tx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14" name="Rectangle 41"/>
            <p:cNvSpPr>
              <a:spLocks noChangeArrowheads="1"/>
            </p:cNvSpPr>
            <p:nvPr/>
          </p:nvSpPr>
          <p:spPr bwMode="auto">
            <a:xfrm>
              <a:off x="5562600" y="51054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cap="rnd">
              <a:solidFill>
                <a:schemeClr val="tx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15" name="Rectangle 42"/>
            <p:cNvSpPr>
              <a:spLocks noChangeArrowheads="1"/>
            </p:cNvSpPr>
            <p:nvPr/>
          </p:nvSpPr>
          <p:spPr bwMode="auto">
            <a:xfrm>
              <a:off x="6273800" y="5105400"/>
              <a:ext cx="457200" cy="228600"/>
            </a:xfrm>
            <a:prstGeom prst="rect">
              <a:avLst/>
            </a:prstGeom>
            <a:solidFill>
              <a:schemeClr val="accent1"/>
            </a:solidFill>
            <a:ln w="9525" cap="rnd">
              <a:solidFill>
                <a:schemeClr val="tx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16" name="Rectangle 43"/>
            <p:cNvSpPr>
              <a:spLocks noChangeArrowheads="1"/>
            </p:cNvSpPr>
            <p:nvPr/>
          </p:nvSpPr>
          <p:spPr bwMode="auto">
            <a:xfrm>
              <a:off x="7213600" y="51054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cap="rnd">
              <a:solidFill>
                <a:schemeClr val="tx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17" name="Rectangle 44"/>
            <p:cNvSpPr>
              <a:spLocks noChangeArrowheads="1"/>
            </p:cNvSpPr>
            <p:nvPr/>
          </p:nvSpPr>
          <p:spPr bwMode="auto">
            <a:xfrm>
              <a:off x="7924800" y="5105400"/>
              <a:ext cx="457200" cy="228600"/>
            </a:xfrm>
            <a:prstGeom prst="rect">
              <a:avLst/>
            </a:prstGeom>
            <a:solidFill>
              <a:schemeClr val="accent1"/>
            </a:solidFill>
            <a:ln w="9525" cap="rnd">
              <a:solidFill>
                <a:schemeClr val="tx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18" name="Line 45"/>
            <p:cNvSpPr>
              <a:spLocks noChangeShapeType="1"/>
            </p:cNvSpPr>
            <p:nvPr/>
          </p:nvSpPr>
          <p:spPr bwMode="auto">
            <a:xfrm>
              <a:off x="381000" y="4800600"/>
              <a:ext cx="1981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Line 46"/>
            <p:cNvSpPr>
              <a:spLocks noChangeShapeType="1"/>
            </p:cNvSpPr>
            <p:nvPr/>
          </p:nvSpPr>
          <p:spPr bwMode="auto">
            <a:xfrm>
              <a:off x="2362200" y="4800600"/>
              <a:ext cx="1676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Line 47"/>
            <p:cNvSpPr>
              <a:spLocks noChangeShapeType="1"/>
            </p:cNvSpPr>
            <p:nvPr/>
          </p:nvSpPr>
          <p:spPr bwMode="auto">
            <a:xfrm>
              <a:off x="4038600" y="4800600"/>
              <a:ext cx="1676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Line 48"/>
            <p:cNvSpPr>
              <a:spLocks noChangeShapeType="1"/>
            </p:cNvSpPr>
            <p:nvPr/>
          </p:nvSpPr>
          <p:spPr bwMode="auto">
            <a:xfrm>
              <a:off x="5715000" y="4800600"/>
              <a:ext cx="1676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Line 49"/>
            <p:cNvSpPr>
              <a:spLocks noChangeShapeType="1"/>
            </p:cNvSpPr>
            <p:nvPr/>
          </p:nvSpPr>
          <p:spPr bwMode="auto">
            <a:xfrm>
              <a:off x="7391400" y="4800600"/>
              <a:ext cx="990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Rectangle 50"/>
            <p:cNvSpPr>
              <a:spLocks noChangeArrowheads="1"/>
            </p:cNvSpPr>
            <p:nvPr/>
          </p:nvSpPr>
          <p:spPr bwMode="auto">
            <a:xfrm>
              <a:off x="533400" y="32004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cap="rnd">
              <a:solidFill>
                <a:schemeClr val="tx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24" name="Rectangle 51"/>
            <p:cNvSpPr>
              <a:spLocks noChangeArrowheads="1"/>
            </p:cNvSpPr>
            <p:nvPr/>
          </p:nvSpPr>
          <p:spPr bwMode="auto">
            <a:xfrm>
              <a:off x="1014413" y="3200400"/>
              <a:ext cx="457200" cy="228600"/>
            </a:xfrm>
            <a:prstGeom prst="rect">
              <a:avLst/>
            </a:prstGeom>
            <a:solidFill>
              <a:schemeClr val="accent1"/>
            </a:solidFill>
            <a:ln w="9525" cap="rnd">
              <a:solidFill>
                <a:schemeClr val="tx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25" name="Rectangle 52"/>
            <p:cNvSpPr>
              <a:spLocks noChangeArrowheads="1"/>
            </p:cNvSpPr>
            <p:nvPr/>
          </p:nvSpPr>
          <p:spPr bwMode="auto">
            <a:xfrm>
              <a:off x="2236788" y="32004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cap="rnd">
              <a:solidFill>
                <a:schemeClr val="tx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26" name="Rectangle 53"/>
            <p:cNvSpPr>
              <a:spLocks noChangeArrowheads="1"/>
            </p:cNvSpPr>
            <p:nvPr/>
          </p:nvSpPr>
          <p:spPr bwMode="auto">
            <a:xfrm>
              <a:off x="2947988" y="3200400"/>
              <a:ext cx="457200" cy="228600"/>
            </a:xfrm>
            <a:prstGeom prst="rect">
              <a:avLst/>
            </a:prstGeom>
            <a:solidFill>
              <a:schemeClr val="accent1"/>
            </a:solidFill>
            <a:ln w="9525" cap="rnd">
              <a:solidFill>
                <a:schemeClr val="tx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27" name="Rectangle 54"/>
            <p:cNvSpPr>
              <a:spLocks noChangeArrowheads="1"/>
            </p:cNvSpPr>
            <p:nvPr/>
          </p:nvSpPr>
          <p:spPr bwMode="auto">
            <a:xfrm>
              <a:off x="3430588" y="3200400"/>
              <a:ext cx="457200" cy="228600"/>
            </a:xfrm>
            <a:prstGeom prst="rect">
              <a:avLst/>
            </a:prstGeom>
            <a:solidFill>
              <a:schemeClr val="accent1"/>
            </a:solidFill>
            <a:ln w="9525" cap="rnd">
              <a:solidFill>
                <a:schemeClr val="tx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28" name="Rectangle 55"/>
            <p:cNvSpPr>
              <a:spLocks noChangeArrowheads="1"/>
            </p:cNvSpPr>
            <p:nvPr/>
          </p:nvSpPr>
          <p:spPr bwMode="auto">
            <a:xfrm>
              <a:off x="3937000" y="3200400"/>
              <a:ext cx="457200" cy="228600"/>
            </a:xfrm>
            <a:prstGeom prst="rect">
              <a:avLst/>
            </a:prstGeom>
            <a:solidFill>
              <a:schemeClr val="accent1"/>
            </a:solidFill>
            <a:ln w="9525" cap="rnd">
              <a:solidFill>
                <a:schemeClr val="tx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29" name="Rectangle 56"/>
            <p:cNvSpPr>
              <a:spLocks noChangeArrowheads="1"/>
            </p:cNvSpPr>
            <p:nvPr/>
          </p:nvSpPr>
          <p:spPr bwMode="auto">
            <a:xfrm>
              <a:off x="4648200" y="3200400"/>
              <a:ext cx="457200" cy="228600"/>
            </a:xfrm>
            <a:prstGeom prst="rect">
              <a:avLst/>
            </a:prstGeom>
            <a:solidFill>
              <a:schemeClr val="accent1"/>
            </a:solidFill>
            <a:ln w="9525" cap="rnd">
              <a:solidFill>
                <a:schemeClr val="tx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30" name="Rectangle 57"/>
            <p:cNvSpPr>
              <a:spLocks noChangeArrowheads="1"/>
            </p:cNvSpPr>
            <p:nvPr/>
          </p:nvSpPr>
          <p:spPr bwMode="auto">
            <a:xfrm>
              <a:off x="3429000" y="32004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cap="rnd">
              <a:solidFill>
                <a:schemeClr val="tx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31" name="Rectangle 58"/>
            <p:cNvSpPr>
              <a:spLocks noChangeArrowheads="1"/>
            </p:cNvSpPr>
            <p:nvPr/>
          </p:nvSpPr>
          <p:spPr bwMode="auto">
            <a:xfrm>
              <a:off x="3935413" y="3200400"/>
              <a:ext cx="457200" cy="228600"/>
            </a:xfrm>
            <a:prstGeom prst="rect">
              <a:avLst/>
            </a:prstGeom>
            <a:solidFill>
              <a:schemeClr val="accent1"/>
            </a:solidFill>
            <a:ln w="9525" cap="rnd">
              <a:solidFill>
                <a:schemeClr val="accent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32" name="Rectangle 59"/>
            <p:cNvSpPr>
              <a:spLocks noChangeArrowheads="1"/>
            </p:cNvSpPr>
            <p:nvPr/>
          </p:nvSpPr>
          <p:spPr bwMode="auto">
            <a:xfrm>
              <a:off x="4646613" y="32004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cap="rnd">
              <a:solidFill>
                <a:schemeClr val="tx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33" name="Rectangle 60"/>
            <p:cNvSpPr>
              <a:spLocks noChangeArrowheads="1"/>
            </p:cNvSpPr>
            <p:nvPr/>
          </p:nvSpPr>
          <p:spPr bwMode="auto">
            <a:xfrm>
              <a:off x="5562600" y="3200400"/>
              <a:ext cx="457200" cy="228600"/>
            </a:xfrm>
            <a:prstGeom prst="rect">
              <a:avLst/>
            </a:prstGeom>
            <a:solidFill>
              <a:schemeClr val="accent1"/>
            </a:solidFill>
            <a:ln w="9525" cap="rnd">
              <a:solidFill>
                <a:schemeClr val="accent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34" name="Rectangle 61"/>
            <p:cNvSpPr>
              <a:spLocks noChangeArrowheads="1"/>
            </p:cNvSpPr>
            <p:nvPr/>
          </p:nvSpPr>
          <p:spPr bwMode="auto">
            <a:xfrm>
              <a:off x="6273800" y="32004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cap="rnd">
              <a:solidFill>
                <a:schemeClr val="tx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35" name="Rectangle 62"/>
            <p:cNvSpPr>
              <a:spLocks noChangeArrowheads="1"/>
            </p:cNvSpPr>
            <p:nvPr/>
          </p:nvSpPr>
          <p:spPr bwMode="auto">
            <a:xfrm>
              <a:off x="7213600" y="3200400"/>
              <a:ext cx="457200" cy="228600"/>
            </a:xfrm>
            <a:prstGeom prst="rect">
              <a:avLst/>
            </a:prstGeom>
            <a:solidFill>
              <a:schemeClr val="accent1"/>
            </a:solidFill>
            <a:ln w="9525" cap="rnd">
              <a:solidFill>
                <a:schemeClr val="accent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36" name="Rectangle 63"/>
            <p:cNvSpPr>
              <a:spLocks noChangeArrowheads="1"/>
            </p:cNvSpPr>
            <p:nvPr/>
          </p:nvSpPr>
          <p:spPr bwMode="auto">
            <a:xfrm>
              <a:off x="7924800" y="3200400"/>
              <a:ext cx="457200" cy="228600"/>
            </a:xfrm>
            <a:prstGeom prst="rect">
              <a:avLst/>
            </a:prstGeom>
            <a:solidFill>
              <a:srgbClr val="FF0000"/>
            </a:solidFill>
            <a:ln w="9525" cap="rnd">
              <a:solidFill>
                <a:schemeClr val="tx1"/>
              </a:solidFill>
              <a:prstDash val="sysDot"/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37" name="Text Box 64"/>
            <p:cNvSpPr txBox="1">
              <a:spLocks noChangeArrowheads="1"/>
            </p:cNvSpPr>
            <p:nvPr/>
          </p:nvSpPr>
          <p:spPr bwMode="auto">
            <a:xfrm>
              <a:off x="609600" y="2819400"/>
              <a:ext cx="7802880" cy="33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ko-KR" altLang="en-US" sz="1600">
                  <a:latin typeface="Times New Roman" panose="02020503050405090304" charset="0"/>
                </a:rPr>
                <a:t>1        2                      3            4        5       6            7                8            9                10          11 </a:t>
              </a:r>
            </a:p>
          </p:txBody>
        </p:sp>
        <p:sp>
          <p:nvSpPr>
            <p:cNvPr id="38" name="Text Box 65"/>
            <p:cNvSpPr txBox="1">
              <a:spLocks noChangeArrowheads="1"/>
            </p:cNvSpPr>
            <p:nvPr/>
          </p:nvSpPr>
          <p:spPr bwMode="auto">
            <a:xfrm>
              <a:off x="3599815" y="3657600"/>
              <a:ext cx="1515745" cy="33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ko-KR" altLang="en-US" sz="1600">
                  <a:latin typeface="Times New Roman" panose="02020503050405090304" charset="0"/>
                </a:rPr>
                <a:t>(</a:t>
              </a:r>
              <a:r>
                <a:rPr lang="en-US" altLang="ko-KR" sz="1600">
                  <a:latin typeface="Times New Roman" panose="02020503050405090304" charset="0"/>
                </a:rPr>
                <a:t>a) 2:1 sampling</a:t>
              </a:r>
            </a:p>
          </p:txBody>
        </p:sp>
        <p:sp>
          <p:nvSpPr>
            <p:cNvPr id="39" name="Text Box 66"/>
            <p:cNvSpPr txBox="1">
              <a:spLocks noChangeArrowheads="1"/>
            </p:cNvSpPr>
            <p:nvPr/>
          </p:nvSpPr>
          <p:spPr bwMode="auto">
            <a:xfrm>
              <a:off x="3339624" y="5638800"/>
              <a:ext cx="1837690" cy="33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ko-KR" altLang="en-US" sz="1600">
                  <a:latin typeface="Times New Roman" panose="02020503050405090304" charset="0"/>
                </a:rPr>
                <a:t>(</a:t>
              </a:r>
              <a:r>
                <a:rPr lang="en-US" altLang="ko-KR" sz="1600">
                  <a:latin typeface="Times New Roman" panose="02020503050405090304" charset="0"/>
                </a:rPr>
                <a:t>b) 1 msec sampling</a:t>
              </a:r>
            </a:p>
          </p:txBody>
        </p:sp>
        <p:sp>
          <p:nvSpPr>
            <p:cNvPr id="40" name="Text Box 67"/>
            <p:cNvSpPr txBox="1">
              <a:spLocks noChangeArrowheads="1"/>
            </p:cNvSpPr>
            <p:nvPr/>
          </p:nvSpPr>
          <p:spPr bwMode="auto">
            <a:xfrm>
              <a:off x="312420" y="4343400"/>
              <a:ext cx="753110" cy="33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ko-KR" altLang="en-US" sz="1600">
                  <a:latin typeface="Times New Roman" panose="02020503050405090304" charset="0"/>
                </a:rPr>
                <a:t>0 </a:t>
              </a:r>
              <a:r>
                <a:rPr lang="en-US" altLang="ko-KR" sz="1600">
                  <a:latin typeface="Times New Roman" panose="02020503050405090304" charset="0"/>
                </a:rPr>
                <a:t>msec</a:t>
              </a:r>
            </a:p>
          </p:txBody>
        </p:sp>
        <p:sp>
          <p:nvSpPr>
            <p:cNvPr id="41" name="Line 68"/>
            <p:cNvSpPr>
              <a:spLocks noChangeShapeType="1"/>
            </p:cNvSpPr>
            <p:nvPr/>
          </p:nvSpPr>
          <p:spPr bwMode="auto">
            <a:xfrm>
              <a:off x="685800" y="4648200"/>
              <a:ext cx="0" cy="381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Line 69"/>
            <p:cNvSpPr>
              <a:spLocks noChangeShapeType="1"/>
            </p:cNvSpPr>
            <p:nvPr/>
          </p:nvSpPr>
          <p:spPr bwMode="auto">
            <a:xfrm>
              <a:off x="2362200" y="4648200"/>
              <a:ext cx="0" cy="381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Line 70"/>
            <p:cNvSpPr>
              <a:spLocks noChangeShapeType="1"/>
            </p:cNvSpPr>
            <p:nvPr/>
          </p:nvSpPr>
          <p:spPr bwMode="auto">
            <a:xfrm>
              <a:off x="4038600" y="4648200"/>
              <a:ext cx="0" cy="381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" name="Line 71"/>
            <p:cNvSpPr>
              <a:spLocks noChangeShapeType="1"/>
            </p:cNvSpPr>
            <p:nvPr/>
          </p:nvSpPr>
          <p:spPr bwMode="auto">
            <a:xfrm>
              <a:off x="5715000" y="4648200"/>
              <a:ext cx="0" cy="381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Line 72"/>
            <p:cNvSpPr>
              <a:spLocks noChangeShapeType="1"/>
            </p:cNvSpPr>
            <p:nvPr/>
          </p:nvSpPr>
          <p:spPr bwMode="auto">
            <a:xfrm>
              <a:off x="7391400" y="4648200"/>
              <a:ext cx="0" cy="381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" name="Text Box 73"/>
            <p:cNvSpPr txBox="1">
              <a:spLocks noChangeArrowheads="1"/>
            </p:cNvSpPr>
            <p:nvPr/>
          </p:nvSpPr>
          <p:spPr bwMode="auto">
            <a:xfrm>
              <a:off x="1906270" y="4343400"/>
              <a:ext cx="753110" cy="33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ko-KR" altLang="en-US" sz="1600">
                  <a:latin typeface="Times New Roman" panose="02020503050405090304" charset="0"/>
                </a:rPr>
                <a:t>1 </a:t>
              </a:r>
              <a:r>
                <a:rPr lang="en-US" altLang="ko-KR" sz="1600">
                  <a:latin typeface="Times New Roman" panose="02020503050405090304" charset="0"/>
                </a:rPr>
                <a:t>msec</a:t>
              </a:r>
            </a:p>
          </p:txBody>
        </p:sp>
        <p:sp>
          <p:nvSpPr>
            <p:cNvPr id="47" name="Text Box 74"/>
            <p:cNvSpPr txBox="1">
              <a:spLocks noChangeArrowheads="1"/>
            </p:cNvSpPr>
            <p:nvPr/>
          </p:nvSpPr>
          <p:spPr bwMode="auto">
            <a:xfrm>
              <a:off x="3582670" y="4343400"/>
              <a:ext cx="753110" cy="33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ko-KR" altLang="en-US" sz="1600">
                  <a:latin typeface="Times New Roman" panose="02020503050405090304" charset="0"/>
                </a:rPr>
                <a:t>2 </a:t>
              </a:r>
              <a:r>
                <a:rPr lang="en-US" altLang="ko-KR" sz="1600">
                  <a:latin typeface="Times New Roman" panose="02020503050405090304" charset="0"/>
                </a:rPr>
                <a:t>msec</a:t>
              </a:r>
            </a:p>
          </p:txBody>
        </p:sp>
        <p:sp>
          <p:nvSpPr>
            <p:cNvPr id="48" name="Text Box 75"/>
            <p:cNvSpPr txBox="1">
              <a:spLocks noChangeArrowheads="1"/>
            </p:cNvSpPr>
            <p:nvPr/>
          </p:nvSpPr>
          <p:spPr bwMode="auto">
            <a:xfrm>
              <a:off x="5259070" y="4343400"/>
              <a:ext cx="753110" cy="33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ko-KR" altLang="en-US" sz="1600">
                  <a:latin typeface="Times New Roman" panose="02020503050405090304" charset="0"/>
                </a:rPr>
                <a:t>3 </a:t>
              </a:r>
              <a:r>
                <a:rPr lang="en-US" altLang="ko-KR" sz="1600">
                  <a:latin typeface="Times New Roman" panose="02020503050405090304" charset="0"/>
                </a:rPr>
                <a:t>msec</a:t>
              </a:r>
            </a:p>
          </p:txBody>
        </p:sp>
        <p:sp>
          <p:nvSpPr>
            <p:cNvPr id="49" name="Text Box 76"/>
            <p:cNvSpPr txBox="1">
              <a:spLocks noChangeArrowheads="1"/>
            </p:cNvSpPr>
            <p:nvPr/>
          </p:nvSpPr>
          <p:spPr bwMode="auto">
            <a:xfrm>
              <a:off x="6941820" y="4343400"/>
              <a:ext cx="753110" cy="33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ko-KR" altLang="en-US" sz="1600">
                  <a:latin typeface="Times New Roman" panose="02020503050405090304" charset="0"/>
                </a:rPr>
                <a:t>4 </a:t>
              </a:r>
              <a:r>
                <a:rPr lang="en-US" altLang="ko-KR" sz="1600">
                  <a:latin typeface="Times New Roman" panose="02020503050405090304" charset="0"/>
                </a:rPr>
                <a:t>msec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Flow Generation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5923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Flow</a:t>
            </a:r>
          </a:p>
          <a:p>
            <a:pPr lvl="1"/>
            <a:r>
              <a:rPr lang="en-US" altLang="ko-KR" sz="2000" b="1" i="1" dirty="0">
                <a:solidFill>
                  <a:srgbClr val="FF0000"/>
                </a:solidFill>
              </a:rPr>
              <a:t>Flow</a:t>
            </a:r>
            <a:r>
              <a:rPr lang="en-US" altLang="ko-KR" sz="2000" i="1" dirty="0"/>
              <a:t> </a:t>
            </a:r>
            <a:r>
              <a:rPr lang="en-US" altLang="ko-KR" sz="2000" dirty="0"/>
              <a:t>is a collection of packets with the same</a:t>
            </a:r>
            <a:r>
              <a:rPr lang="en-US" altLang="ko-KR" sz="2000" i="1" dirty="0"/>
              <a:t> </a:t>
            </a:r>
            <a:r>
              <a:rPr lang="en-US" altLang="ko-KR" sz="2000" dirty="0"/>
              <a:t>{</a:t>
            </a:r>
            <a:r>
              <a:rPr lang="en-US" altLang="ko-KR" sz="2000" b="1" i="1" dirty="0"/>
              <a:t>SRC and DST IP address, SRC and DST port number, protocol number</a:t>
            </a:r>
            <a:r>
              <a:rPr lang="en-US" altLang="ko-KR" sz="2000" dirty="0"/>
              <a:t>}</a:t>
            </a:r>
          </a:p>
          <a:p>
            <a:pPr lvl="1"/>
            <a:r>
              <a:rPr lang="en-US" altLang="ko-KR" sz="2000" dirty="0"/>
              <a:t>Flow data can be collected from routers directly, or standalone flow generator having packet capturing capability</a:t>
            </a:r>
          </a:p>
          <a:p>
            <a:pPr lvl="1"/>
            <a:r>
              <a:rPr lang="en-US" altLang="ko-KR" sz="2000" dirty="0"/>
              <a:t>Popular flow formats</a:t>
            </a:r>
          </a:p>
          <a:p>
            <a:pPr lvl="2"/>
            <a:r>
              <a:rPr lang="en-US" altLang="ko-KR" sz="1800" b="1" dirty="0" err="1"/>
              <a:t>NetFlow</a:t>
            </a:r>
            <a:r>
              <a:rPr lang="en-US" altLang="ko-KR" sz="1800" b="1" dirty="0"/>
              <a:t> (Cisco), </a:t>
            </a:r>
            <a:r>
              <a:rPr lang="en-US" altLang="ko-KR" sz="1800" b="1" dirty="0" err="1"/>
              <a:t>sFlow</a:t>
            </a:r>
            <a:r>
              <a:rPr lang="en-US" altLang="ko-KR" sz="1800" b="1" dirty="0"/>
              <a:t> (sFlow.org)</a:t>
            </a:r>
            <a:r>
              <a:rPr lang="en-US" altLang="ko-KR" sz="1800" dirty="0"/>
              <a:t>, IPFIX (IETF)</a:t>
            </a:r>
          </a:p>
          <a:p>
            <a:pPr lvl="1"/>
            <a:r>
              <a:rPr lang="en-US" altLang="ko-KR" sz="2000" dirty="0"/>
              <a:t>Issues in flow generation</a:t>
            </a:r>
          </a:p>
          <a:p>
            <a:pPr lvl="2"/>
            <a:r>
              <a:rPr lang="en-US" altLang="ko-KR" sz="1800" dirty="0"/>
              <a:t>What information should be included in a flow data?</a:t>
            </a:r>
          </a:p>
          <a:p>
            <a:pPr lvl="2"/>
            <a:r>
              <a:rPr lang="en-US" altLang="ko-KR" sz="1800" dirty="0"/>
              <a:t>How to generate flow data from raw packet information efficiently?</a:t>
            </a:r>
          </a:p>
          <a:p>
            <a:pPr lvl="2"/>
            <a:r>
              <a:rPr lang="en-US" altLang="ko-KR" sz="1800" dirty="0"/>
              <a:t>How to save bulk flow data into DB or binary file in a collector?</a:t>
            </a:r>
          </a:p>
          <a:p>
            <a:pPr lvl="2"/>
            <a:r>
              <a:rPr lang="en-US" altLang="ko-KR" sz="1800" dirty="0"/>
              <a:t>How long should the data be preserved?</a:t>
            </a:r>
          </a:p>
          <a:p>
            <a:pPr lvl="1"/>
            <a:endParaRPr lang="ko-KR" altLang="en-US" sz="2000" dirty="0"/>
          </a:p>
        </p:txBody>
      </p:sp>
      <p:sp>
        <p:nvSpPr>
          <p:cNvPr id="4" name="AutoShape 56"/>
          <p:cNvSpPr>
            <a:spLocks noChangeArrowheads="1"/>
          </p:cNvSpPr>
          <p:nvPr/>
        </p:nvSpPr>
        <p:spPr bwMode="auto">
          <a:xfrm rot="5400000">
            <a:off x="5695950" y="1539557"/>
            <a:ext cx="838200" cy="8724900"/>
          </a:xfrm>
          <a:prstGeom prst="can">
            <a:avLst>
              <a:gd name="adj" fmla="val 40335"/>
            </a:avLst>
          </a:prstGeom>
          <a:solidFill>
            <a:srgbClr val="CCECFF"/>
          </a:solidFill>
          <a:ln w="28575">
            <a:solidFill>
              <a:schemeClr val="tx1"/>
            </a:solidFill>
            <a:round/>
          </a:ln>
        </p:spPr>
        <p:txBody>
          <a:bodyPr rot="10800000" vert="eaVert" wrap="none" lIns="90000" tIns="46800" rIns="9000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en-US"/>
          </a:p>
        </p:txBody>
      </p:sp>
      <p:sp>
        <p:nvSpPr>
          <p:cNvPr id="5" name="Rectangle 57"/>
          <p:cNvSpPr>
            <a:spLocks noChangeArrowheads="1"/>
          </p:cNvSpPr>
          <p:nvPr/>
        </p:nvSpPr>
        <p:spPr bwMode="auto">
          <a:xfrm>
            <a:off x="3733800" y="5863907"/>
            <a:ext cx="265113" cy="228600"/>
          </a:xfrm>
          <a:prstGeom prst="rect">
            <a:avLst/>
          </a:prstGeom>
          <a:solidFill>
            <a:srgbClr val="CC330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en-US"/>
          </a:p>
        </p:txBody>
      </p:sp>
      <p:sp>
        <p:nvSpPr>
          <p:cNvPr id="6" name="Line 58"/>
          <p:cNvSpPr>
            <a:spLocks noChangeShapeType="1"/>
          </p:cNvSpPr>
          <p:nvPr/>
        </p:nvSpPr>
        <p:spPr bwMode="auto">
          <a:xfrm>
            <a:off x="3790950" y="6030595"/>
            <a:ext cx="52388" cy="588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59"/>
          <p:cNvSpPr>
            <a:spLocks noChangeShapeType="1"/>
          </p:cNvSpPr>
          <p:nvPr/>
        </p:nvSpPr>
        <p:spPr bwMode="auto">
          <a:xfrm>
            <a:off x="3005138" y="6030595"/>
            <a:ext cx="838200" cy="588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Rectangle 60"/>
          <p:cNvSpPr>
            <a:spLocks noChangeArrowheads="1"/>
          </p:cNvSpPr>
          <p:nvPr/>
        </p:nvSpPr>
        <p:spPr bwMode="auto">
          <a:xfrm>
            <a:off x="9191625" y="6571932"/>
            <a:ext cx="7150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rial Narrow" panose="020B0606020202030204" pitchFamily="34" charset="0"/>
              </a:rPr>
              <a:t>flow 4</a:t>
            </a:r>
          </a:p>
        </p:txBody>
      </p:sp>
      <p:sp>
        <p:nvSpPr>
          <p:cNvPr id="9" name="Rectangle 61"/>
          <p:cNvSpPr>
            <a:spLocks noChangeArrowheads="1"/>
          </p:cNvSpPr>
          <p:nvPr/>
        </p:nvSpPr>
        <p:spPr bwMode="auto">
          <a:xfrm>
            <a:off x="2895600" y="5863907"/>
            <a:ext cx="304800" cy="228600"/>
          </a:xfrm>
          <a:prstGeom prst="rect">
            <a:avLst/>
          </a:prstGeom>
          <a:solidFill>
            <a:srgbClr val="CC330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en-US"/>
          </a:p>
        </p:txBody>
      </p:sp>
      <p:sp>
        <p:nvSpPr>
          <p:cNvPr id="10" name="Rectangle 62"/>
          <p:cNvSpPr>
            <a:spLocks noChangeArrowheads="1"/>
          </p:cNvSpPr>
          <p:nvPr/>
        </p:nvSpPr>
        <p:spPr bwMode="auto">
          <a:xfrm>
            <a:off x="4267200" y="5559107"/>
            <a:ext cx="304800" cy="228600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en-US"/>
          </a:p>
        </p:txBody>
      </p:sp>
      <p:sp>
        <p:nvSpPr>
          <p:cNvPr id="11" name="Rectangle 63"/>
          <p:cNvSpPr>
            <a:spLocks noChangeArrowheads="1"/>
          </p:cNvSpPr>
          <p:nvPr/>
        </p:nvSpPr>
        <p:spPr bwMode="auto">
          <a:xfrm>
            <a:off x="5638800" y="5863907"/>
            <a:ext cx="265113" cy="228600"/>
          </a:xfrm>
          <a:prstGeom prst="rect">
            <a:avLst/>
          </a:prstGeom>
          <a:solidFill>
            <a:srgbClr val="CC330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en-US"/>
          </a:p>
        </p:txBody>
      </p:sp>
      <p:sp>
        <p:nvSpPr>
          <p:cNvPr id="12" name="Rectangle 64"/>
          <p:cNvSpPr>
            <a:spLocks noChangeArrowheads="1"/>
          </p:cNvSpPr>
          <p:nvPr/>
        </p:nvSpPr>
        <p:spPr bwMode="auto">
          <a:xfrm>
            <a:off x="6400800" y="5559107"/>
            <a:ext cx="331788" cy="228600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en-US"/>
          </a:p>
        </p:txBody>
      </p:sp>
      <p:sp>
        <p:nvSpPr>
          <p:cNvPr id="13" name="Rectangle 65"/>
          <p:cNvSpPr>
            <a:spLocks noChangeArrowheads="1"/>
          </p:cNvSpPr>
          <p:nvPr/>
        </p:nvSpPr>
        <p:spPr bwMode="auto">
          <a:xfrm>
            <a:off x="7467600" y="5559107"/>
            <a:ext cx="304800" cy="228600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en-US"/>
          </a:p>
        </p:txBody>
      </p:sp>
      <p:sp>
        <p:nvSpPr>
          <p:cNvPr id="14" name="Rectangle 66"/>
          <p:cNvSpPr>
            <a:spLocks noChangeArrowheads="1"/>
          </p:cNvSpPr>
          <p:nvPr/>
        </p:nvSpPr>
        <p:spPr bwMode="auto">
          <a:xfrm>
            <a:off x="8001000" y="5559107"/>
            <a:ext cx="304800" cy="228600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en-US"/>
          </a:p>
        </p:txBody>
      </p:sp>
      <p:sp>
        <p:nvSpPr>
          <p:cNvPr id="15" name="Rectangle 67"/>
          <p:cNvSpPr>
            <a:spLocks noChangeArrowheads="1"/>
          </p:cNvSpPr>
          <p:nvPr/>
        </p:nvSpPr>
        <p:spPr bwMode="auto">
          <a:xfrm>
            <a:off x="9067800" y="5940107"/>
            <a:ext cx="228600" cy="2286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en-US"/>
          </a:p>
        </p:txBody>
      </p:sp>
      <p:sp>
        <p:nvSpPr>
          <p:cNvPr id="16" name="Rectangle 68"/>
          <p:cNvSpPr>
            <a:spLocks noChangeArrowheads="1"/>
          </p:cNvSpPr>
          <p:nvPr/>
        </p:nvSpPr>
        <p:spPr bwMode="auto">
          <a:xfrm>
            <a:off x="9753600" y="5940107"/>
            <a:ext cx="228600" cy="2286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en-US"/>
          </a:p>
        </p:txBody>
      </p:sp>
      <p:sp>
        <p:nvSpPr>
          <p:cNvPr id="17" name="Rectangle 69"/>
          <p:cNvSpPr>
            <a:spLocks noChangeArrowheads="1"/>
          </p:cNvSpPr>
          <p:nvPr/>
        </p:nvSpPr>
        <p:spPr bwMode="auto">
          <a:xfrm>
            <a:off x="2743200" y="5559107"/>
            <a:ext cx="304800" cy="22860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en-US"/>
          </a:p>
        </p:txBody>
      </p:sp>
      <p:sp>
        <p:nvSpPr>
          <p:cNvPr id="18" name="Line 70"/>
          <p:cNvSpPr>
            <a:spLocks noChangeShapeType="1"/>
          </p:cNvSpPr>
          <p:nvPr/>
        </p:nvSpPr>
        <p:spPr bwMode="auto">
          <a:xfrm>
            <a:off x="2286000" y="5787707"/>
            <a:ext cx="342900" cy="908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" name="Line 71"/>
          <p:cNvSpPr>
            <a:spLocks noChangeShapeType="1"/>
          </p:cNvSpPr>
          <p:nvPr/>
        </p:nvSpPr>
        <p:spPr bwMode="auto">
          <a:xfrm>
            <a:off x="3790950" y="6030595"/>
            <a:ext cx="52388" cy="588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Line 72"/>
          <p:cNvSpPr>
            <a:spLocks noChangeShapeType="1"/>
          </p:cNvSpPr>
          <p:nvPr/>
        </p:nvSpPr>
        <p:spPr bwMode="auto">
          <a:xfrm flipH="1">
            <a:off x="3862388" y="6092507"/>
            <a:ext cx="1776412" cy="527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Line 73"/>
          <p:cNvSpPr>
            <a:spLocks noChangeShapeType="1"/>
          </p:cNvSpPr>
          <p:nvPr/>
        </p:nvSpPr>
        <p:spPr bwMode="auto">
          <a:xfrm>
            <a:off x="4343400" y="5863907"/>
            <a:ext cx="2646363" cy="755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Line 74"/>
          <p:cNvSpPr>
            <a:spLocks noChangeShapeType="1"/>
          </p:cNvSpPr>
          <p:nvPr/>
        </p:nvSpPr>
        <p:spPr bwMode="auto">
          <a:xfrm>
            <a:off x="6324600" y="5787707"/>
            <a:ext cx="665163" cy="831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3" name="Line 75"/>
          <p:cNvSpPr>
            <a:spLocks noChangeShapeType="1"/>
          </p:cNvSpPr>
          <p:nvPr/>
        </p:nvSpPr>
        <p:spPr bwMode="auto">
          <a:xfrm flipH="1">
            <a:off x="7008813" y="5863907"/>
            <a:ext cx="458787" cy="755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Line 76"/>
          <p:cNvSpPr>
            <a:spLocks noChangeShapeType="1"/>
          </p:cNvSpPr>
          <p:nvPr/>
        </p:nvSpPr>
        <p:spPr bwMode="auto">
          <a:xfrm flipH="1">
            <a:off x="7008813" y="5863907"/>
            <a:ext cx="1068387" cy="755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Line 77"/>
          <p:cNvSpPr>
            <a:spLocks noChangeShapeType="1"/>
          </p:cNvSpPr>
          <p:nvPr/>
        </p:nvSpPr>
        <p:spPr bwMode="auto">
          <a:xfrm>
            <a:off x="8991600" y="6168707"/>
            <a:ext cx="571500" cy="298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" name="Line 78"/>
          <p:cNvSpPr>
            <a:spLocks noChangeShapeType="1"/>
          </p:cNvSpPr>
          <p:nvPr/>
        </p:nvSpPr>
        <p:spPr bwMode="auto">
          <a:xfrm flipH="1">
            <a:off x="9583738" y="6168707"/>
            <a:ext cx="246062" cy="298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Line 79"/>
          <p:cNvSpPr>
            <a:spLocks noChangeShapeType="1"/>
          </p:cNvSpPr>
          <p:nvPr/>
        </p:nvSpPr>
        <p:spPr bwMode="auto">
          <a:xfrm>
            <a:off x="3005138" y="6030595"/>
            <a:ext cx="838200" cy="588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Rectangle 80"/>
          <p:cNvSpPr>
            <a:spLocks noChangeArrowheads="1"/>
          </p:cNvSpPr>
          <p:nvPr/>
        </p:nvSpPr>
        <p:spPr bwMode="auto">
          <a:xfrm>
            <a:off x="2328863" y="6571932"/>
            <a:ext cx="7150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rial Narrow" panose="020B0606020202030204" pitchFamily="34" charset="0"/>
              </a:rPr>
              <a:t>flow 1</a:t>
            </a:r>
          </a:p>
        </p:txBody>
      </p:sp>
      <p:sp>
        <p:nvSpPr>
          <p:cNvPr id="29" name="Rectangle 81"/>
          <p:cNvSpPr>
            <a:spLocks noChangeArrowheads="1"/>
          </p:cNvSpPr>
          <p:nvPr/>
        </p:nvSpPr>
        <p:spPr bwMode="auto">
          <a:xfrm>
            <a:off x="3471863" y="6571932"/>
            <a:ext cx="7150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CC3300"/>
                </a:solidFill>
                <a:latin typeface="Arial Narrow" panose="020B0606020202030204" pitchFamily="34" charset="0"/>
              </a:rPr>
              <a:t>flow 2</a:t>
            </a:r>
          </a:p>
        </p:txBody>
      </p:sp>
      <p:sp>
        <p:nvSpPr>
          <p:cNvPr id="30" name="Rectangle 82"/>
          <p:cNvSpPr>
            <a:spLocks noChangeArrowheads="1"/>
          </p:cNvSpPr>
          <p:nvPr/>
        </p:nvSpPr>
        <p:spPr bwMode="auto">
          <a:xfrm>
            <a:off x="6688138" y="6571932"/>
            <a:ext cx="7150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00CC66"/>
                </a:solidFill>
                <a:latin typeface="Arial Narrow" panose="020B0606020202030204" pitchFamily="34" charset="0"/>
              </a:rPr>
              <a:t>flow 3</a:t>
            </a:r>
          </a:p>
        </p:txBody>
      </p:sp>
      <p:sp>
        <p:nvSpPr>
          <p:cNvPr id="31" name="Rectangle 83"/>
          <p:cNvSpPr>
            <a:spLocks noChangeArrowheads="1"/>
          </p:cNvSpPr>
          <p:nvPr/>
        </p:nvSpPr>
        <p:spPr bwMode="auto">
          <a:xfrm>
            <a:off x="1905000" y="5559107"/>
            <a:ext cx="8382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en-US"/>
          </a:p>
        </p:txBody>
      </p:sp>
      <p:sp>
        <p:nvSpPr>
          <p:cNvPr id="32" name="Rectangle 84"/>
          <p:cNvSpPr>
            <a:spLocks noChangeArrowheads="1"/>
          </p:cNvSpPr>
          <p:nvPr/>
        </p:nvSpPr>
        <p:spPr bwMode="auto">
          <a:xfrm>
            <a:off x="3581400" y="5559107"/>
            <a:ext cx="6858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en-US"/>
          </a:p>
        </p:txBody>
      </p:sp>
      <p:sp>
        <p:nvSpPr>
          <p:cNvPr id="33" name="Rectangle 85"/>
          <p:cNvSpPr>
            <a:spLocks noChangeArrowheads="1"/>
          </p:cNvSpPr>
          <p:nvPr/>
        </p:nvSpPr>
        <p:spPr bwMode="auto">
          <a:xfrm>
            <a:off x="4953000" y="5559107"/>
            <a:ext cx="14478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en-US"/>
          </a:p>
        </p:txBody>
      </p:sp>
      <p:sp>
        <p:nvSpPr>
          <p:cNvPr id="34" name="Rectangle 86"/>
          <p:cNvSpPr>
            <a:spLocks noChangeArrowheads="1"/>
          </p:cNvSpPr>
          <p:nvPr/>
        </p:nvSpPr>
        <p:spPr bwMode="auto">
          <a:xfrm>
            <a:off x="7086600" y="5559107"/>
            <a:ext cx="3810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en-US"/>
          </a:p>
        </p:txBody>
      </p:sp>
      <p:sp>
        <p:nvSpPr>
          <p:cNvPr id="35" name="Rectangle 87"/>
          <p:cNvSpPr>
            <a:spLocks noChangeArrowheads="1"/>
          </p:cNvSpPr>
          <p:nvPr/>
        </p:nvSpPr>
        <p:spPr bwMode="auto">
          <a:xfrm>
            <a:off x="7848600" y="5559107"/>
            <a:ext cx="1524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en-US"/>
          </a:p>
        </p:txBody>
      </p:sp>
      <p:sp>
        <p:nvSpPr>
          <p:cNvPr id="36" name="Rectangle 88"/>
          <p:cNvSpPr>
            <a:spLocks noChangeArrowheads="1"/>
          </p:cNvSpPr>
          <p:nvPr/>
        </p:nvSpPr>
        <p:spPr bwMode="auto">
          <a:xfrm>
            <a:off x="2438400" y="5863907"/>
            <a:ext cx="4572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en-US"/>
          </a:p>
        </p:txBody>
      </p:sp>
      <p:sp>
        <p:nvSpPr>
          <p:cNvPr id="37" name="Rectangle 89"/>
          <p:cNvSpPr>
            <a:spLocks noChangeArrowheads="1"/>
          </p:cNvSpPr>
          <p:nvPr/>
        </p:nvSpPr>
        <p:spPr bwMode="auto">
          <a:xfrm>
            <a:off x="3276600" y="5863907"/>
            <a:ext cx="4572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en-US"/>
          </a:p>
        </p:txBody>
      </p:sp>
      <p:sp>
        <p:nvSpPr>
          <p:cNvPr id="38" name="Rectangle 90"/>
          <p:cNvSpPr>
            <a:spLocks noChangeArrowheads="1"/>
          </p:cNvSpPr>
          <p:nvPr/>
        </p:nvSpPr>
        <p:spPr bwMode="auto">
          <a:xfrm>
            <a:off x="5181600" y="5863907"/>
            <a:ext cx="4572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en-US"/>
          </a:p>
        </p:txBody>
      </p:sp>
      <p:sp>
        <p:nvSpPr>
          <p:cNvPr id="39" name="Rectangle 91"/>
          <p:cNvSpPr>
            <a:spLocks noChangeArrowheads="1"/>
          </p:cNvSpPr>
          <p:nvPr/>
        </p:nvSpPr>
        <p:spPr bwMode="auto">
          <a:xfrm>
            <a:off x="8686800" y="5940107"/>
            <a:ext cx="3810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en-US"/>
          </a:p>
        </p:txBody>
      </p:sp>
      <p:sp>
        <p:nvSpPr>
          <p:cNvPr id="40" name="Rectangle 92"/>
          <p:cNvSpPr>
            <a:spLocks noChangeArrowheads="1"/>
          </p:cNvSpPr>
          <p:nvPr/>
        </p:nvSpPr>
        <p:spPr bwMode="auto">
          <a:xfrm>
            <a:off x="9448800" y="5940107"/>
            <a:ext cx="3048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9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控制平面可编程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59525" cy="4351655"/>
          </a:xfrm>
        </p:spPr>
        <p:txBody>
          <a:bodyPr>
            <a:normAutofit/>
          </a:bodyPr>
          <a:lstStyle/>
          <a:p>
            <a:r>
              <a:rPr lang="en-US" dirty="0"/>
              <a:t>SDN</a:t>
            </a:r>
            <a:r>
              <a:rPr lang="zh-CN" altLang="en-US" dirty="0"/>
              <a:t>主要关注控制平面</a:t>
            </a:r>
            <a:r>
              <a:rPr lang="en-US" altLang="zh-CN" dirty="0"/>
              <a:t>/</a:t>
            </a:r>
            <a:r>
              <a:rPr lang="zh-CN" altLang="en-US" dirty="0"/>
              <a:t>数据平面分离，在控制平面提供编程性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It distinguishes SDN from traditional networks</a:t>
            </a:r>
          </a:p>
          <a:p>
            <a:pPr lvl="1"/>
            <a:r>
              <a:rPr lang="en-US" dirty="0"/>
              <a:t>Source of many (</a:t>
            </a:r>
            <a:r>
              <a:rPr lang="en-US" i="1" dirty="0"/>
              <a:t>perceived</a:t>
            </a:r>
            <a:r>
              <a:rPr lang="en-US" dirty="0"/>
              <a:t>) challenges and opportunities</a:t>
            </a:r>
          </a:p>
          <a:p>
            <a:endParaRPr lang="en-US" dirty="0"/>
          </a:p>
          <a:p>
            <a:r>
              <a:rPr lang="en-US" dirty="0"/>
              <a:t>What about the data plane?</a:t>
            </a:r>
          </a:p>
          <a:p>
            <a:pPr lvl="1"/>
            <a:r>
              <a:rPr lang="en-US" dirty="0"/>
              <a:t>Which features should be provided in the data plane?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10600" y="5932805"/>
            <a:ext cx="2743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33" descr="Br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390" y="1772285"/>
            <a:ext cx="1257300" cy="1020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0"/>
          <p:cNvPicPr>
            <a:picLocks noChangeArrowheads="1"/>
          </p:cNvPicPr>
          <p:nvPr/>
        </p:nvPicPr>
        <p:blipFill>
          <a:blip r:embed="rId3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890" y="1269365"/>
            <a:ext cx="14478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Line 16"/>
          <p:cNvSpPr>
            <a:spLocks noChangeShapeType="1"/>
          </p:cNvSpPr>
          <p:nvPr/>
        </p:nvSpPr>
        <p:spPr bwMode="auto">
          <a:xfrm flipV="1">
            <a:off x="8644890" y="3249295"/>
            <a:ext cx="1752600" cy="10668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17"/>
          <p:cNvSpPr>
            <a:spLocks noChangeShapeType="1"/>
          </p:cNvSpPr>
          <p:nvPr/>
        </p:nvSpPr>
        <p:spPr bwMode="auto">
          <a:xfrm>
            <a:off x="8568690" y="4620895"/>
            <a:ext cx="990600" cy="12954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18"/>
          <p:cNvSpPr>
            <a:spLocks noChangeShapeType="1"/>
          </p:cNvSpPr>
          <p:nvPr/>
        </p:nvSpPr>
        <p:spPr bwMode="auto">
          <a:xfrm flipV="1">
            <a:off x="9940290" y="4620895"/>
            <a:ext cx="1295400" cy="11430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9"/>
          <p:cNvSpPr>
            <a:spLocks noChangeShapeType="1"/>
          </p:cNvSpPr>
          <p:nvPr/>
        </p:nvSpPr>
        <p:spPr bwMode="auto">
          <a:xfrm>
            <a:off x="10397490" y="3401695"/>
            <a:ext cx="762000" cy="9906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20"/>
          <p:cNvSpPr>
            <a:spLocks noChangeShapeType="1"/>
          </p:cNvSpPr>
          <p:nvPr/>
        </p:nvSpPr>
        <p:spPr bwMode="auto">
          <a:xfrm>
            <a:off x="8949690" y="4697095"/>
            <a:ext cx="1905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882890" y="4163695"/>
            <a:ext cx="1371600" cy="762000"/>
          </a:xfrm>
          <a:prstGeom prst="can">
            <a:avLst>
              <a:gd name="adj" fmla="val 43620"/>
            </a:avLst>
          </a:prstGeom>
          <a:solidFill>
            <a:schemeClr val="accent2"/>
          </a:solidFill>
          <a:ln w="9525">
            <a:noFill/>
            <a:rou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9711690" y="2792095"/>
            <a:ext cx="1371600" cy="762000"/>
          </a:xfrm>
          <a:prstGeom prst="can">
            <a:avLst>
              <a:gd name="adj" fmla="val 43620"/>
            </a:avLst>
          </a:prstGeom>
          <a:solidFill>
            <a:schemeClr val="accent2"/>
          </a:solidFill>
          <a:ln w="9525">
            <a:noFill/>
            <a:rou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708617" name="AutoShape 9"/>
          <p:cNvSpPr>
            <a:spLocks noChangeArrowheads="1"/>
          </p:cNvSpPr>
          <p:nvPr/>
        </p:nvSpPr>
        <p:spPr bwMode="auto">
          <a:xfrm>
            <a:off x="10702290" y="4163695"/>
            <a:ext cx="1371600" cy="762000"/>
          </a:xfrm>
          <a:prstGeom prst="can">
            <a:avLst>
              <a:gd name="adj" fmla="val 43620"/>
            </a:avLst>
          </a:prstGeom>
          <a:solidFill>
            <a:schemeClr val="accent2"/>
          </a:solidFill>
          <a:ln w="9525">
            <a:noFill/>
            <a:rou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auto">
          <a:xfrm>
            <a:off x="9025890" y="5687695"/>
            <a:ext cx="1371600" cy="762000"/>
          </a:xfrm>
          <a:prstGeom prst="can">
            <a:avLst>
              <a:gd name="adj" fmla="val 43620"/>
            </a:avLst>
          </a:prstGeom>
          <a:solidFill>
            <a:schemeClr val="accent2"/>
          </a:solidFill>
          <a:ln w="9525">
            <a:noFill/>
            <a:rou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6" name="AutoShape 23"/>
          <p:cNvCxnSpPr>
            <a:cxnSpLocks noChangeShapeType="1"/>
            <a:endCxn id="13" idx="1"/>
          </p:cNvCxnSpPr>
          <p:nvPr/>
        </p:nvCxnSpPr>
        <p:spPr bwMode="auto">
          <a:xfrm flipH="1">
            <a:off x="8568690" y="2709545"/>
            <a:ext cx="81280" cy="1454150"/>
          </a:xfrm>
          <a:prstGeom prst="straightConnector1">
            <a:avLst/>
          </a:prstGeom>
          <a:noFill/>
          <a:ln w="38100" cap="rnd">
            <a:solidFill>
              <a:srgbClr val="FF6633"/>
            </a:solidFill>
            <a:prstDash val="sysDot"/>
            <a:round/>
          </a:ln>
        </p:spPr>
      </p:cxnSp>
      <p:cxnSp>
        <p:nvCxnSpPr>
          <p:cNvPr id="17" name="AutoShape 24"/>
          <p:cNvCxnSpPr>
            <a:cxnSpLocks noChangeShapeType="1"/>
            <a:endCxn id="708617" idx="2"/>
          </p:cNvCxnSpPr>
          <p:nvPr/>
        </p:nvCxnSpPr>
        <p:spPr bwMode="auto">
          <a:xfrm>
            <a:off x="8392160" y="2598420"/>
            <a:ext cx="2310130" cy="1946275"/>
          </a:xfrm>
          <a:prstGeom prst="straightConnector1">
            <a:avLst/>
          </a:prstGeom>
          <a:noFill/>
          <a:ln w="38100" cap="rnd">
            <a:solidFill>
              <a:srgbClr val="FF6633"/>
            </a:solidFill>
            <a:prstDash val="sysDot"/>
            <a:round/>
          </a:ln>
        </p:spPr>
      </p:cxnSp>
      <p:cxnSp>
        <p:nvCxnSpPr>
          <p:cNvPr id="18" name="AutoShape 25"/>
          <p:cNvCxnSpPr>
            <a:cxnSpLocks noChangeShapeType="1"/>
            <a:stCxn id="7" idx="2"/>
            <a:endCxn id="14" idx="2"/>
          </p:cNvCxnSpPr>
          <p:nvPr/>
        </p:nvCxnSpPr>
        <p:spPr bwMode="auto">
          <a:xfrm>
            <a:off x="8606790" y="2717165"/>
            <a:ext cx="1104900" cy="455930"/>
          </a:xfrm>
          <a:prstGeom prst="straightConnector1">
            <a:avLst/>
          </a:prstGeom>
          <a:noFill/>
          <a:ln w="38100" cap="rnd">
            <a:solidFill>
              <a:srgbClr val="FF6633"/>
            </a:solidFill>
            <a:prstDash val="sysDot"/>
            <a:round/>
          </a:ln>
        </p:spPr>
      </p:cxnSp>
      <p:cxnSp>
        <p:nvCxnSpPr>
          <p:cNvPr id="19" name="AutoShape 26"/>
          <p:cNvCxnSpPr>
            <a:cxnSpLocks noChangeShapeType="1"/>
            <a:endCxn id="15" idx="2"/>
          </p:cNvCxnSpPr>
          <p:nvPr/>
        </p:nvCxnSpPr>
        <p:spPr bwMode="auto">
          <a:xfrm>
            <a:off x="8631555" y="2783205"/>
            <a:ext cx="394335" cy="3285490"/>
          </a:xfrm>
          <a:prstGeom prst="straightConnector1">
            <a:avLst/>
          </a:prstGeom>
          <a:noFill/>
          <a:ln w="38100" cap="rnd">
            <a:solidFill>
              <a:srgbClr val="FF6633"/>
            </a:solidFill>
            <a:prstDash val="sysDot"/>
            <a:round/>
          </a:ln>
        </p:spPr>
      </p:cxnSp>
      <p:sp>
        <p:nvSpPr>
          <p:cNvPr id="47121" name="Text Box 28"/>
          <p:cNvSpPr txBox="1">
            <a:spLocks noChangeArrowheads="1"/>
          </p:cNvSpPr>
          <p:nvPr/>
        </p:nvSpPr>
        <p:spPr bwMode="auto">
          <a:xfrm>
            <a:off x="12051665" y="5882640"/>
            <a:ext cx="1841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20" name="Text Box 30"/>
          <p:cNvSpPr txBox="1">
            <a:spLocks noChangeArrowheads="1"/>
          </p:cNvSpPr>
          <p:nvPr/>
        </p:nvSpPr>
        <p:spPr bwMode="auto">
          <a:xfrm>
            <a:off x="9330690" y="1319848"/>
            <a:ext cx="1846580" cy="3683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9pPr>
          </a:lstStyle>
          <a:p>
            <a:pPr eaLnBrk="1" hangingPunct="1"/>
            <a:r>
              <a:rPr lang="zh-CN" altLang="en-US" sz="1800"/>
              <a:t>灵活添加新功能</a:t>
            </a:r>
            <a:r>
              <a:rPr lang="en-US" sz="1800"/>
              <a:t>!</a:t>
            </a:r>
          </a:p>
        </p:txBody>
      </p:sp>
      <p:sp>
        <p:nvSpPr>
          <p:cNvPr id="708639" name="Freeform 31"/>
          <p:cNvSpPr/>
          <p:nvPr/>
        </p:nvSpPr>
        <p:spPr bwMode="auto">
          <a:xfrm>
            <a:off x="9178290" y="1153160"/>
            <a:ext cx="685800" cy="609600"/>
          </a:xfrm>
          <a:custGeom>
            <a:avLst/>
            <a:gdLst/>
            <a:ahLst/>
            <a:cxnLst>
              <a:cxn ang="0">
                <a:pos x="432" y="0"/>
              </a:cxn>
              <a:cxn ang="0">
                <a:pos x="144" y="96"/>
              </a:cxn>
              <a:cxn ang="0">
                <a:pos x="0" y="288"/>
              </a:cxn>
            </a:cxnLst>
            <a:rect l="0" t="0" r="r" b="b"/>
            <a:pathLst>
              <a:path w="432" h="288">
                <a:moveTo>
                  <a:pt x="432" y="0"/>
                </a:moveTo>
                <a:cubicBezTo>
                  <a:pt x="324" y="24"/>
                  <a:pt x="216" y="48"/>
                  <a:pt x="144" y="96"/>
                </a:cubicBezTo>
                <a:cubicBezTo>
                  <a:pt x="72" y="144"/>
                  <a:pt x="36" y="216"/>
                  <a:pt x="0" y="288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Slide Number Placeholder 3"/>
          <p:cNvSpPr>
            <a:spLocks noGrp="1"/>
          </p:cNvSpPr>
          <p:nvPr/>
        </p:nvSpPr>
        <p:spPr>
          <a:xfrm>
            <a:off x="12388215" y="7057390"/>
            <a:ext cx="762000" cy="365125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23" name="Text Box 30"/>
          <p:cNvSpPr txBox="1">
            <a:spLocks noChangeArrowheads="1"/>
          </p:cNvSpPr>
          <p:nvPr/>
        </p:nvSpPr>
        <p:spPr bwMode="auto">
          <a:xfrm>
            <a:off x="8073390" y="947738"/>
            <a:ext cx="868680" cy="3683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9pPr>
          </a:lstStyle>
          <a:p>
            <a:pPr eaLnBrk="1" hangingPunct="1"/>
            <a:r>
              <a:rPr lang="zh-CN" altLang="en-US" sz="1800"/>
              <a:t>控制器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10875010" y="5084128"/>
            <a:ext cx="868680" cy="3683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90204" pitchFamily="34" charset="0"/>
                <a:ea typeface="MS PGothic" charset="0"/>
              </a:defRPr>
            </a:lvl9pPr>
          </a:lstStyle>
          <a:p>
            <a:pPr eaLnBrk="1" hangingPunct="1"/>
            <a:r>
              <a:rPr lang="zh-CN" altLang="en-US" sz="1800"/>
              <a:t>交换机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Traffic Analysis Aspects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76935" y="1280795"/>
            <a:ext cx="10325735" cy="6537325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Spatial </a:t>
            </a:r>
            <a:r>
              <a:rPr lang="en-US" altLang="ko-KR" sz="2400" dirty="0">
                <a:solidFill>
                  <a:schemeClr val="tx2"/>
                </a:solidFill>
              </a:rPr>
              <a:t>Aspect</a:t>
            </a:r>
          </a:p>
          <a:p>
            <a:pPr lvl="1"/>
            <a:r>
              <a:rPr lang="en-US" altLang="ko-KR" sz="2000" dirty="0"/>
              <a:t>The patterns of traffic flow relative to the network topology</a:t>
            </a:r>
          </a:p>
          <a:p>
            <a:pPr lvl="1"/>
            <a:r>
              <a:rPr lang="en-US" altLang="ko-KR" sz="2000" dirty="0"/>
              <a:t>Important for proper network design and planning</a:t>
            </a:r>
          </a:p>
          <a:p>
            <a:pPr lvl="1"/>
            <a:r>
              <a:rPr lang="en-US" altLang="ko-KR" sz="2000" dirty="0"/>
              <a:t>Identification of bottleneck </a:t>
            </a:r>
            <a:r>
              <a:rPr lang="ko-KR" altLang="en-US" sz="2000" dirty="0"/>
              <a:t>&amp; </a:t>
            </a:r>
            <a:r>
              <a:rPr lang="en-US" altLang="ko-KR" sz="2000" dirty="0"/>
              <a:t>avoidance of congestion</a:t>
            </a:r>
          </a:p>
          <a:p>
            <a:pPr lvl="1"/>
            <a:r>
              <a:rPr lang="en-US" altLang="ko-KR" sz="2000" dirty="0"/>
              <a:t>Example: Flow aggregation </a:t>
            </a:r>
            <a:r>
              <a:rPr lang="en-US" altLang="ko-KR" sz="2000" dirty="0">
                <a:solidFill>
                  <a:schemeClr val="accent2"/>
                </a:solidFill>
              </a:rPr>
              <a:t>by </a:t>
            </a:r>
            <a:r>
              <a:rPr lang="en-US" altLang="ko-KR" sz="2000" dirty="0" err="1">
                <a:solidFill>
                  <a:schemeClr val="accent2"/>
                </a:solidFill>
              </a:rPr>
              <a:t>src</a:t>
            </a:r>
            <a:r>
              <a:rPr lang="en-US" altLang="ko-KR" sz="2000" dirty="0">
                <a:solidFill>
                  <a:schemeClr val="accent2"/>
                </a:solidFill>
              </a:rPr>
              <a:t>, </a:t>
            </a:r>
            <a:r>
              <a:rPr lang="en-US" altLang="ko-KR" sz="2000" dirty="0" err="1">
                <a:solidFill>
                  <a:schemeClr val="accent2"/>
                </a:solidFill>
              </a:rPr>
              <a:t>dst</a:t>
            </a:r>
            <a:r>
              <a:rPr lang="en-US" altLang="ko-KR" sz="2000" dirty="0">
                <a:solidFill>
                  <a:schemeClr val="accent2"/>
                </a:solidFill>
              </a:rPr>
              <a:t> IP address or AS number</a:t>
            </a:r>
            <a:endParaRPr lang="en-US" altLang="ko-KR" sz="2000" dirty="0"/>
          </a:p>
          <a:p>
            <a:r>
              <a:rPr lang="en-US" altLang="ko-KR" sz="2400" dirty="0">
                <a:solidFill>
                  <a:srgbClr val="FF0000"/>
                </a:solidFill>
              </a:rPr>
              <a:t>Temporal </a:t>
            </a:r>
            <a:r>
              <a:rPr lang="en-US" altLang="ko-KR" sz="2400" dirty="0">
                <a:solidFill>
                  <a:schemeClr val="tx2"/>
                </a:solidFill>
              </a:rPr>
              <a:t>Aspect</a:t>
            </a:r>
          </a:p>
          <a:p>
            <a:pPr lvl="1"/>
            <a:r>
              <a:rPr lang="en-US" altLang="ko-KR" sz="2000" dirty="0"/>
              <a:t>The stochastic behavior of a traffic flow, described in statistical terms</a:t>
            </a:r>
          </a:p>
          <a:p>
            <a:pPr lvl="1"/>
            <a:r>
              <a:rPr lang="en-US" altLang="ko-KR" sz="2000" dirty="0"/>
              <a:t>Important for resource management and traffic control</a:t>
            </a:r>
          </a:p>
          <a:p>
            <a:pPr lvl="1"/>
            <a:r>
              <a:rPr lang="en-US" altLang="ko-KR" sz="2000" dirty="0"/>
              <a:t>Important for traffic shaping and caching policies</a:t>
            </a:r>
          </a:p>
          <a:p>
            <a:pPr lvl="1"/>
            <a:r>
              <a:rPr lang="en-US" altLang="ko-KR" sz="2000" dirty="0"/>
              <a:t>Example: Packet or byte </a:t>
            </a:r>
            <a:r>
              <a:rPr lang="en-US" altLang="ko-KR" sz="2000" dirty="0">
                <a:solidFill>
                  <a:schemeClr val="accent2"/>
                </a:solidFill>
              </a:rPr>
              <a:t>per hour, day, week, month</a:t>
            </a:r>
          </a:p>
          <a:p>
            <a:r>
              <a:rPr lang="en-US" altLang="ko-KR" sz="2400" dirty="0">
                <a:solidFill>
                  <a:srgbClr val="FF0000"/>
                </a:solidFill>
              </a:rPr>
              <a:t>Composition </a:t>
            </a:r>
            <a:r>
              <a:rPr lang="en-US" altLang="ko-KR" sz="2400" dirty="0">
                <a:solidFill>
                  <a:schemeClr val="tx2"/>
                </a:solidFill>
              </a:rPr>
              <a:t>of Traffic</a:t>
            </a:r>
          </a:p>
          <a:p>
            <a:pPr lvl="1"/>
            <a:r>
              <a:rPr lang="en-US" altLang="ko-KR" sz="2000" dirty="0"/>
              <a:t>A breakdown of traffic according to the contents, application, packet length, flow duration</a:t>
            </a:r>
          </a:p>
          <a:p>
            <a:pPr lvl="1"/>
            <a:r>
              <a:rPr lang="en-US" altLang="ko-KR" sz="2000" dirty="0"/>
              <a:t>Helps to explain its temporal and spatial characteristics</a:t>
            </a:r>
          </a:p>
          <a:p>
            <a:pPr lvl="1"/>
            <a:r>
              <a:rPr lang="en-US" altLang="ko-KR" sz="2000" dirty="0"/>
              <a:t>Example: </a:t>
            </a:r>
            <a:r>
              <a:rPr lang="en-US" altLang="ko-KR" sz="2000" dirty="0">
                <a:solidFill>
                  <a:schemeClr val="accent2"/>
                </a:solidFill>
              </a:rPr>
              <a:t>game, streaming media traffic</a:t>
            </a:r>
            <a:r>
              <a:rPr lang="en-US" altLang="ko-KR" sz="2000" dirty="0"/>
              <a:t> for a week from peer ISP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Traffic Classification/Identification 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88154" y="1280615"/>
            <a:ext cx="8651430" cy="553801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Traffic Classification</a:t>
            </a:r>
          </a:p>
          <a:p>
            <a:pPr lvl="1"/>
            <a:r>
              <a:rPr lang="en-US" altLang="ko-KR" sz="2000" dirty="0"/>
              <a:t>Classifying traffic based on features passively observed in the traffic, and according to specific classification goals</a:t>
            </a:r>
          </a:p>
          <a:p>
            <a:r>
              <a:rPr lang="en-US" altLang="ko-KR" sz="2400" dirty="0"/>
              <a:t>Types of Traffic Classification</a:t>
            </a:r>
          </a:p>
          <a:p>
            <a:pPr lvl="1"/>
            <a:r>
              <a:rPr lang="en-US" altLang="ko-KR" sz="2000" dirty="0"/>
              <a:t>Port-based approaches</a:t>
            </a:r>
          </a:p>
          <a:p>
            <a:pPr lvl="2"/>
            <a:r>
              <a:rPr lang="en-US" altLang="ko-KR" sz="1600" dirty="0"/>
              <a:t>E.g., TCP port 20 and 21 </a:t>
            </a:r>
            <a:r>
              <a:rPr lang="en-US" altLang="ko-KR" sz="1600" dirty="0">
                <a:sym typeface="Wingdings" panose="05000000000000000000" pitchFamily="2" charset="2"/>
              </a:rPr>
              <a:t></a:t>
            </a:r>
            <a:r>
              <a:rPr lang="en-US" altLang="ko-KR" sz="1600" dirty="0"/>
              <a:t> FTP, TCP port 80 </a:t>
            </a:r>
            <a:r>
              <a:rPr lang="en-US" altLang="ko-KR" sz="1600" dirty="0">
                <a:sym typeface="Wingdings" panose="05000000000000000000" pitchFamily="2" charset="2"/>
              </a:rPr>
              <a:t> HTTP</a:t>
            </a:r>
            <a:endParaRPr lang="en-US" altLang="ko-KR" sz="1600" dirty="0"/>
          </a:p>
          <a:p>
            <a:pPr lvl="1"/>
            <a:r>
              <a:rPr lang="en-US" altLang="ko-KR" sz="2000" dirty="0"/>
              <a:t>Payload-based approaches</a:t>
            </a:r>
          </a:p>
          <a:p>
            <a:pPr lvl="2"/>
            <a:r>
              <a:rPr lang="en-US" altLang="ko-KR" sz="1600" dirty="0"/>
              <a:t>E.g., “0x12BitTorrent protocol” </a:t>
            </a:r>
            <a:r>
              <a:rPr lang="en-US" altLang="ko-KR" sz="1600" dirty="0">
                <a:sym typeface="Wingdings" panose="05000000000000000000" pitchFamily="2" charset="2"/>
              </a:rPr>
              <a:t></a:t>
            </a:r>
            <a:r>
              <a:rPr lang="en-US" altLang="ko-KR" sz="1600" dirty="0"/>
              <a:t> </a:t>
            </a:r>
            <a:r>
              <a:rPr lang="en-US" altLang="ko-KR" sz="1600" dirty="0" err="1"/>
              <a:t>BitTorrent</a:t>
            </a:r>
            <a:endParaRPr lang="en-US" altLang="ko-KR" sz="1600" dirty="0"/>
          </a:p>
          <a:p>
            <a:pPr lvl="1"/>
            <a:r>
              <a:rPr lang="en-US" altLang="ko-KR" sz="2000" dirty="0"/>
              <a:t>Machine Learning (ML)-based approaches</a:t>
            </a:r>
          </a:p>
          <a:p>
            <a:pPr lvl="2"/>
            <a:r>
              <a:rPr lang="en-US" altLang="ko-KR" sz="1600" dirty="0"/>
              <a:t>Connection-related statistical information-including connection duration, inter-packet arrival time, and packet</a:t>
            </a:r>
          </a:p>
          <a:p>
            <a:pPr lvl="2"/>
            <a:endParaRPr lang="en-US" altLang="ko-KR" sz="1600" dirty="0"/>
          </a:p>
          <a:p>
            <a:pPr lvl="1"/>
            <a:endParaRPr lang="ko-KR" altLang="en-US" sz="20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903985" y="4896787"/>
          <a:ext cx="8409940" cy="1493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82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4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1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741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Accuracy</a:t>
                      </a:r>
                      <a:endParaRPr lang="ko-KR" altLang="en-US" sz="1600" dirty="0"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Strength</a:t>
                      </a:r>
                      <a:endParaRPr lang="ko-KR" altLang="en-US" sz="1600" dirty="0"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Weakness</a:t>
                      </a:r>
                      <a:endParaRPr lang="ko-KR" altLang="en-US" sz="1600" dirty="0"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Port-based</a:t>
                      </a:r>
                      <a:endParaRPr lang="ko-KR" altLang="en-US" sz="1400" b="1" dirty="0"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Low</a:t>
                      </a:r>
                      <a:endParaRPr lang="ko-KR" altLang="en-US" sz="1400" b="1" dirty="0"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Low computational</a:t>
                      </a:r>
                      <a:r>
                        <a:rPr lang="en-US" altLang="ko-KR" sz="1400" baseline="0" dirty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cost</a:t>
                      </a:r>
                      <a:endParaRPr lang="ko-KR" altLang="en-US" sz="1400" b="1" dirty="0"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Low accuracy</a:t>
                      </a:r>
                      <a:endParaRPr lang="ko-KR" altLang="en-US" sz="1400" b="1" dirty="0"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Payload-based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High</a:t>
                      </a:r>
                      <a:endParaRPr lang="ko-KR" altLang="en-US" sz="1400" b="1" dirty="0"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Most</a:t>
                      </a:r>
                      <a:r>
                        <a:rPr lang="en-US" altLang="ko-KR" sz="1400" baseline="0" dirty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accurate method</a:t>
                      </a:r>
                      <a:endParaRPr lang="ko-KR" altLang="en-US" sz="1400" b="1" dirty="0"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High computational</a:t>
                      </a:r>
                      <a:r>
                        <a:rPr lang="en-US" altLang="ko-KR" sz="1400" baseline="0" dirty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cost</a:t>
                      </a:r>
                    </a:p>
                    <a:p>
                      <a:pPr latinLnBrk="1"/>
                      <a:r>
                        <a:rPr lang="en-US" altLang="ko-KR" sz="1400" baseline="0" dirty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Exhaustive signature generation</a:t>
                      </a:r>
                      <a:endParaRPr lang="ko-KR" altLang="en-US" sz="1400" b="1" dirty="0"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7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ML-based</a:t>
                      </a:r>
                      <a:endParaRPr lang="ko-KR" altLang="en-US" sz="1400" b="1" dirty="0"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High</a:t>
                      </a:r>
                      <a:endParaRPr lang="ko-KR" altLang="en-US" sz="1400" b="1" dirty="0"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Can handle encrypted traffic</a:t>
                      </a:r>
                      <a:endParaRPr lang="ko-KR" altLang="en-US" sz="1400" b="1" dirty="0"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High computational</a:t>
                      </a:r>
                      <a:r>
                        <a:rPr lang="en-US" altLang="ko-KR" sz="1400" baseline="0" dirty="0"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 cost</a:t>
                      </a:r>
                      <a:endParaRPr lang="ko-KR" altLang="en-US" sz="1400" b="1" dirty="0"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Traffic Classification/Identification 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2935" y="153289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b="1" dirty="0"/>
              <a:t>In the Perspective of Network Layers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  <p:graphicFrame>
        <p:nvGraphicFramePr>
          <p:cNvPr id="4" name="다이어그램 3"/>
          <p:cNvGraphicFramePr/>
          <p:nvPr/>
        </p:nvGraphicFramePr>
        <p:xfrm>
          <a:off x="1489709" y="1972580"/>
          <a:ext cx="9144001" cy="1733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다이어그램 4"/>
          <p:cNvGraphicFramePr/>
          <p:nvPr/>
        </p:nvGraphicFramePr>
        <p:xfrm>
          <a:off x="1523998" y="4308974"/>
          <a:ext cx="9144000" cy="255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622300" y="3884930"/>
            <a:ext cx="1094676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sym typeface="+mn-ea"/>
              </a:rPr>
              <a:t>Classification Level in Practice (Classification Output)</a:t>
            </a:r>
            <a:endParaRPr lang="en-US" altLang="ko-KR" sz="2800" b="1" dirty="0"/>
          </a:p>
          <a:p>
            <a:pPr lvl="1"/>
            <a:endParaRPr lang="en-US" sz="28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4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ctr">
            <a:normAutofit fontScale="90000"/>
          </a:bodyPr>
          <a:lstStyle/>
          <a:p>
            <a:r>
              <a:rPr>
                <a:solidFill>
                  <a:srgbClr val="0000FF"/>
                </a:solidFill>
                <a:latin typeface="+mj-lt"/>
                <a:ea typeface="MS PGothic" charset="-128"/>
                <a:cs typeface="MS PGothic" charset="-128"/>
              </a:rPr>
              <a:t>Resource Allocation: Buffering, Scheduling, Shaping, and Marking</a:t>
            </a:r>
          </a:p>
        </p:txBody>
      </p:sp>
      <p:sp>
        <p:nvSpPr>
          <p:cNvPr id="37891" name="Subtitle 5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anchor="t"/>
          <a:lstStyle/>
          <a:p>
            <a:endParaRPr dirty="0">
              <a:latin typeface="+mn-lt"/>
              <a:ea typeface="+mn-ea"/>
              <a:cs typeface="+mn-cs"/>
            </a:endParaRPr>
          </a:p>
        </p:txBody>
      </p:sp>
      <p:sp>
        <p:nvSpPr>
          <p:cNvPr id="37892" name="Slide Number Placeholder 3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400" b="0" dirty="0">
                <a:latin typeface="Times New Roman" panose="02020503050405090304" charset="0"/>
              </a:rPr>
              <a:t>43</a:t>
            </a:fld>
            <a:endParaRPr lang="en-US" sz="1400" b="0" dirty="0">
              <a:latin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t>Buffering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838200" y="1453515"/>
            <a:ext cx="10515600" cy="4351338"/>
          </a:xfrm>
        </p:spPr>
        <p:txBody>
          <a:bodyPr vert="horz" wrap="square" lIns="91440" tIns="45720" rIns="91440" bIns="45720" anchor="t"/>
          <a:lstStyle/>
          <a:p>
            <a:r>
              <a:t>Drop-tail FIFO queue</a:t>
            </a:r>
          </a:p>
          <a:p>
            <a:pPr lvl="1"/>
            <a:r>
              <a:t>Packets served in the order they arrive</a:t>
            </a:r>
          </a:p>
          <a:p>
            <a:pPr lvl="1"/>
            <a:r>
              <a:t>… and dropped if queue is full</a:t>
            </a:r>
          </a:p>
          <a:p>
            <a:r>
              <a:t>Random Early Detection (RED)</a:t>
            </a:r>
          </a:p>
          <a:p>
            <a:pPr lvl="1"/>
            <a:r>
              <a:t>When the buffer is nearly full</a:t>
            </a:r>
          </a:p>
          <a:p>
            <a:pPr lvl="1"/>
            <a:r>
              <a:t>… drop or mark some packets to signal congestion</a:t>
            </a:r>
          </a:p>
          <a:p>
            <a:r>
              <a:t>Multiple classes of traffic</a:t>
            </a:r>
          </a:p>
          <a:p>
            <a:pPr lvl="1"/>
            <a:r>
              <a:t>Separate FIFO queue for each flow or traffic class</a:t>
            </a:r>
          </a:p>
          <a:p>
            <a:pPr lvl="1"/>
            <a:r>
              <a:t>… with a link scheduler to arbitrate between them</a:t>
            </a:r>
          </a:p>
        </p:txBody>
      </p:sp>
      <p:sp>
        <p:nvSpPr>
          <p:cNvPr id="38916" name="Slide Number Placeholder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400" b="0" dirty="0">
                <a:latin typeface="Times New Roman" panose="02020503050405090304" charset="0"/>
              </a:rPr>
              <a:t>44</a:t>
            </a:fld>
            <a:endParaRPr lang="en-US" sz="1400" b="0" dirty="0">
              <a:latin typeface="Times New Roman" panose="02020503050405090304" charset="0"/>
            </a:endParaRPr>
          </a:p>
        </p:txBody>
      </p:sp>
      <p:sp>
        <p:nvSpPr>
          <p:cNvPr id="38917" name="Line 11"/>
          <p:cNvSpPr/>
          <p:nvPr/>
        </p:nvSpPr>
        <p:spPr>
          <a:xfrm>
            <a:off x="8077200" y="1978025"/>
            <a:ext cx="19812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8918" name="Line 12"/>
          <p:cNvSpPr/>
          <p:nvPr/>
        </p:nvSpPr>
        <p:spPr>
          <a:xfrm>
            <a:off x="8077200" y="2359025"/>
            <a:ext cx="1943100" cy="317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8919" name="Rectangle 13"/>
          <p:cNvSpPr/>
          <p:nvPr/>
        </p:nvSpPr>
        <p:spPr>
          <a:xfrm>
            <a:off x="9750425" y="1978025"/>
            <a:ext cx="307975" cy="384175"/>
          </a:xfrm>
          <a:prstGeom prst="rect">
            <a:avLst/>
          </a:prstGeom>
          <a:solidFill>
            <a:srgbClr val="FF3300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8920" name="Rectangle 14"/>
          <p:cNvSpPr/>
          <p:nvPr/>
        </p:nvSpPr>
        <p:spPr>
          <a:xfrm>
            <a:off x="9444038" y="1978025"/>
            <a:ext cx="307975" cy="384175"/>
          </a:xfrm>
          <a:prstGeom prst="rect">
            <a:avLst/>
          </a:prstGeom>
          <a:solidFill>
            <a:srgbClr val="FF3300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8921" name="Rectangle 15"/>
          <p:cNvSpPr/>
          <p:nvPr/>
        </p:nvSpPr>
        <p:spPr>
          <a:xfrm>
            <a:off x="9136063" y="1978025"/>
            <a:ext cx="307975" cy="384175"/>
          </a:xfrm>
          <a:prstGeom prst="rect">
            <a:avLst/>
          </a:prstGeom>
          <a:solidFill>
            <a:srgbClr val="FF3300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8922" name="Line 17"/>
          <p:cNvSpPr/>
          <p:nvPr/>
        </p:nvSpPr>
        <p:spPr>
          <a:xfrm>
            <a:off x="7924800" y="2133600"/>
            <a:ext cx="914400" cy="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38923" name="Line 4"/>
          <p:cNvSpPr/>
          <p:nvPr/>
        </p:nvSpPr>
        <p:spPr>
          <a:xfrm>
            <a:off x="4098925" y="6216650"/>
            <a:ext cx="2535238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8924" name="Line 5"/>
          <p:cNvSpPr/>
          <p:nvPr/>
        </p:nvSpPr>
        <p:spPr>
          <a:xfrm>
            <a:off x="4060825" y="6600825"/>
            <a:ext cx="2535238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8925" name="Rectangle 6"/>
          <p:cNvSpPr/>
          <p:nvPr/>
        </p:nvSpPr>
        <p:spPr>
          <a:xfrm>
            <a:off x="6326188" y="6216650"/>
            <a:ext cx="307975" cy="384175"/>
          </a:xfrm>
          <a:prstGeom prst="rect">
            <a:avLst/>
          </a:prstGeom>
          <a:solidFill>
            <a:srgbClr val="339966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8926" name="Rectangle 7"/>
          <p:cNvSpPr/>
          <p:nvPr/>
        </p:nvSpPr>
        <p:spPr>
          <a:xfrm>
            <a:off x="6019800" y="6216650"/>
            <a:ext cx="307975" cy="384175"/>
          </a:xfrm>
          <a:prstGeom prst="rect">
            <a:avLst/>
          </a:prstGeom>
          <a:solidFill>
            <a:srgbClr val="339966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8927" name="Rectangle 8"/>
          <p:cNvSpPr/>
          <p:nvPr/>
        </p:nvSpPr>
        <p:spPr>
          <a:xfrm>
            <a:off x="5711825" y="6216650"/>
            <a:ext cx="307975" cy="384175"/>
          </a:xfrm>
          <a:prstGeom prst="rect">
            <a:avLst/>
          </a:prstGeom>
          <a:solidFill>
            <a:srgbClr val="339966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8928" name="Rectangle 9"/>
          <p:cNvSpPr/>
          <p:nvPr/>
        </p:nvSpPr>
        <p:spPr>
          <a:xfrm>
            <a:off x="5403850" y="6216650"/>
            <a:ext cx="307975" cy="384175"/>
          </a:xfrm>
          <a:prstGeom prst="rect">
            <a:avLst/>
          </a:prstGeom>
          <a:solidFill>
            <a:srgbClr val="339966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8929" name="Rectangle 10"/>
          <p:cNvSpPr/>
          <p:nvPr/>
        </p:nvSpPr>
        <p:spPr>
          <a:xfrm>
            <a:off x="5097463" y="6216650"/>
            <a:ext cx="307975" cy="384175"/>
          </a:xfrm>
          <a:prstGeom prst="rect">
            <a:avLst/>
          </a:prstGeom>
          <a:solidFill>
            <a:srgbClr val="339966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8930" name="Line 11"/>
          <p:cNvSpPr/>
          <p:nvPr/>
        </p:nvSpPr>
        <p:spPr>
          <a:xfrm>
            <a:off x="4098925" y="5486400"/>
            <a:ext cx="2535238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8931" name="Line 12"/>
          <p:cNvSpPr/>
          <p:nvPr/>
        </p:nvSpPr>
        <p:spPr>
          <a:xfrm>
            <a:off x="4060825" y="5870575"/>
            <a:ext cx="2535238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8932" name="Rectangle 13"/>
          <p:cNvSpPr/>
          <p:nvPr/>
        </p:nvSpPr>
        <p:spPr>
          <a:xfrm>
            <a:off x="6326188" y="5486400"/>
            <a:ext cx="307975" cy="384175"/>
          </a:xfrm>
          <a:prstGeom prst="rect">
            <a:avLst/>
          </a:prstGeom>
          <a:solidFill>
            <a:srgbClr val="FF3300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8933" name="Rectangle 14"/>
          <p:cNvSpPr/>
          <p:nvPr/>
        </p:nvSpPr>
        <p:spPr>
          <a:xfrm>
            <a:off x="6019800" y="5486400"/>
            <a:ext cx="307975" cy="384175"/>
          </a:xfrm>
          <a:prstGeom prst="rect">
            <a:avLst/>
          </a:prstGeom>
          <a:solidFill>
            <a:srgbClr val="FF3300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8934" name="Rectangle 15"/>
          <p:cNvSpPr/>
          <p:nvPr/>
        </p:nvSpPr>
        <p:spPr>
          <a:xfrm>
            <a:off x="5711825" y="5486400"/>
            <a:ext cx="307975" cy="384175"/>
          </a:xfrm>
          <a:prstGeom prst="rect">
            <a:avLst/>
          </a:prstGeom>
          <a:solidFill>
            <a:srgbClr val="FF3300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8935" name="Oval 16"/>
          <p:cNvSpPr/>
          <p:nvPr/>
        </p:nvSpPr>
        <p:spPr>
          <a:xfrm>
            <a:off x="7248525" y="5756275"/>
            <a:ext cx="614363" cy="536575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8936" name="Line 17"/>
          <p:cNvSpPr/>
          <p:nvPr/>
        </p:nvSpPr>
        <p:spPr>
          <a:xfrm>
            <a:off x="6672263" y="5640388"/>
            <a:ext cx="614362" cy="307975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38937" name="Line 18"/>
          <p:cNvSpPr/>
          <p:nvPr/>
        </p:nvSpPr>
        <p:spPr>
          <a:xfrm flipV="1">
            <a:off x="6672263" y="6140450"/>
            <a:ext cx="576262" cy="268288"/>
          </a:xfrm>
          <a:prstGeom prst="line">
            <a:avLst/>
          </a:prstGeom>
          <a:ln w="38100" cap="flat" cmpd="sng">
            <a:solidFill>
              <a:srgbClr val="008000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38938" name="Line 19"/>
          <p:cNvSpPr/>
          <p:nvPr/>
        </p:nvSpPr>
        <p:spPr>
          <a:xfrm>
            <a:off x="7824788" y="5986463"/>
            <a:ext cx="1228725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t>Link Scheduling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1981200" y="1981200"/>
            <a:ext cx="8458200" cy="41910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endParaRPr/>
          </a:p>
          <a:p>
            <a:r>
              <a:t>Strict priority</a:t>
            </a:r>
          </a:p>
          <a:p>
            <a:pPr lvl="1"/>
            <a:r>
              <a:t>Assign an explicit rank to the queues</a:t>
            </a:r>
          </a:p>
          <a:p>
            <a:pPr lvl="1"/>
            <a:r>
              <a:t>… and serve the highest-priority backlogged queue</a:t>
            </a:r>
          </a:p>
          <a:p>
            <a:r>
              <a:t>Weighted fair scheduling</a:t>
            </a:r>
          </a:p>
          <a:p>
            <a:pPr lvl="1"/>
            <a:r>
              <a:t>Interleave packets from different queues</a:t>
            </a:r>
          </a:p>
          <a:p>
            <a:pPr lvl="1"/>
            <a:r>
              <a:t>…in proportion to weights</a:t>
            </a:r>
          </a:p>
        </p:txBody>
      </p:sp>
      <p:sp>
        <p:nvSpPr>
          <p:cNvPr id="39940" name="Slide Number Placeholder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400" b="0" dirty="0">
                <a:latin typeface="Times New Roman" panose="02020503050405090304" charset="0"/>
              </a:rPr>
              <a:t>45</a:t>
            </a:fld>
            <a:endParaRPr lang="en-US" sz="1400" b="0" dirty="0">
              <a:latin typeface="Times New Roman" panose="02020503050405090304" charset="0"/>
            </a:endParaRPr>
          </a:p>
        </p:txBody>
      </p:sp>
      <p:sp>
        <p:nvSpPr>
          <p:cNvPr id="39941" name="Line 4"/>
          <p:cNvSpPr/>
          <p:nvPr/>
        </p:nvSpPr>
        <p:spPr>
          <a:xfrm>
            <a:off x="3949700" y="2025650"/>
            <a:ext cx="2535238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942" name="Line 5"/>
          <p:cNvSpPr/>
          <p:nvPr/>
        </p:nvSpPr>
        <p:spPr>
          <a:xfrm>
            <a:off x="3911600" y="2409825"/>
            <a:ext cx="2535238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943" name="Rectangle 6"/>
          <p:cNvSpPr/>
          <p:nvPr/>
        </p:nvSpPr>
        <p:spPr>
          <a:xfrm>
            <a:off x="6176963" y="2025650"/>
            <a:ext cx="307975" cy="384175"/>
          </a:xfrm>
          <a:prstGeom prst="rect">
            <a:avLst/>
          </a:prstGeom>
          <a:solidFill>
            <a:srgbClr val="339966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9944" name="Rectangle 7"/>
          <p:cNvSpPr/>
          <p:nvPr/>
        </p:nvSpPr>
        <p:spPr>
          <a:xfrm>
            <a:off x="5870575" y="2025650"/>
            <a:ext cx="307975" cy="384175"/>
          </a:xfrm>
          <a:prstGeom prst="rect">
            <a:avLst/>
          </a:prstGeom>
          <a:solidFill>
            <a:srgbClr val="339966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9945" name="Rectangle 8"/>
          <p:cNvSpPr/>
          <p:nvPr/>
        </p:nvSpPr>
        <p:spPr>
          <a:xfrm>
            <a:off x="5562600" y="2025650"/>
            <a:ext cx="307975" cy="384175"/>
          </a:xfrm>
          <a:prstGeom prst="rect">
            <a:avLst/>
          </a:prstGeom>
          <a:solidFill>
            <a:srgbClr val="339966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9946" name="Rectangle 9"/>
          <p:cNvSpPr/>
          <p:nvPr/>
        </p:nvSpPr>
        <p:spPr>
          <a:xfrm>
            <a:off x="5254625" y="2025650"/>
            <a:ext cx="307975" cy="384175"/>
          </a:xfrm>
          <a:prstGeom prst="rect">
            <a:avLst/>
          </a:prstGeom>
          <a:solidFill>
            <a:srgbClr val="339966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9947" name="Rectangle 10"/>
          <p:cNvSpPr/>
          <p:nvPr/>
        </p:nvSpPr>
        <p:spPr>
          <a:xfrm>
            <a:off x="4948238" y="2025650"/>
            <a:ext cx="307975" cy="384175"/>
          </a:xfrm>
          <a:prstGeom prst="rect">
            <a:avLst/>
          </a:prstGeom>
          <a:solidFill>
            <a:srgbClr val="339966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9948" name="Line 11"/>
          <p:cNvSpPr/>
          <p:nvPr/>
        </p:nvSpPr>
        <p:spPr>
          <a:xfrm>
            <a:off x="3949700" y="1295400"/>
            <a:ext cx="2535238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949" name="Line 12"/>
          <p:cNvSpPr/>
          <p:nvPr/>
        </p:nvSpPr>
        <p:spPr>
          <a:xfrm>
            <a:off x="3911600" y="1679575"/>
            <a:ext cx="2535238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950" name="Rectangle 13"/>
          <p:cNvSpPr/>
          <p:nvPr/>
        </p:nvSpPr>
        <p:spPr>
          <a:xfrm>
            <a:off x="6176963" y="1295400"/>
            <a:ext cx="307975" cy="384175"/>
          </a:xfrm>
          <a:prstGeom prst="rect">
            <a:avLst/>
          </a:prstGeom>
          <a:solidFill>
            <a:srgbClr val="FF3300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9951" name="Rectangle 14"/>
          <p:cNvSpPr/>
          <p:nvPr/>
        </p:nvSpPr>
        <p:spPr>
          <a:xfrm>
            <a:off x="5870575" y="1295400"/>
            <a:ext cx="307975" cy="384175"/>
          </a:xfrm>
          <a:prstGeom prst="rect">
            <a:avLst/>
          </a:prstGeom>
          <a:solidFill>
            <a:srgbClr val="FF3300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9952" name="Rectangle 15"/>
          <p:cNvSpPr/>
          <p:nvPr/>
        </p:nvSpPr>
        <p:spPr>
          <a:xfrm>
            <a:off x="5562600" y="1295400"/>
            <a:ext cx="307975" cy="384175"/>
          </a:xfrm>
          <a:prstGeom prst="rect">
            <a:avLst/>
          </a:prstGeom>
          <a:solidFill>
            <a:srgbClr val="FF3300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9953" name="Oval 16"/>
          <p:cNvSpPr/>
          <p:nvPr/>
        </p:nvSpPr>
        <p:spPr>
          <a:xfrm>
            <a:off x="7099300" y="1565275"/>
            <a:ext cx="614363" cy="536575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39954" name="Line 17"/>
          <p:cNvSpPr/>
          <p:nvPr/>
        </p:nvSpPr>
        <p:spPr>
          <a:xfrm>
            <a:off x="6523038" y="1449388"/>
            <a:ext cx="614362" cy="307975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39955" name="Line 18"/>
          <p:cNvSpPr/>
          <p:nvPr/>
        </p:nvSpPr>
        <p:spPr>
          <a:xfrm flipV="1">
            <a:off x="6523038" y="1949450"/>
            <a:ext cx="576262" cy="268288"/>
          </a:xfrm>
          <a:prstGeom prst="line">
            <a:avLst/>
          </a:prstGeom>
          <a:ln w="38100" cap="flat" cmpd="sng">
            <a:solidFill>
              <a:srgbClr val="008000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39956" name="Line 19"/>
          <p:cNvSpPr/>
          <p:nvPr/>
        </p:nvSpPr>
        <p:spPr>
          <a:xfrm>
            <a:off x="7675563" y="1795463"/>
            <a:ext cx="1228725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sp>
      <p:grpSp>
        <p:nvGrpSpPr>
          <p:cNvPr id="39957" name="Group 33"/>
          <p:cNvGrpSpPr/>
          <p:nvPr/>
        </p:nvGrpSpPr>
        <p:grpSpPr>
          <a:xfrm>
            <a:off x="2895600" y="5638800"/>
            <a:ext cx="6578600" cy="979576"/>
            <a:chOff x="1422400" y="5486400"/>
            <a:chExt cx="6529388" cy="1363576"/>
          </a:xfrm>
        </p:grpSpPr>
        <p:sp>
          <p:nvSpPr>
            <p:cNvPr id="39958" name="Rectangle 4"/>
            <p:cNvSpPr/>
            <p:nvPr/>
          </p:nvSpPr>
          <p:spPr>
            <a:xfrm>
              <a:off x="1422400" y="5486400"/>
              <a:ext cx="538163" cy="728663"/>
            </a:xfrm>
            <a:prstGeom prst="rect">
              <a:avLst/>
            </a:prstGeom>
            <a:solidFill>
              <a:srgbClr val="FF3300"/>
            </a:solidFill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39959" name="Rectangle 5"/>
            <p:cNvSpPr/>
            <p:nvPr/>
          </p:nvSpPr>
          <p:spPr>
            <a:xfrm>
              <a:off x="1922463" y="5486400"/>
              <a:ext cx="538162" cy="728663"/>
            </a:xfrm>
            <a:prstGeom prst="rect">
              <a:avLst/>
            </a:prstGeom>
            <a:solidFill>
              <a:srgbClr val="0000FF"/>
            </a:solidFill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39960" name="Rectangle 6"/>
            <p:cNvSpPr/>
            <p:nvPr/>
          </p:nvSpPr>
          <p:spPr>
            <a:xfrm>
              <a:off x="3035300" y="5486400"/>
              <a:ext cx="538163" cy="728663"/>
            </a:xfrm>
            <a:prstGeom prst="rect">
              <a:avLst/>
            </a:prstGeom>
            <a:solidFill>
              <a:srgbClr val="00FF00"/>
            </a:solidFill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39961" name="Rectangle 7"/>
            <p:cNvSpPr/>
            <p:nvPr/>
          </p:nvSpPr>
          <p:spPr>
            <a:xfrm>
              <a:off x="2497138" y="5486400"/>
              <a:ext cx="538162" cy="728663"/>
            </a:xfrm>
            <a:prstGeom prst="rect">
              <a:avLst/>
            </a:prstGeom>
            <a:solidFill>
              <a:srgbClr val="FF3300"/>
            </a:solidFill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39962" name="Rectangle 8"/>
            <p:cNvSpPr/>
            <p:nvPr/>
          </p:nvSpPr>
          <p:spPr>
            <a:xfrm>
              <a:off x="3611563" y="5486400"/>
              <a:ext cx="538162" cy="728663"/>
            </a:xfrm>
            <a:prstGeom prst="rect">
              <a:avLst/>
            </a:prstGeom>
            <a:solidFill>
              <a:srgbClr val="FF3300"/>
            </a:solidFill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39963" name="Rectangle 9"/>
            <p:cNvSpPr/>
            <p:nvPr/>
          </p:nvSpPr>
          <p:spPr>
            <a:xfrm>
              <a:off x="4111625" y="5486400"/>
              <a:ext cx="538163" cy="728663"/>
            </a:xfrm>
            <a:prstGeom prst="rect">
              <a:avLst/>
            </a:prstGeom>
            <a:solidFill>
              <a:srgbClr val="0000FF"/>
            </a:solidFill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39964" name="Rectangle 10"/>
            <p:cNvSpPr/>
            <p:nvPr/>
          </p:nvSpPr>
          <p:spPr>
            <a:xfrm>
              <a:off x="5224463" y="5486400"/>
              <a:ext cx="538162" cy="728663"/>
            </a:xfrm>
            <a:prstGeom prst="rect">
              <a:avLst/>
            </a:prstGeom>
            <a:solidFill>
              <a:srgbClr val="00FF00"/>
            </a:solidFill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39965" name="Rectangle 11"/>
            <p:cNvSpPr/>
            <p:nvPr/>
          </p:nvSpPr>
          <p:spPr>
            <a:xfrm>
              <a:off x="4686300" y="5486400"/>
              <a:ext cx="538163" cy="728663"/>
            </a:xfrm>
            <a:prstGeom prst="rect">
              <a:avLst/>
            </a:prstGeom>
            <a:solidFill>
              <a:srgbClr val="FF3300"/>
            </a:solidFill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39966" name="Rectangle 12"/>
            <p:cNvSpPr/>
            <p:nvPr/>
          </p:nvSpPr>
          <p:spPr>
            <a:xfrm>
              <a:off x="5800725" y="5486400"/>
              <a:ext cx="538163" cy="728663"/>
            </a:xfrm>
            <a:prstGeom prst="rect">
              <a:avLst/>
            </a:prstGeom>
            <a:solidFill>
              <a:srgbClr val="FF3300"/>
            </a:solidFill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39967" name="Rectangle 13"/>
            <p:cNvSpPr/>
            <p:nvPr/>
          </p:nvSpPr>
          <p:spPr>
            <a:xfrm>
              <a:off x="6300788" y="5486400"/>
              <a:ext cx="538162" cy="728663"/>
            </a:xfrm>
            <a:prstGeom prst="rect">
              <a:avLst/>
            </a:prstGeom>
            <a:solidFill>
              <a:srgbClr val="0000FF"/>
            </a:solidFill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39968" name="Rectangle 14"/>
            <p:cNvSpPr/>
            <p:nvPr/>
          </p:nvSpPr>
          <p:spPr>
            <a:xfrm>
              <a:off x="7413625" y="5486400"/>
              <a:ext cx="538163" cy="728663"/>
            </a:xfrm>
            <a:prstGeom prst="rect">
              <a:avLst/>
            </a:prstGeom>
            <a:solidFill>
              <a:srgbClr val="00FF00"/>
            </a:solidFill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39969" name="Rectangle 15"/>
            <p:cNvSpPr/>
            <p:nvPr/>
          </p:nvSpPr>
          <p:spPr>
            <a:xfrm>
              <a:off x="6875463" y="5486400"/>
              <a:ext cx="538162" cy="728663"/>
            </a:xfrm>
            <a:prstGeom prst="rect">
              <a:avLst/>
            </a:prstGeom>
            <a:solidFill>
              <a:srgbClr val="FF3300"/>
            </a:solidFill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dirty="0">
                <a:latin typeface="Helvetica" charset="0"/>
              </a:endParaRPr>
            </a:p>
          </p:txBody>
        </p:sp>
        <p:sp>
          <p:nvSpPr>
            <p:cNvPr id="39970" name="Text Box 16"/>
            <p:cNvSpPr txBox="1"/>
            <p:nvPr/>
          </p:nvSpPr>
          <p:spPr>
            <a:xfrm>
              <a:off x="2084388" y="6337300"/>
              <a:ext cx="5253037" cy="512676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r>
                <a:rPr dirty="0">
                  <a:solidFill>
                    <a:srgbClr val="FF3300"/>
                  </a:solidFill>
                  <a:latin typeface="Helvetica" charset="0"/>
                </a:rPr>
                <a:t>50% red</a:t>
              </a:r>
              <a:r>
                <a:rPr dirty="0">
                  <a:latin typeface="Helvetica" charset="0"/>
                </a:rPr>
                <a:t>, </a:t>
              </a:r>
              <a:r>
                <a:rPr dirty="0">
                  <a:solidFill>
                    <a:srgbClr val="0000FF"/>
                  </a:solidFill>
                  <a:latin typeface="Helvetica" charset="0"/>
                </a:rPr>
                <a:t>25% blue</a:t>
              </a:r>
              <a:r>
                <a:rPr dirty="0">
                  <a:latin typeface="Helvetica" charset="0"/>
                </a:rPr>
                <a:t>, </a:t>
              </a:r>
              <a:r>
                <a:rPr dirty="0">
                  <a:solidFill>
                    <a:srgbClr val="00FF00"/>
                  </a:solidFill>
                  <a:latin typeface="Helvetica" charset="0"/>
                </a:rPr>
                <a:t>25% green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t>Traffic Shaping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838200" y="1599565"/>
            <a:ext cx="10515600" cy="4351338"/>
          </a:xfrm>
        </p:spPr>
        <p:txBody>
          <a:bodyPr vert="horz" wrap="square" lIns="91440" tIns="45720" rIns="91440" bIns="45720" anchor="t"/>
          <a:lstStyle/>
          <a:p>
            <a:r>
              <a:t>Force traffic to conform with a profile</a:t>
            </a:r>
          </a:p>
          <a:p>
            <a:pPr lvl="1"/>
            <a:r>
              <a:t>To avoid congesting downstream resources</a:t>
            </a:r>
          </a:p>
          <a:p>
            <a:pPr lvl="1"/>
            <a:r>
              <a:t>To enforce a contract with the customer</a:t>
            </a:r>
          </a:p>
          <a:p>
            <a:r>
              <a:t>Leaky-bucket shaping</a:t>
            </a:r>
          </a:p>
          <a:p>
            <a:pPr lvl="1"/>
            <a:r>
              <a:rPr err="1"/>
              <a:t>Can send at rate r</a:t>
            </a:r>
            <a:r>
              <a:t> and intermittently burst</a:t>
            </a:r>
          </a:p>
          <a:p>
            <a:pPr lvl="1"/>
            <a:r>
              <a:rPr err="1"/>
              <a:t>Parameters: token rate r and bucket depth d</a:t>
            </a:r>
          </a:p>
          <a:p>
            <a:pPr lvl="1">
              <a:buNone/>
            </a:pPr>
            <a:endParaRPr err="1"/>
          </a:p>
        </p:txBody>
      </p:sp>
      <p:sp>
        <p:nvSpPr>
          <p:cNvPr id="40964" name="Slide Number Placeholder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400" b="0" dirty="0">
                <a:latin typeface="Times New Roman" panose="02020503050405090304" charset="0"/>
              </a:rPr>
              <a:t>46</a:t>
            </a:fld>
            <a:endParaRPr lang="en-US" sz="1400" b="0" dirty="0">
              <a:latin typeface="Times New Roman" panose="02020503050405090304" charset="0"/>
            </a:endParaRPr>
          </a:p>
        </p:txBody>
      </p:sp>
      <p:sp>
        <p:nvSpPr>
          <p:cNvPr id="40965" name="AutoShape 4"/>
          <p:cNvSpPr/>
          <p:nvPr/>
        </p:nvSpPr>
        <p:spPr>
          <a:xfrm>
            <a:off x="3201988" y="5014278"/>
            <a:ext cx="1266825" cy="768350"/>
          </a:xfrm>
          <a:custGeom>
            <a:avLst/>
            <a:gdLst>
              <a:gd name="txL" fmla="*/ 4500 w 21600"/>
              <a:gd name="txT" fmla="*/ 4500 h 21600"/>
              <a:gd name="txR" fmla="*/ 17100 w 21600"/>
              <a:gd name="txB" fmla="*/ 17100 h 21600"/>
            </a:gdLst>
            <a:ahLst/>
            <a:cxnLst>
              <a:cxn ang="0">
                <a:pos x="1108472" y="384175"/>
              </a:cxn>
              <a:cxn ang="0">
                <a:pos x="633413" y="768350"/>
              </a:cxn>
              <a:cxn ang="0">
                <a:pos x="158353" y="384175"/>
              </a:cxn>
              <a:cxn ang="0">
                <a:pos x="633413" y="0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40966" name="Line 5"/>
          <p:cNvSpPr/>
          <p:nvPr/>
        </p:nvSpPr>
        <p:spPr>
          <a:xfrm>
            <a:off x="2198688" y="6603365"/>
            <a:ext cx="3592512" cy="0"/>
          </a:xfrm>
          <a:prstGeom prst="line">
            <a:avLst/>
          </a:prstGeom>
          <a:ln w="50800" cap="flat" cmpd="sng">
            <a:solidFill>
              <a:srgbClr val="0000FF"/>
            </a:solidFill>
            <a:prstDash val="solid"/>
            <a:headEnd type="none" w="med" len="med"/>
            <a:tailEnd type="arrow" w="lg" len="lg"/>
          </a:ln>
        </p:spPr>
      </p:sp>
      <p:sp>
        <p:nvSpPr>
          <p:cNvPr id="40967" name="Line 6"/>
          <p:cNvSpPr/>
          <p:nvPr/>
        </p:nvSpPr>
        <p:spPr>
          <a:xfrm>
            <a:off x="3816350" y="5782628"/>
            <a:ext cx="0" cy="652462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arrow" w="lg" len="lg"/>
          </a:ln>
        </p:spPr>
      </p:sp>
      <p:sp>
        <p:nvSpPr>
          <p:cNvPr id="40968" name="Oval 7"/>
          <p:cNvSpPr/>
          <p:nvPr/>
        </p:nvSpPr>
        <p:spPr>
          <a:xfrm>
            <a:off x="3584575" y="6396990"/>
            <a:ext cx="500063" cy="460375"/>
          </a:xfrm>
          <a:prstGeom prst="ellipse">
            <a:avLst/>
          </a:prstGeom>
          <a:solidFill>
            <a:schemeClr val="bg1"/>
          </a:solidFill>
          <a:ln w="381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40969" name="Line 8"/>
          <p:cNvSpPr/>
          <p:nvPr/>
        </p:nvSpPr>
        <p:spPr>
          <a:xfrm>
            <a:off x="3816350" y="4361815"/>
            <a:ext cx="0" cy="652463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arrow" w="lg" len="lg"/>
          </a:ln>
        </p:spPr>
      </p:sp>
      <p:sp>
        <p:nvSpPr>
          <p:cNvPr id="40970" name="Text Box 10"/>
          <p:cNvSpPr txBox="1"/>
          <p:nvPr/>
        </p:nvSpPr>
        <p:spPr>
          <a:xfrm>
            <a:off x="3841750" y="4361815"/>
            <a:ext cx="2316480" cy="368300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/>
          <a:p>
            <a:r>
              <a:rPr dirty="0">
                <a:latin typeface="Helvetica" charset="0"/>
              </a:rPr>
              <a:t>Tokens arrive (rate r)</a:t>
            </a:r>
          </a:p>
        </p:txBody>
      </p:sp>
      <p:sp>
        <p:nvSpPr>
          <p:cNvPr id="40971" name="Text Box 11"/>
          <p:cNvSpPr txBox="1"/>
          <p:nvPr/>
        </p:nvSpPr>
        <p:spPr>
          <a:xfrm>
            <a:off x="4419600" y="5063490"/>
            <a:ext cx="1859280" cy="645160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/>
          <a:p>
            <a:r>
              <a:rPr dirty="0">
                <a:latin typeface="Helvetica" charset="0"/>
              </a:rPr>
              <a:t>Max # of tokens </a:t>
            </a:r>
          </a:p>
          <a:p>
            <a:r>
              <a:rPr dirty="0">
                <a:latin typeface="Helvetica" charset="0"/>
              </a:rPr>
              <a:t>(d tokens)</a:t>
            </a:r>
          </a:p>
        </p:txBody>
      </p:sp>
      <p:sp>
        <p:nvSpPr>
          <p:cNvPr id="40972" name="Text Box 12"/>
          <p:cNvSpPr txBox="1"/>
          <p:nvPr/>
        </p:nvSpPr>
        <p:spPr>
          <a:xfrm>
            <a:off x="2198688" y="5993765"/>
            <a:ext cx="970280" cy="368300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/>
          <a:p>
            <a:r>
              <a:rPr>
                <a:latin typeface="Helvetica" charset="0"/>
              </a:rPr>
              <a:t>packets</a:t>
            </a:r>
          </a:p>
        </p:txBody>
      </p:sp>
      <p:sp>
        <p:nvSpPr>
          <p:cNvPr id="40973" name="Text Box 13"/>
          <p:cNvSpPr txBox="1"/>
          <p:nvPr/>
        </p:nvSpPr>
        <p:spPr>
          <a:xfrm>
            <a:off x="3892550" y="5858828"/>
            <a:ext cx="855980" cy="368300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/>
          <a:p>
            <a:r>
              <a:rPr dirty="0">
                <a:latin typeface="Helvetica" charset="0"/>
              </a:rPr>
              <a:t>tokens</a:t>
            </a:r>
          </a:p>
        </p:txBody>
      </p:sp>
      <p:sp>
        <p:nvSpPr>
          <p:cNvPr id="40974" name="TextBox 14"/>
          <p:cNvSpPr txBox="1"/>
          <p:nvPr/>
        </p:nvSpPr>
        <p:spPr>
          <a:xfrm>
            <a:off x="6934200" y="5841365"/>
            <a:ext cx="32766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>
                <a:latin typeface="Helvetica" charset="0"/>
              </a:rPr>
              <a:t>A leaky-bucket shaper for each flow or traffic class</a:t>
            </a:r>
          </a:p>
        </p:txBody>
      </p:sp>
      <p:sp>
        <p:nvSpPr>
          <p:cNvPr id="16" name="Manual Operation 15"/>
          <p:cNvSpPr/>
          <p:nvPr/>
        </p:nvSpPr>
        <p:spPr bwMode="auto">
          <a:xfrm>
            <a:off x="3352800" y="5307965"/>
            <a:ext cx="990600" cy="460375"/>
          </a:xfrm>
          <a:prstGeom prst="flowChartManualOperation">
            <a:avLst/>
          </a:prstGeom>
          <a:solidFill>
            <a:schemeClr val="accent6">
              <a:lumMod val="50000"/>
              <a:lumOff val="50000"/>
            </a:schemeClr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t>Traffic Classification and Marking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>
            <a:normAutofit lnSpcReduction="10000"/>
          </a:bodyPr>
          <a:lstStyle/>
          <a:p>
            <a:r>
              <a:t>Mark a packet to influence handling downstream</a:t>
            </a:r>
          </a:p>
          <a:p>
            <a:pPr lvl="1"/>
            <a:r>
              <a:t>Early Congestion Notification (ECN) flag</a:t>
            </a:r>
          </a:p>
          <a:p>
            <a:pPr lvl="1"/>
            <a:r>
              <a:rPr err="1"/>
              <a:t>Type-of-Service (ToS</a:t>
            </a:r>
            <a:r>
              <a:t>) bits</a:t>
            </a:r>
          </a:p>
          <a:p>
            <a:r>
              <a:rPr err="1"/>
              <a:t>Ways to set the ToS</a:t>
            </a:r>
            <a:r>
              <a:t> bits</a:t>
            </a:r>
          </a:p>
          <a:p>
            <a:pPr lvl="1"/>
            <a:r>
              <a:t>End host sets the bits based on the application</a:t>
            </a:r>
          </a:p>
          <a:p>
            <a:pPr lvl="2"/>
            <a:r>
              <a:t>But, then the network must trust (or bill!) the end host</a:t>
            </a:r>
          </a:p>
          <a:p>
            <a:pPr lvl="1"/>
            <a:r>
              <a:t>Network sets the bits based on traffic classes</a:t>
            </a:r>
          </a:p>
          <a:p>
            <a:pPr lvl="2"/>
            <a:r>
              <a:t>But, then the network needs to know how to classify packets</a:t>
            </a:r>
          </a:p>
          <a:p>
            <a:r>
              <a:t>Identifying traffic classes</a:t>
            </a:r>
          </a:p>
          <a:p>
            <a:pPr lvl="1"/>
            <a:r>
              <a:rPr err="1"/>
              <a:t>Packet classification based on the “five tuple</a:t>
            </a:r>
            <a:r>
              <a:t>”</a:t>
            </a:r>
          </a:p>
          <a:p>
            <a:pPr lvl="1"/>
            <a:r>
              <a:t>Rate limits, with separate mark for “out of profile” traffic</a:t>
            </a:r>
          </a:p>
          <a:p>
            <a:pPr>
              <a:buNone/>
            </a:pPr>
            <a:endParaRPr/>
          </a:p>
        </p:txBody>
      </p:sp>
      <p:sp>
        <p:nvSpPr>
          <p:cNvPr id="41988" name="Slide Number Placeholder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400" b="0" dirty="0">
                <a:latin typeface="Times New Roman" panose="02020503050405090304" charset="0"/>
              </a:rPr>
              <a:t>47</a:t>
            </a:fld>
            <a:endParaRPr lang="en-US" sz="1400" b="0" dirty="0">
              <a:latin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4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ctr"/>
          <a:lstStyle/>
          <a:p>
            <a:r>
              <a:rPr>
                <a:solidFill>
                  <a:srgbClr val="0000FF"/>
                </a:solidFill>
                <a:latin typeface="+mj-lt"/>
                <a:ea typeface="MS PGothic" charset="-128"/>
                <a:cs typeface="MS PGothic" charset="-128"/>
              </a:rPr>
              <a:t>Generalizing the Data Plane</a:t>
            </a:r>
          </a:p>
        </p:txBody>
      </p:sp>
      <p:sp>
        <p:nvSpPr>
          <p:cNvPr id="43011" name="Subtitle 5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anchor="t"/>
          <a:lstStyle/>
          <a:p>
            <a:endParaRPr dirty="0">
              <a:latin typeface="+mn-lt"/>
              <a:ea typeface="+mn-ea"/>
              <a:cs typeface="+mn-cs"/>
            </a:endParaRPr>
          </a:p>
        </p:txBody>
      </p:sp>
      <p:sp>
        <p:nvSpPr>
          <p:cNvPr id="43012" name="Slide Number Placeholder 3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400" b="0" dirty="0">
                <a:latin typeface="Times New Roman" panose="02020503050405090304" charset="0"/>
              </a:rPr>
              <a:t>48</a:t>
            </a:fld>
            <a:endParaRPr lang="en-US" sz="1400" b="0" dirty="0">
              <a:latin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Plane Functions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 Basic functional steps: </a:t>
            </a:r>
          </a:p>
          <a:p>
            <a:pPr lvl="1"/>
            <a:r>
              <a:rPr lang="en-US"/>
              <a:t>parsing, classification, modification, deparsing, and forwarding.</a:t>
            </a:r>
          </a:p>
          <a:p>
            <a:pPr lvl="1"/>
            <a:endParaRPr lang="en-US"/>
          </a:p>
          <a:p>
            <a:pPr lvl="0"/>
            <a:r>
              <a:rPr lang="en-US"/>
              <a:t> Additional services, such as </a:t>
            </a:r>
          </a:p>
          <a:p>
            <a:pPr lvl="1"/>
            <a:r>
              <a:rPr lang="en-US"/>
              <a:t>scheduling, filtering, metering, or traffic shaping.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0"/>
            <a:r>
              <a:rPr lang="zh-CN" altLang="en-US" sz="2800"/>
              <a:t>实现方式</a:t>
            </a:r>
          </a:p>
          <a:p>
            <a:pPr lvl="1"/>
            <a:r>
              <a:rPr lang="zh-CN" altLang="en-US" sz="2400"/>
              <a:t>通常都是专用的设备 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0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>
                <a:sym typeface="+mn-ea"/>
              </a:rPr>
              <a:t>数据平面提供哪些功能？</a:t>
            </a:r>
            <a:br>
              <a:rPr>
                <a:sym typeface="+mn-ea"/>
              </a:rPr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3490"/>
            <a:ext cx="10515600" cy="4923790"/>
          </a:xfrm>
        </p:spPr>
        <p:txBody>
          <a:bodyPr>
            <a:normAutofit fontScale="90000" lnSpcReduction="10000"/>
          </a:bodyPr>
          <a:lstStyle/>
          <a:p>
            <a:r>
              <a:rPr lang="zh-CN" sz="2800">
                <a:solidFill>
                  <a:srgbClr val="FF0000"/>
                </a:solidFill>
                <a:sym typeface="+mn-ea"/>
              </a:rPr>
              <a:t>基本功能 </a:t>
            </a:r>
            <a:r>
              <a:rPr sz="2800">
                <a:solidFill>
                  <a:srgbClr val="FF0000"/>
                </a:solidFill>
                <a:sym typeface="+mn-ea"/>
              </a:rPr>
              <a:t>Streaming algorithms that act on packets</a:t>
            </a:r>
            <a:endParaRPr sz="2800">
              <a:solidFill>
                <a:srgbClr val="FF0000"/>
              </a:solidFill>
            </a:endParaRPr>
          </a:p>
          <a:p>
            <a:pPr lvl="1"/>
            <a:r>
              <a:rPr sz="2800">
                <a:sym typeface="+mn-ea"/>
              </a:rPr>
              <a:t>Matching on some bits, taking a simple action</a:t>
            </a:r>
            <a:endParaRPr sz="2800"/>
          </a:p>
          <a:p>
            <a:pPr lvl="1"/>
            <a:r>
              <a:rPr sz="2800">
                <a:sym typeface="+mn-ea"/>
              </a:rPr>
              <a:t>… at behest of control and management plane</a:t>
            </a:r>
            <a:endParaRPr sz="2800"/>
          </a:p>
          <a:p>
            <a:endParaRPr sz="2800">
              <a:sym typeface="+mn-ea"/>
            </a:endParaRPr>
          </a:p>
          <a:p>
            <a:r>
              <a:rPr lang="zh-CN" sz="2800">
                <a:solidFill>
                  <a:srgbClr val="FF0000"/>
                </a:solidFill>
                <a:sym typeface="+mn-ea"/>
              </a:rPr>
              <a:t>多样性 </a:t>
            </a:r>
            <a:endParaRPr sz="2800">
              <a:solidFill>
                <a:srgbClr val="FF0000"/>
              </a:solidFill>
            </a:endParaRPr>
          </a:p>
          <a:p>
            <a:pPr lvl="1"/>
            <a:r>
              <a:rPr sz="2800">
                <a:sym typeface="+mn-ea"/>
              </a:rPr>
              <a:t>Forwarding</a:t>
            </a:r>
            <a:endParaRPr sz="2800"/>
          </a:p>
          <a:p>
            <a:pPr lvl="1"/>
            <a:r>
              <a:rPr sz="2800">
                <a:sym typeface="+mn-ea"/>
              </a:rPr>
              <a:t>Access control</a:t>
            </a:r>
            <a:endParaRPr sz="2800"/>
          </a:p>
          <a:p>
            <a:pPr lvl="1"/>
            <a:r>
              <a:rPr sz="2800">
                <a:sym typeface="+mn-ea"/>
              </a:rPr>
              <a:t>Mapping header fields</a:t>
            </a:r>
            <a:endParaRPr sz="2800"/>
          </a:p>
          <a:p>
            <a:pPr lvl="1"/>
            <a:r>
              <a:rPr sz="2800">
                <a:sym typeface="+mn-ea"/>
              </a:rPr>
              <a:t>Traffic monitoring</a:t>
            </a:r>
            <a:endParaRPr sz="2800"/>
          </a:p>
          <a:p>
            <a:pPr lvl="1"/>
            <a:r>
              <a:rPr sz="2800">
                <a:sym typeface="+mn-ea"/>
              </a:rPr>
              <a:t>Buffering and marking</a:t>
            </a:r>
            <a:endParaRPr sz="2800"/>
          </a:p>
          <a:p>
            <a:pPr lvl="1"/>
            <a:r>
              <a:rPr sz="2800">
                <a:sym typeface="+mn-ea"/>
              </a:rPr>
              <a:t>Shaping and scheduling</a:t>
            </a:r>
            <a:endParaRPr sz="2800"/>
          </a:p>
          <a:p>
            <a:pPr lvl="1"/>
            <a:r>
              <a:rPr sz="2800">
                <a:solidFill>
                  <a:schemeClr val="tx1"/>
                </a:solidFill>
                <a:sym typeface="+mn-ea"/>
              </a:rPr>
              <a:t>Deep packet inspection</a:t>
            </a:r>
            <a:endParaRPr lang="en-US" sz="28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1638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620" y="2502535"/>
            <a:ext cx="4505325" cy="1581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080" y="4610735"/>
            <a:ext cx="3497263" cy="1981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传统网络设备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>
                <a:sym typeface="+mn-ea"/>
              </a:rPr>
              <a:t>Traditional networking devices such as routers and switches process packets using data and control plane algorithms. </a:t>
            </a:r>
            <a:endParaRPr lang="en-US"/>
          </a:p>
          <a:p>
            <a:endParaRPr lang="en-US"/>
          </a:p>
          <a:p>
            <a:r>
              <a:rPr lang="en-US"/>
              <a:t>However, conventional network equipment the data plane functionality is deeply ingrained into the device hardware and software, and hence generally cannot be changed during the lifetime of the device.</a:t>
            </a:r>
          </a:p>
          <a:p>
            <a:endParaRPr lang="en-US"/>
          </a:p>
          <a:p>
            <a:r>
              <a:rPr lang="en-US">
                <a:sym typeface="+mn-ea"/>
              </a:rPr>
              <a:t>Users can configure control plane features and protocols, e.g., via CLIs, web interfaces, or management APIs, but the underlying algorithms can be changed only by the vendor. </a:t>
            </a:r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Plane Tension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Mordern networks are deployed in different environments, support a variety of use cases, and are subject to requirements ranging from best effort to guaranteed performance. </a:t>
            </a:r>
          </a:p>
          <a:p>
            <a:endParaRPr lang="en-US"/>
          </a:p>
          <a:p>
            <a:r>
              <a:rPr lang="en-US"/>
              <a:t>This wide-spread use and heterogeneity complicate the design of network systems and their main building blocks (devices).</a:t>
            </a:r>
          </a:p>
          <a:p>
            <a:r>
              <a:rPr lang="en-US"/>
              <a:t>Tension</a:t>
            </a:r>
          </a:p>
          <a:p>
            <a:pPr lvl="1"/>
            <a:r>
              <a:rPr lang="en-US"/>
              <a:t>Specialization: allows network devices to be optimized for a particular task</a:t>
            </a:r>
          </a:p>
          <a:p>
            <a:pPr lvl="1"/>
            <a:r>
              <a:rPr lang="en-US"/>
              <a:t>Generality: make network devices commodity and general to reduce engineering cost.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传统网络设备</a:t>
            </a:r>
          </a:p>
        </p:txBody>
      </p:sp>
      <p:sp>
        <p:nvSpPr>
          <p:cNvPr id="5" name="Rectangle 4"/>
          <p:cNvSpPr/>
          <p:nvPr/>
        </p:nvSpPr>
        <p:spPr>
          <a:xfrm>
            <a:off x="5573485" y="2425579"/>
            <a:ext cx="1415143" cy="9361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</a:rPr>
              <a:t>Network Equipment Vendor</a:t>
            </a:r>
          </a:p>
        </p:txBody>
      </p:sp>
      <p:sp>
        <p:nvSpPr>
          <p:cNvPr id="8" name="Rectangle 7"/>
          <p:cNvSpPr/>
          <p:nvPr/>
        </p:nvSpPr>
        <p:spPr>
          <a:xfrm>
            <a:off x="3053912" y="2425579"/>
            <a:ext cx="1415143" cy="9361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2"/>
                </a:solidFill>
              </a:rPr>
              <a:t>Network Owner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29565" y="2221263"/>
            <a:ext cx="502982" cy="334483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280618" y="2147613"/>
            <a:ext cx="961729" cy="394987"/>
            <a:chOff x="1595345" y="5137552"/>
            <a:chExt cx="1282305" cy="526649"/>
          </a:xfrm>
        </p:grpSpPr>
        <p:pic>
          <p:nvPicPr>
            <p:cNvPr id="11" name="Content Placeholder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5345" y="5448701"/>
              <a:ext cx="324060" cy="215500"/>
            </a:xfrm>
            <a:prstGeom prst="rect">
              <a:avLst/>
            </a:prstGeom>
          </p:spPr>
        </p:pic>
        <p:pic>
          <p:nvPicPr>
            <p:cNvPr id="12" name="Content Placeholder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4760" y="5448701"/>
              <a:ext cx="324060" cy="215500"/>
            </a:xfrm>
            <a:prstGeom prst="rect">
              <a:avLst/>
            </a:prstGeom>
          </p:spPr>
        </p:pic>
        <p:pic>
          <p:nvPicPr>
            <p:cNvPr id="13" name="Content Placeholder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4175" y="5448701"/>
              <a:ext cx="324060" cy="215500"/>
            </a:xfrm>
            <a:prstGeom prst="rect">
              <a:avLst/>
            </a:prstGeom>
          </p:spPr>
        </p:pic>
        <p:pic>
          <p:nvPicPr>
            <p:cNvPr id="14" name="Content Placeholder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590" y="5448701"/>
              <a:ext cx="324060" cy="215500"/>
            </a:xfrm>
            <a:prstGeom prst="rect">
              <a:avLst/>
            </a:prstGeom>
          </p:spPr>
        </p:pic>
        <p:cxnSp>
          <p:nvCxnSpPr>
            <p:cNvPr id="17" name="Straight Connector 16"/>
            <p:cNvCxnSpPr>
              <a:stCxn id="11" idx="0"/>
              <a:endCxn id="9" idx="0"/>
            </p:cNvCxnSpPr>
            <p:nvPr/>
          </p:nvCxnSpPr>
          <p:spPr>
            <a:xfrm flipV="1">
              <a:off x="1757375" y="5137552"/>
              <a:ext cx="266910" cy="3111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2" idx="0"/>
              <a:endCxn id="9" idx="0"/>
            </p:cNvCxnSpPr>
            <p:nvPr/>
          </p:nvCxnSpPr>
          <p:spPr>
            <a:xfrm flipH="1" flipV="1">
              <a:off x="2024285" y="5137552"/>
              <a:ext cx="52505" cy="3111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3" idx="0"/>
              <a:endCxn id="9" idx="0"/>
            </p:cNvCxnSpPr>
            <p:nvPr/>
          </p:nvCxnSpPr>
          <p:spPr>
            <a:xfrm flipH="1" flipV="1">
              <a:off x="2024285" y="5137552"/>
              <a:ext cx="371920" cy="3111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4" idx="0"/>
              <a:endCxn id="9" idx="0"/>
            </p:cNvCxnSpPr>
            <p:nvPr/>
          </p:nvCxnSpPr>
          <p:spPr>
            <a:xfrm flipH="1" flipV="1">
              <a:off x="2024285" y="5137552"/>
              <a:ext cx="691335" cy="3111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0"/>
              <a:endCxn id="15" idx="0"/>
            </p:cNvCxnSpPr>
            <p:nvPr/>
          </p:nvCxnSpPr>
          <p:spPr>
            <a:xfrm flipV="1">
              <a:off x="1757375" y="5137552"/>
              <a:ext cx="746334" cy="3111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2" idx="0"/>
              <a:endCxn id="15" idx="0"/>
            </p:cNvCxnSpPr>
            <p:nvPr/>
          </p:nvCxnSpPr>
          <p:spPr>
            <a:xfrm flipV="1">
              <a:off x="2076790" y="5137552"/>
              <a:ext cx="426919" cy="3111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3" idx="0"/>
              <a:endCxn id="15" idx="0"/>
            </p:cNvCxnSpPr>
            <p:nvPr/>
          </p:nvCxnSpPr>
          <p:spPr>
            <a:xfrm flipV="1">
              <a:off x="2396205" y="5137552"/>
              <a:ext cx="107504" cy="3111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4" idx="0"/>
              <a:endCxn id="15" idx="0"/>
            </p:cNvCxnSpPr>
            <p:nvPr/>
          </p:nvCxnSpPr>
          <p:spPr>
            <a:xfrm flipH="1" flipV="1">
              <a:off x="2503709" y="5137552"/>
              <a:ext cx="211911" cy="3111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Content Placeholder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2255" y="5137552"/>
              <a:ext cx="324060" cy="215500"/>
            </a:xfrm>
            <a:prstGeom prst="rect">
              <a:avLst/>
            </a:prstGeom>
          </p:spPr>
        </p:pic>
        <p:pic>
          <p:nvPicPr>
            <p:cNvPr id="15" name="Content Placeholder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1679" y="5137552"/>
              <a:ext cx="324060" cy="215500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7826375" y="3243580"/>
            <a:ext cx="1513205" cy="804545"/>
            <a:chOff x="8403455" y="4233387"/>
            <a:chExt cx="1444172" cy="1072535"/>
          </a:xfrm>
        </p:grpSpPr>
        <p:sp>
          <p:nvSpPr>
            <p:cNvPr id="6" name="Rectangle 5"/>
            <p:cNvSpPr/>
            <p:nvPr/>
          </p:nvSpPr>
          <p:spPr>
            <a:xfrm>
              <a:off x="8403455" y="4443455"/>
              <a:ext cx="1444172" cy="8624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ASIC</a:t>
              </a:r>
            </a:p>
            <a:p>
              <a:pPr algn="ctr"/>
              <a:r>
                <a:rPr lang="en-US" dirty="0">
                  <a:solidFill>
                    <a:schemeClr val="tx2"/>
                  </a:solidFill>
                </a:rPr>
                <a:t>Team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1529" y="4233387"/>
              <a:ext cx="608024" cy="321280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7826375" y="1417320"/>
            <a:ext cx="1513205" cy="1003935"/>
            <a:chOff x="8403455" y="1798038"/>
            <a:chExt cx="1444172" cy="1338535"/>
          </a:xfrm>
        </p:grpSpPr>
        <p:sp>
          <p:nvSpPr>
            <p:cNvPr id="7" name="Rectangle 6"/>
            <p:cNvSpPr/>
            <p:nvPr/>
          </p:nvSpPr>
          <p:spPr>
            <a:xfrm>
              <a:off x="8403455" y="2274106"/>
              <a:ext cx="1444172" cy="8624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Software</a:t>
              </a:r>
            </a:p>
            <a:p>
              <a:pPr algn="ctr"/>
              <a:r>
                <a:rPr lang="en-US" dirty="0">
                  <a:solidFill>
                    <a:schemeClr val="tx2"/>
                  </a:solidFill>
                </a:rPr>
                <a:t>Team</a:t>
              </a: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29550" y="1798038"/>
              <a:ext cx="598468" cy="598468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4367152" y="1848726"/>
            <a:ext cx="1301330" cy="1161743"/>
            <a:chOff x="3790869" y="2373528"/>
            <a:chExt cx="1735106" cy="1548990"/>
          </a:xfrm>
        </p:grpSpPr>
        <p:sp>
          <p:nvSpPr>
            <p:cNvPr id="44" name="Arc 43"/>
            <p:cNvSpPr/>
            <p:nvPr/>
          </p:nvSpPr>
          <p:spPr>
            <a:xfrm>
              <a:off x="3790869" y="2906297"/>
              <a:ext cx="1735106" cy="1016221"/>
            </a:xfrm>
            <a:prstGeom prst="arc">
              <a:avLst>
                <a:gd name="adj1" fmla="val 12040470"/>
                <a:gd name="adj2" fmla="val 20462614"/>
              </a:avLst>
            </a:prstGeom>
            <a:ln w="571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7794" y="2373528"/>
              <a:ext cx="1275926" cy="491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</a:t>
              </a:r>
              <a:endParaRPr lang="en-US" sz="2100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628560" y="1690134"/>
            <a:ext cx="1280173" cy="993523"/>
            <a:chOff x="6806080" y="2162072"/>
            <a:chExt cx="1706897" cy="1324697"/>
          </a:xfrm>
        </p:grpSpPr>
        <p:sp>
          <p:nvSpPr>
            <p:cNvPr id="47" name="Arc 46"/>
            <p:cNvSpPr/>
            <p:nvPr/>
          </p:nvSpPr>
          <p:spPr>
            <a:xfrm rot="19849303" flipH="1" flipV="1">
              <a:off x="6806080" y="2162072"/>
              <a:ext cx="1706897" cy="1324697"/>
            </a:xfrm>
            <a:prstGeom prst="arc">
              <a:avLst>
                <a:gd name="adj1" fmla="val 12040470"/>
                <a:gd name="adj2" fmla="val 20462614"/>
              </a:avLst>
            </a:prstGeom>
            <a:ln w="571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TextBox 52"/>
            <p:cNvSpPr txBox="1"/>
            <p:nvPr/>
          </p:nvSpPr>
          <p:spPr>
            <a:xfrm rot="19402923">
              <a:off x="7481309" y="2990508"/>
              <a:ext cx="933873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Weeks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822261" y="2876877"/>
            <a:ext cx="1280173" cy="993523"/>
            <a:chOff x="7064348" y="3744396"/>
            <a:chExt cx="1706897" cy="1324697"/>
          </a:xfrm>
        </p:grpSpPr>
        <p:sp>
          <p:nvSpPr>
            <p:cNvPr id="50" name="Arc 49"/>
            <p:cNvSpPr/>
            <p:nvPr/>
          </p:nvSpPr>
          <p:spPr>
            <a:xfrm rot="1546502" flipH="1" flipV="1">
              <a:off x="7064348" y="3744396"/>
              <a:ext cx="1706897" cy="1324697"/>
            </a:xfrm>
            <a:prstGeom prst="arc">
              <a:avLst>
                <a:gd name="adj1" fmla="val 12040470"/>
                <a:gd name="adj2" fmla="val 20462614"/>
              </a:avLst>
            </a:prstGeom>
            <a:ln w="571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TextBox 53"/>
            <p:cNvSpPr txBox="1"/>
            <p:nvPr/>
          </p:nvSpPr>
          <p:spPr>
            <a:xfrm rot="1921114">
              <a:off x="7248767" y="4571468"/>
              <a:ext cx="892386" cy="429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Years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383124" y="2776860"/>
            <a:ext cx="1301330" cy="1159453"/>
            <a:chOff x="3812165" y="3611041"/>
            <a:chExt cx="1735106" cy="1545938"/>
          </a:xfrm>
        </p:grpSpPr>
        <p:sp>
          <p:nvSpPr>
            <p:cNvPr id="51" name="Arc 50"/>
            <p:cNvSpPr/>
            <p:nvPr/>
          </p:nvSpPr>
          <p:spPr>
            <a:xfrm rot="10800000">
              <a:off x="3812165" y="3611041"/>
              <a:ext cx="1735106" cy="1016221"/>
            </a:xfrm>
            <a:prstGeom prst="arc">
              <a:avLst>
                <a:gd name="adj1" fmla="val 12040470"/>
                <a:gd name="adj2" fmla="val 20462614"/>
              </a:avLst>
            </a:prstGeom>
            <a:ln w="571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239953" y="4665912"/>
              <a:ext cx="1021926" cy="491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Years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780276" y="1729162"/>
            <a:ext cx="1352089" cy="1178127"/>
            <a:chOff x="7008367" y="2214107"/>
            <a:chExt cx="1802785" cy="1570836"/>
          </a:xfrm>
        </p:grpSpPr>
        <p:sp>
          <p:nvSpPr>
            <p:cNvPr id="45" name="Arc 44"/>
            <p:cNvSpPr/>
            <p:nvPr/>
          </p:nvSpPr>
          <p:spPr>
            <a:xfrm rot="19844001">
              <a:off x="7104255" y="2460246"/>
              <a:ext cx="1706897" cy="1324697"/>
            </a:xfrm>
            <a:prstGeom prst="arc">
              <a:avLst>
                <a:gd name="adj1" fmla="val 12040470"/>
                <a:gd name="adj2" fmla="val 20462614"/>
              </a:avLst>
            </a:prstGeom>
            <a:ln w="571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TextBox 61"/>
            <p:cNvSpPr txBox="1"/>
            <p:nvPr/>
          </p:nvSpPr>
          <p:spPr>
            <a:xfrm rot="19598848">
              <a:off x="7008367" y="2214107"/>
              <a:ext cx="101854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/>
                <a:t>Feature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48013" y="2965715"/>
            <a:ext cx="1340242" cy="1190101"/>
            <a:chOff x="6832016" y="3862846"/>
            <a:chExt cx="1786989" cy="1586801"/>
          </a:xfrm>
        </p:grpSpPr>
        <p:sp>
          <p:nvSpPr>
            <p:cNvPr id="48" name="Arc 47"/>
            <p:cNvSpPr/>
            <p:nvPr/>
          </p:nvSpPr>
          <p:spPr>
            <a:xfrm rot="1546502">
              <a:off x="6832016" y="4124950"/>
              <a:ext cx="1706897" cy="1324697"/>
            </a:xfrm>
            <a:prstGeom prst="arc">
              <a:avLst>
                <a:gd name="adj1" fmla="val 12040470"/>
                <a:gd name="adj2" fmla="val 20462614"/>
              </a:avLst>
            </a:prstGeom>
            <a:ln w="571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TextBox 64"/>
            <p:cNvSpPr txBox="1"/>
            <p:nvPr/>
          </p:nvSpPr>
          <p:spPr>
            <a:xfrm rot="1800574">
              <a:off x="7600465" y="3862846"/>
              <a:ext cx="101854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/>
                <a:t>Feature</a:t>
              </a: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1692910" y="4658995"/>
            <a:ext cx="7646670" cy="1309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86080" indent="-386080" fontAlgn="base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ym typeface="+mn-ea"/>
              </a:rPr>
              <a:t>Equipment vendor can’t just send you a software upgrade </a:t>
            </a:r>
            <a:endParaRPr lang="en-US" dirty="0"/>
          </a:p>
          <a:p>
            <a:pPr marL="386080" indent="-386080" fontAlgn="base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ym typeface="+mn-ea"/>
              </a:rPr>
              <a:t>New forwarding features take years to develop </a:t>
            </a:r>
            <a:endParaRPr lang="en-US" dirty="0"/>
          </a:p>
          <a:p>
            <a:pPr marL="386080" indent="-386080" fontAlgn="base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ym typeface="+mn-ea"/>
              </a:rPr>
              <a:t>By then, you’ve figured out a kludge to work around it</a:t>
            </a:r>
            <a:endParaRPr lang="en-US" dirty="0"/>
          </a:p>
          <a:p>
            <a:pPr marL="386080" indent="-386080" fontAlgn="base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ym typeface="+mn-ea"/>
              </a:rPr>
              <a:t>Your network gets more complicated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Need for Programmability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/>
              <a:t>These opposite forces ultimately pushed the need (and definition) of programmable networking equipment, allowing operators to change device functionality using a programming interface.</a:t>
            </a:r>
          </a:p>
          <a:p>
            <a:endParaRPr lang="en-US" sz="3200"/>
          </a:p>
          <a:p>
            <a:r>
              <a:rPr lang="en-US" sz="3200"/>
              <a:t>Programmability introduces a significant change in the relationship between device vendors and network operators.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为什么要实现可编程性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用户角度：</a:t>
            </a:r>
            <a:r>
              <a:rPr lang="en-US"/>
              <a:t>A programmable device frees the operator from waiting for the traditional networking equipment’s years-long release cycles</a:t>
            </a:r>
          </a:p>
          <a:p>
            <a:pPr lvl="1"/>
            <a:r>
              <a:rPr lang="en-US"/>
              <a:t>new feature can be quickly implemented and rolled out directly by the operator using programming interface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0"/>
            <a:r>
              <a:rPr lang="zh-CN" altLang="en-US"/>
              <a:t>设备商角度：</a:t>
            </a:r>
            <a:r>
              <a:rPr lang="en-US"/>
              <a:t>Programmability also frees device vendors from designing equipment for a wide range of customer use cases; </a:t>
            </a:r>
          </a:p>
          <a:p>
            <a:pPr lvl="1"/>
            <a:r>
              <a:rPr lang="en-US"/>
              <a:t>instead, they can invest engineering efforts into optimizing a set of well-defined building blocks that can be used to implement custom logic.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>
            <a:normAutofit/>
          </a:bodyPr>
          <a:lstStyle/>
          <a:p>
            <a:r>
              <a:rPr lang="zh-CN"/>
              <a:t>现有设备种类众多，但有相似性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sz="half" idx="1"/>
          </p:nvPr>
        </p:nvSpPr>
        <p:spPr>
          <a:xfrm>
            <a:off x="262255" y="1691005"/>
            <a:ext cx="5909945" cy="5486400"/>
          </a:xfrm>
        </p:spPr>
        <p:txBody>
          <a:bodyPr vert="horz" wrap="square" lIns="91440" tIns="45720" rIns="91440" bIns="45720" anchor="t"/>
          <a:lstStyle/>
          <a:p>
            <a:r>
              <a:rPr>
                <a:latin typeface="+mn-lt"/>
                <a:ea typeface="+mn-ea"/>
                <a:cs typeface="+mn-cs"/>
              </a:rPr>
              <a:t>Router</a:t>
            </a:r>
          </a:p>
          <a:p>
            <a:pPr lvl="1"/>
            <a:r>
              <a:rPr>
                <a:latin typeface="+mn-lt"/>
                <a:ea typeface="+mn-ea"/>
                <a:cs typeface="+mn-cs"/>
              </a:rPr>
              <a:t>Forward on destination IP address</a:t>
            </a:r>
          </a:p>
          <a:p>
            <a:pPr lvl="1"/>
            <a:r>
              <a:rPr err="1">
                <a:latin typeface="+mn-lt"/>
                <a:ea typeface="+mn-ea"/>
                <a:cs typeface="+mn-cs"/>
              </a:rPr>
              <a:t>Access control on the “five tuple</a:t>
            </a:r>
            <a:r>
              <a:rPr>
                <a:latin typeface="+mn-lt"/>
                <a:ea typeface="+mn-ea"/>
                <a:cs typeface="+mn-cs"/>
              </a:rPr>
              <a:t>”</a:t>
            </a:r>
          </a:p>
          <a:p>
            <a:pPr lvl="1"/>
            <a:r>
              <a:rPr>
                <a:latin typeface="+mn-lt"/>
                <a:ea typeface="+mn-ea"/>
                <a:cs typeface="+mn-cs"/>
              </a:rPr>
              <a:t>Link scheduling and marking</a:t>
            </a:r>
          </a:p>
          <a:p>
            <a:pPr lvl="1"/>
            <a:r>
              <a:rPr>
                <a:latin typeface="+mn-lt"/>
                <a:ea typeface="+mn-ea"/>
                <a:cs typeface="+mn-cs"/>
              </a:rPr>
              <a:t>Monitoring traffic</a:t>
            </a:r>
          </a:p>
          <a:p>
            <a:pPr lvl="1"/>
            <a:r>
              <a:rPr>
                <a:solidFill>
                  <a:srgbClr val="777777"/>
                </a:solidFill>
                <a:latin typeface="+mn-lt"/>
                <a:ea typeface="+mn-ea"/>
                <a:cs typeface="+mn-cs"/>
              </a:rPr>
              <a:t>Deep packet inspection</a:t>
            </a:r>
          </a:p>
          <a:p>
            <a:r>
              <a:rPr>
                <a:latin typeface="+mn-lt"/>
                <a:ea typeface="+mn-ea"/>
                <a:cs typeface="+mn-cs"/>
              </a:rPr>
              <a:t>Switch</a:t>
            </a:r>
          </a:p>
          <a:p>
            <a:pPr lvl="1"/>
            <a:r>
              <a:rPr>
                <a:latin typeface="+mn-lt"/>
                <a:ea typeface="+mn-ea"/>
                <a:cs typeface="+mn-cs"/>
              </a:rPr>
              <a:t>Forward on destination MAC address</a:t>
            </a:r>
          </a:p>
        </p:txBody>
      </p:sp>
      <p:sp>
        <p:nvSpPr>
          <p:cNvPr id="44036" name="Content Placeholder 4"/>
          <p:cNvSpPr>
            <a:spLocks noGrp="1"/>
          </p:cNvSpPr>
          <p:nvPr>
            <p:ph sz="half" idx="2"/>
          </p:nvPr>
        </p:nvSpPr>
        <p:spPr/>
        <p:txBody>
          <a:bodyPr vert="horz" wrap="square" lIns="91440" tIns="45720" rIns="91440" bIns="45720" anchor="t">
            <a:normAutofit lnSpcReduction="10000"/>
          </a:bodyPr>
          <a:lstStyle/>
          <a:p>
            <a:r>
              <a:rPr>
                <a:latin typeface="+mn-lt"/>
                <a:ea typeface="+mn-ea"/>
                <a:cs typeface="+mn-cs"/>
              </a:rPr>
              <a:t>Firewall</a:t>
            </a:r>
          </a:p>
          <a:p>
            <a:pPr lvl="1"/>
            <a:r>
              <a:rPr err="1">
                <a:latin typeface="+mn-lt"/>
                <a:ea typeface="+mn-ea"/>
                <a:cs typeface="+mn-cs"/>
              </a:rPr>
              <a:t>Access control on “five tuple</a:t>
            </a:r>
            <a:r>
              <a:rPr>
                <a:latin typeface="+mn-lt"/>
                <a:ea typeface="+mn-ea"/>
                <a:cs typeface="+mn-cs"/>
              </a:rPr>
              <a:t>” (and more)</a:t>
            </a:r>
          </a:p>
          <a:p>
            <a:r>
              <a:rPr>
                <a:latin typeface="+mn-lt"/>
                <a:ea typeface="+mn-ea"/>
                <a:cs typeface="+mn-cs"/>
              </a:rPr>
              <a:t>NAT</a:t>
            </a:r>
          </a:p>
          <a:p>
            <a:pPr lvl="1"/>
            <a:r>
              <a:rPr>
                <a:latin typeface="+mn-lt"/>
                <a:ea typeface="+mn-ea"/>
                <a:cs typeface="+mn-cs"/>
              </a:rPr>
              <a:t>Mapping addresses and port numbers</a:t>
            </a:r>
          </a:p>
          <a:p>
            <a:r>
              <a:rPr>
                <a:latin typeface="+mn-lt"/>
                <a:ea typeface="+mn-ea"/>
                <a:cs typeface="+mn-cs"/>
              </a:rPr>
              <a:t>Shaper</a:t>
            </a:r>
          </a:p>
          <a:p>
            <a:pPr lvl="1"/>
            <a:r>
              <a:rPr>
                <a:latin typeface="+mn-lt"/>
                <a:ea typeface="+mn-ea"/>
                <a:cs typeface="+mn-cs"/>
              </a:rPr>
              <a:t>Classify packets</a:t>
            </a:r>
          </a:p>
          <a:p>
            <a:pPr lvl="1"/>
            <a:r>
              <a:rPr>
                <a:latin typeface="+mn-lt"/>
                <a:ea typeface="+mn-ea"/>
                <a:cs typeface="+mn-cs"/>
              </a:rPr>
              <a:t>Shape or schedule</a:t>
            </a:r>
          </a:p>
          <a:p>
            <a:r>
              <a:rPr>
                <a:latin typeface="+mn-lt"/>
                <a:ea typeface="+mn-ea"/>
                <a:cs typeface="+mn-cs"/>
              </a:rPr>
              <a:t>Packet sniffer</a:t>
            </a:r>
          </a:p>
          <a:p>
            <a:pPr lvl="1"/>
            <a:r>
              <a:rPr>
                <a:latin typeface="+mn-lt"/>
                <a:ea typeface="+mn-ea"/>
                <a:cs typeface="+mn-cs"/>
              </a:rPr>
              <a:t>Monitoring traffic</a:t>
            </a:r>
          </a:p>
          <a:p>
            <a:endParaRPr>
              <a:latin typeface="+mn-lt"/>
              <a:ea typeface="+mn-ea"/>
              <a:cs typeface="+mn-cs"/>
            </a:endParaRPr>
          </a:p>
        </p:txBody>
      </p:sp>
      <p:sp>
        <p:nvSpPr>
          <p:cNvPr id="44037" name="Slide Number Placeholder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400" b="0" dirty="0">
                <a:latin typeface="Times New Roman" panose="02020503050405090304" charset="0"/>
              </a:rPr>
              <a:t>55</a:t>
            </a:fld>
            <a:endParaRPr lang="en-US" sz="1400" b="0" dirty="0">
              <a:latin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抽象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013950" cy="4351655"/>
          </a:xfrm>
        </p:spPr>
        <p:txBody>
          <a:bodyPr/>
          <a:lstStyle/>
          <a:p>
            <a:r>
              <a:rPr lang="zh-CN" altLang="en-US"/>
              <a:t>网络技术发展离不开抽象</a:t>
            </a:r>
          </a:p>
          <a:p>
            <a:pPr lvl="1"/>
            <a:r>
              <a:rPr lang="en-US" altLang="zh-CN"/>
              <a:t>IP</a:t>
            </a:r>
            <a:r>
              <a:rPr lang="zh-CN" altLang="en-US"/>
              <a:t>是对多种底层连接技术的抽象</a:t>
            </a:r>
            <a:endParaRPr lang="en-US" altLang="zh-CN"/>
          </a:p>
          <a:p>
            <a:pPr lvl="1"/>
            <a:r>
              <a:rPr lang="en-US" altLang="zh-CN"/>
              <a:t>TCP</a:t>
            </a:r>
            <a:r>
              <a:rPr lang="zh-CN" altLang="en-US"/>
              <a:t>是对端到端可靠性的抽象</a:t>
            </a:r>
          </a:p>
          <a:p>
            <a:endParaRPr lang="zh-CN" altLang="en-US"/>
          </a:p>
          <a:p>
            <a:r>
              <a:rPr lang="zh-CN" altLang="en-US"/>
              <a:t>多种数据平面设备都被抽象为统一的</a:t>
            </a:r>
            <a:r>
              <a:rPr lang="en-US" altLang="zh-CN"/>
              <a:t>match-action</a:t>
            </a:r>
            <a:r>
              <a:rPr lang="zh-CN" altLang="en-US"/>
              <a:t>设备</a:t>
            </a:r>
          </a:p>
          <a:p>
            <a:pPr lvl="1"/>
            <a:endParaRPr lang="zh-CN" altLang="en-US" sz="2400"/>
          </a:p>
          <a:p>
            <a:pPr lvl="1"/>
            <a:r>
              <a:rPr lang="zh-CN" altLang="en-US" sz="2400"/>
              <a:t>匹配：包头对应字段</a:t>
            </a:r>
          </a:p>
          <a:p>
            <a:pPr lvl="1"/>
            <a:r>
              <a:rPr lang="zh-CN" altLang="en-US" sz="2400"/>
              <a:t>操作：实现对数据包的丢包、修改、缓存等操作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zh-CN" dirty="0"/>
              <a:t>用</a:t>
            </a:r>
            <a:r>
              <a:rPr lang="en-US" altLang="zh-CN" dirty="0"/>
              <a:t>match-action</a:t>
            </a:r>
            <a:r>
              <a:rPr lang="zh-CN" altLang="en-US" dirty="0"/>
              <a:t>抽象来</a:t>
            </a:r>
            <a:r>
              <a:rPr lang="zh-CN" dirty="0"/>
              <a:t>统一各种设备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600200"/>
            <a:ext cx="4495800" cy="4525963"/>
          </a:xfrm>
        </p:spPr>
        <p:txBody>
          <a:bodyPr vert="horz" wrap="square" lIns="91440" tIns="45720" rIns="91440" bIns="45720" anchor="t"/>
          <a:lstStyle/>
          <a:p>
            <a:pPr defTabSz="457200"/>
            <a:r>
              <a:rPr sz="3200" kern="1200">
                <a:latin typeface="+mn-lt"/>
                <a:ea typeface="MS PGothic" charset="-128"/>
                <a:cs typeface="MS PGothic" charset="-128"/>
              </a:rPr>
              <a:t>Router</a:t>
            </a:r>
          </a:p>
          <a:p>
            <a:pPr lvl="1" defTabSz="457200"/>
            <a:r>
              <a:rPr sz="2800" kern="1200">
                <a:latin typeface="+mn-lt"/>
                <a:ea typeface="MS PGothic" charset="-128"/>
                <a:cs typeface="+mn-cs"/>
              </a:rPr>
              <a:t>Match: longest destination IP prefix</a:t>
            </a:r>
          </a:p>
          <a:p>
            <a:pPr lvl="1" defTabSz="457200"/>
            <a:r>
              <a:rPr sz="2800" kern="1200">
                <a:latin typeface="+mn-lt"/>
                <a:ea typeface="MS PGothic" charset="-128"/>
                <a:cs typeface="+mn-cs"/>
              </a:rPr>
              <a:t>Action: forward out a link</a:t>
            </a:r>
          </a:p>
          <a:p>
            <a:pPr defTabSz="457200"/>
            <a:r>
              <a:rPr sz="3200" kern="1200">
                <a:latin typeface="+mn-lt"/>
                <a:ea typeface="MS PGothic" charset="-128"/>
                <a:cs typeface="MS PGothic" charset="-128"/>
              </a:rPr>
              <a:t>Switch</a:t>
            </a:r>
          </a:p>
          <a:p>
            <a:pPr lvl="1" defTabSz="457200"/>
            <a:r>
              <a:rPr sz="2800" kern="1200">
                <a:latin typeface="+mn-lt"/>
                <a:ea typeface="MS PGothic" charset="-128"/>
                <a:cs typeface="+mn-cs"/>
              </a:rPr>
              <a:t>Match: destination MAC address</a:t>
            </a:r>
          </a:p>
          <a:p>
            <a:pPr lvl="1" defTabSz="457200"/>
            <a:r>
              <a:rPr sz="2800" kern="1200">
                <a:latin typeface="+mn-lt"/>
                <a:ea typeface="MS PGothic" charset="-128"/>
                <a:cs typeface="+mn-cs"/>
              </a:rPr>
              <a:t>Action: forward or flood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495800" cy="4525963"/>
          </a:xfrm>
        </p:spPr>
        <p:txBody>
          <a:bodyPr vert="horz" wrap="square" lIns="91440" tIns="45720" rIns="91440" bIns="45720" anchor="t"/>
          <a:lstStyle/>
          <a:p>
            <a:pPr defTabSz="457200"/>
            <a:r>
              <a:rPr sz="3200" kern="1200">
                <a:latin typeface="+mn-lt"/>
                <a:ea typeface="MS PGothic" charset="-128"/>
                <a:cs typeface="MS PGothic" charset="-128"/>
              </a:rPr>
              <a:t>Firewall</a:t>
            </a:r>
          </a:p>
          <a:p>
            <a:pPr lvl="1" defTabSz="457200"/>
            <a:r>
              <a:rPr sz="2800" kern="1200">
                <a:latin typeface="+mn-lt"/>
                <a:ea typeface="MS PGothic" charset="-128"/>
                <a:cs typeface="+mn-cs"/>
              </a:rPr>
              <a:t>Match: IP addresses and TCP/UDP port numbers</a:t>
            </a:r>
          </a:p>
          <a:p>
            <a:pPr lvl="1" defTabSz="457200"/>
            <a:r>
              <a:rPr sz="2800" kern="1200">
                <a:latin typeface="+mn-lt"/>
                <a:ea typeface="MS PGothic" charset="-128"/>
                <a:cs typeface="+mn-cs"/>
              </a:rPr>
              <a:t>Action: permit or deny </a:t>
            </a:r>
          </a:p>
          <a:p>
            <a:pPr defTabSz="457200"/>
            <a:r>
              <a:rPr sz="3200" kern="1200">
                <a:latin typeface="+mn-lt"/>
                <a:ea typeface="MS PGothic" charset="-128"/>
                <a:cs typeface="MS PGothic" charset="-128"/>
              </a:rPr>
              <a:t>NAT</a:t>
            </a:r>
          </a:p>
          <a:p>
            <a:pPr lvl="1" defTabSz="457200"/>
            <a:r>
              <a:rPr sz="2800" kern="1200">
                <a:latin typeface="+mn-lt"/>
                <a:ea typeface="MS PGothic" charset="-128"/>
                <a:cs typeface="+mn-cs"/>
              </a:rPr>
              <a:t>Match: IP address and port</a:t>
            </a:r>
          </a:p>
          <a:p>
            <a:pPr lvl="1" defTabSz="457200"/>
            <a:r>
              <a:rPr sz="2800" kern="1200">
                <a:latin typeface="+mn-lt"/>
                <a:ea typeface="MS PGothic" charset="-128"/>
                <a:cs typeface="+mn-cs"/>
              </a:rPr>
              <a:t>Action: rewrite address and port</a:t>
            </a:r>
          </a:p>
          <a:p>
            <a:pPr defTabSz="457200"/>
            <a:endParaRPr sz="3200" kern="1200">
              <a:latin typeface="+mn-lt"/>
              <a:ea typeface="MS PGothic" charset="-128"/>
              <a:cs typeface="MS PGothic" charset="-128"/>
            </a:endParaRPr>
          </a:p>
        </p:txBody>
      </p:sp>
      <p:sp>
        <p:nvSpPr>
          <p:cNvPr id="35845" name="Slide Number Placeholder 3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MS PGothic" charset="-128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MS PGothic" charset="-128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dirty="0">
                <a:solidFill>
                  <a:srgbClr val="898989"/>
                </a:solidFill>
              </a:rPr>
              <a:t>57</a:t>
            </a:fld>
            <a:endParaRPr 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err="1"/>
              <a:t>OpenFlow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>
            <a:normAutofit fontScale="90000" lnSpcReduction="20000"/>
          </a:bodyPr>
          <a:lstStyle/>
          <a:p>
            <a:r>
              <a:rPr lang="zh-CN">
                <a:solidFill>
                  <a:srgbClr val="0070C0"/>
                </a:solidFill>
              </a:rPr>
              <a:t>数据平面提供</a:t>
            </a:r>
            <a:r>
              <a:rPr lang="en-US" altLang="zh-CN">
                <a:solidFill>
                  <a:srgbClr val="0070C0"/>
                </a:solidFill>
              </a:rPr>
              <a:t>match-action</a:t>
            </a:r>
            <a:endParaRPr>
              <a:solidFill>
                <a:srgbClr val="0070C0"/>
              </a:solidFill>
            </a:endParaRPr>
          </a:p>
          <a:p>
            <a:r>
              <a:rPr>
                <a:solidFill>
                  <a:srgbClr val="0070C0"/>
                </a:solidFill>
              </a:rPr>
              <a:t>Match</a:t>
            </a:r>
          </a:p>
          <a:p>
            <a:pPr lvl="1"/>
            <a:r>
              <a:t>Match on a subset of bits in the packet header</a:t>
            </a:r>
          </a:p>
          <a:p>
            <a:pPr lvl="1"/>
            <a:r>
              <a:t>E.g., key header fields (addresses, port numbers, etc.)</a:t>
            </a:r>
          </a:p>
          <a:p>
            <a:pPr lvl="1"/>
            <a:r>
              <a:t>Well-suited to capitalize on TCAM hardware</a:t>
            </a:r>
          </a:p>
          <a:p>
            <a:r>
              <a:rPr>
                <a:solidFill>
                  <a:srgbClr val="0070C0"/>
                </a:solidFill>
              </a:rPr>
              <a:t>Action</a:t>
            </a:r>
          </a:p>
          <a:p>
            <a:pPr lvl="1"/>
            <a:r>
              <a:t>Perform a simple action on the matching packet</a:t>
            </a:r>
          </a:p>
          <a:p>
            <a:pPr lvl="1"/>
            <a:r>
              <a:t>E.g., forward, flood, drop, rewrite, count, etc.</a:t>
            </a:r>
          </a:p>
          <a:p>
            <a:endParaRPr/>
          </a:p>
          <a:p>
            <a:r>
              <a:rPr lang="zh-CN"/>
              <a:t>控制平面集中控制数据平面 </a:t>
            </a:r>
            <a:r>
              <a:t>Controller</a:t>
            </a:r>
          </a:p>
          <a:p>
            <a:pPr lvl="1"/>
            <a:r>
              <a:t>Software that installs rules and reads counts</a:t>
            </a:r>
          </a:p>
          <a:p>
            <a:pPr lvl="1"/>
            <a:r>
              <a:t>... and handles packets the switch cannot handle</a:t>
            </a:r>
          </a:p>
          <a:p>
            <a:pPr lvl="1"/>
            <a:endParaRPr/>
          </a:p>
          <a:p>
            <a:pPr lvl="1"/>
            <a:endParaRPr/>
          </a:p>
        </p:txBody>
      </p:sp>
      <p:sp>
        <p:nvSpPr>
          <p:cNvPr id="45060" name="Slide Number Placeholder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400" b="0" dirty="0">
                <a:latin typeface="Times New Roman" panose="02020503050405090304" charset="0"/>
              </a:rPr>
              <a:t>58</a:t>
            </a:fld>
            <a:endParaRPr lang="en-US" sz="1400" b="0" dirty="0">
              <a:latin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Match-Action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480"/>
            <a:ext cx="10515600" cy="4351338"/>
          </a:xfrm>
        </p:spPr>
        <p:txBody>
          <a:bodyPr/>
          <a:lstStyle/>
          <a:p>
            <a:r>
              <a:rPr lang="en-US"/>
              <a:t>OpenFlow has become quite well-known as an interface between the control plane and the forwarding plane </a:t>
            </a:r>
          </a:p>
          <a:p>
            <a:endParaRPr lang="en-US"/>
          </a:p>
          <a:p>
            <a:r>
              <a:rPr lang="en-US"/>
              <a:t>“Match-Action” is the key:</a:t>
            </a:r>
          </a:p>
          <a:p>
            <a:pPr lvl="1"/>
            <a:r>
              <a:rPr lang="en-US"/>
              <a:t>Roughly, a subset of packet bytes are matched against a table; the matched entry specifies a corresponding action(s) that are applied to the packet.</a:t>
            </a:r>
          </a:p>
        </p:txBody>
      </p:sp>
      <p:graphicFrame>
        <p:nvGraphicFramePr>
          <p:cNvPr id="19589" name="Group 133"/>
          <p:cNvGraphicFramePr>
            <a:graphicFrameLocks noGrp="1"/>
          </p:cNvGraphicFramePr>
          <p:nvPr/>
        </p:nvGraphicFramePr>
        <p:xfrm>
          <a:off x="3434715" y="4929505"/>
          <a:ext cx="4104005" cy="1230630"/>
        </p:xfrm>
        <a:graphic>
          <a:graphicData uri="http://schemas.openxmlformats.org/drawingml/2006/table">
            <a:tbl>
              <a:tblPr/>
              <a:tblGrid>
                <a:gridCol w="834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6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02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panose="020B0502020104020203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ill Sans" panose="020B0502020104020203" charset="0"/>
                          <a:ea typeface="ヒラギノ角ゴ ProN W3" panose="020B0300000000000000" charset="-128"/>
                          <a:cs typeface="ヒラギノ角ゴ ProN W3" panose="020B0300000000000000" charset="-128"/>
                          <a:sym typeface="Gill Sans" panose="020B0502020104020203" charset="0"/>
                        </a:rPr>
                        <a:t>Priority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panose="020B0502020104020203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ill Sans" panose="020B0502020104020203" charset="0"/>
                          <a:ea typeface="ヒラギノ角ゴ ProN W3" panose="020B0300000000000000" charset="-128"/>
                          <a:cs typeface="ヒラギノ角ゴ ProN W3" panose="020B0300000000000000" charset="-128"/>
                          <a:sym typeface="Gill Sans" panose="020B0502020104020203" charset="0"/>
                        </a:rPr>
                        <a:t>Predicate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panose="020B0502020104020203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ill Sans" panose="020B0502020104020203" charset="0"/>
                          <a:ea typeface="ヒラギノ角ゴ ProN W3" panose="020B0300000000000000" charset="-128"/>
                          <a:cs typeface="ヒラギノ角ゴ ProN W3" panose="020B0300000000000000" charset="-128"/>
                          <a:sym typeface="Gill Sans" panose="020B0502020104020203" charset="0"/>
                        </a:rPr>
                        <a:t>Action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2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panose="020B0502020104020203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ea typeface="ヒラギノ角ゴ ProN W3" panose="020B0300000000000000" charset="-128"/>
                          <a:cs typeface="Courier New Bold" panose="02070409020205090404" charset="0"/>
                          <a:sym typeface="Courier New Bold" panose="02070409020205090404" charset="0"/>
                        </a:rPr>
                        <a:t>5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panose="020B0502020104020203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ea typeface="ヒラギノ角ゴ ProN W3" panose="020B0300000000000000" charset="-128"/>
                          <a:cs typeface="Courier New Bold" panose="02070409020205090404" charset="0"/>
                          <a:sym typeface="Courier New Bold" panose="02070409020205090404" charset="0"/>
                        </a:rPr>
                        <a:t>dst_ip = H1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panose="020B0502020104020203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ea typeface="ヒラギノ角ゴ ProN W3" panose="020B0300000000000000" charset="-128"/>
                          <a:cs typeface="Courier New Bold" panose="02070409020205090404" charset="0"/>
                          <a:sym typeface="Courier New Bold" panose="02070409020205090404" charset="0"/>
                        </a:rPr>
                        <a:t>Fwd 1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2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panose="020B0502020104020203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ea typeface="ヒラギノ角ゴ ProN W3" panose="020B0300000000000000" charset="-128"/>
                          <a:cs typeface="Courier New Bold" panose="02070409020205090404" charset="0"/>
                          <a:sym typeface="Courier New Bold" panose="02070409020205090404" charset="0"/>
                        </a:rPr>
                        <a:t>5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panose="020B0502020104020203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ea typeface="ヒラギノ角ゴ ProN W3" panose="020B0300000000000000" charset="-128"/>
                          <a:cs typeface="Courier New Bold" panose="02070409020205090404" charset="0"/>
                          <a:sym typeface="Courier New Bold" panose="02070409020205090404" charset="0"/>
                        </a:rPr>
                        <a:t>dst_ip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ea typeface="ヒラギノ角ゴ ProN W3" panose="020B0300000000000000" charset="-128"/>
                          <a:cs typeface="Courier New Bold" panose="02070409020205090404" charset="0"/>
                          <a:sym typeface="Courier New Bold" panose="02070409020205090404" charset="0"/>
                        </a:rPr>
                        <a:t> = H2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panose="020B0502020104020203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ea typeface="ヒラギノ角ゴ ProN W3" panose="020B0300000000000000" charset="-128"/>
                          <a:cs typeface="Courier New Bold" panose="02070409020205090404" charset="0"/>
                          <a:sym typeface="Courier New Bold" panose="02070409020205090404" charset="0"/>
                        </a:rPr>
                        <a:t>Fwd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panose="02070409020205090404" charset="0"/>
                          <a:ea typeface="ヒラギノ角ゴ ProN W3" panose="020B0300000000000000" charset="-128"/>
                          <a:cs typeface="Courier New Bold" panose="02070409020205090404" charset="0"/>
                          <a:sym typeface="Courier New Bold" panose="02070409020205090404" charset="0"/>
                        </a:rPr>
                        <a:t> 2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特点</a:t>
            </a:r>
            <a:r>
              <a:rPr lang="en-US" altLang="zh-CN" dirty="0"/>
              <a:t>1:  </a:t>
            </a:r>
            <a:r>
              <a:rPr lang="zh-CN" altLang="en-US" dirty="0"/>
              <a:t>高速 </a:t>
            </a:r>
            <a:r>
              <a:rPr lang="en-US" dirty="0"/>
              <a:t>A Need for Speed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link speed</a:t>
            </a:r>
          </a:p>
          <a:p>
            <a:pPr lvl="1"/>
            <a:r>
              <a:rPr lang="en-US" dirty="0"/>
              <a:t>10 </a:t>
            </a:r>
            <a:r>
              <a:rPr lang="en-US" dirty="0" err="1"/>
              <a:t>Gbps</a:t>
            </a:r>
            <a:r>
              <a:rPr lang="en-US" dirty="0"/>
              <a:t>, 40 </a:t>
            </a:r>
            <a:r>
              <a:rPr lang="en-US" dirty="0" err="1"/>
              <a:t>Gbps</a:t>
            </a:r>
            <a:r>
              <a:rPr lang="en-US" dirty="0"/>
              <a:t>, 100 </a:t>
            </a:r>
            <a:r>
              <a:rPr lang="en-US" dirty="0" err="1"/>
              <a:t>Gbps</a:t>
            </a:r>
            <a:endParaRPr lang="en-US" dirty="0"/>
          </a:p>
          <a:p>
            <a:r>
              <a:rPr lang="en-US" dirty="0"/>
              <a:t>Small packets</a:t>
            </a:r>
          </a:p>
          <a:p>
            <a:pPr lvl="1"/>
            <a:r>
              <a:rPr lang="en-US" dirty="0"/>
              <a:t>40-byte TCP ACK packets</a:t>
            </a:r>
          </a:p>
          <a:p>
            <a:r>
              <a:rPr lang="en-US" dirty="0"/>
              <a:t>Small time per packet</a:t>
            </a:r>
          </a:p>
          <a:p>
            <a:pPr lvl="1"/>
            <a:r>
              <a:rPr lang="en-US" dirty="0"/>
              <a:t>40 </a:t>
            </a:r>
            <a:r>
              <a:rPr lang="en-US" dirty="0" err="1"/>
              <a:t>Gbps</a:t>
            </a:r>
            <a:r>
              <a:rPr lang="en-US" dirty="0"/>
              <a:t> =124 </a:t>
            </a:r>
            <a:r>
              <a:rPr lang="en-US" dirty="0" err="1"/>
              <a:t>Mpps</a:t>
            </a:r>
            <a:r>
              <a:rPr lang="en-US" dirty="0"/>
              <a:t> with 320-bit packets</a:t>
            </a:r>
          </a:p>
          <a:p>
            <a:pPr lvl="1"/>
            <a:r>
              <a:rPr lang="en-US" dirty="0"/>
              <a:t>8 ns to process a packet</a:t>
            </a:r>
          </a:p>
          <a:p>
            <a:r>
              <a:rPr lang="en-US" dirty="0"/>
              <a:t>Routers need low latency</a:t>
            </a:r>
          </a:p>
          <a:p>
            <a:pPr lvl="1"/>
            <a:r>
              <a:rPr lang="en-US" dirty="0"/>
              <a:t>Relatively limited opportunity to batch or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31CD-A83D-384C-97C7-66FF0CCEF56F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dirty="0"/>
              <a:t>Data-Plane: Simple Packet Handling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dirty="0"/>
              <a:t>Simple packet-handling rules</a:t>
            </a:r>
          </a:p>
          <a:p>
            <a:pPr lvl="1"/>
            <a:r>
              <a:rPr dirty="0"/>
              <a:t>Pattern: match packet header bits</a:t>
            </a:r>
          </a:p>
          <a:p>
            <a:pPr lvl="1"/>
            <a:r>
              <a:rPr dirty="0"/>
              <a:t>Actions: drop, forward, modify, send to controller </a:t>
            </a:r>
          </a:p>
          <a:p>
            <a:pPr lvl="1"/>
            <a:r>
              <a:rPr dirty="0"/>
              <a:t>Priority: disambiguate overlapping patterns</a:t>
            </a:r>
          </a:p>
          <a:p>
            <a:pPr lvl="1"/>
            <a:r>
              <a:rPr dirty="0"/>
              <a:t>Counters: #bytes and #packets</a:t>
            </a:r>
          </a:p>
        </p:txBody>
      </p:sp>
      <p:sp>
        <p:nvSpPr>
          <p:cNvPr id="34820" name="Rectangle 15"/>
          <p:cNvSpPr/>
          <p:nvPr/>
        </p:nvSpPr>
        <p:spPr>
          <a:xfrm>
            <a:off x="1294130" y="5257800"/>
            <a:ext cx="8307070" cy="1198880"/>
          </a:xfrm>
          <a:prstGeom prst="rect">
            <a:avLst/>
          </a:prstGeom>
          <a:gradFill rotWithShape="1">
            <a:gsLst>
              <a:gs pos="0">
                <a:srgbClr val="E5EEFF">
                  <a:alpha val="100000"/>
                </a:srgbClr>
              </a:gs>
              <a:gs pos="64999">
                <a:srgbClr val="BFD5FF">
                  <a:alpha val="100000"/>
                </a:srgbClr>
              </a:gs>
              <a:gs pos="100000">
                <a:srgbClr val="A3C4FF">
                  <a:alpha val="100000"/>
                </a:srgbClr>
              </a:gs>
            </a:gsLst>
            <a:lin ang="5400000" scaled="1"/>
            <a:tileRect/>
          </a:gradFill>
          <a:ln w="9525" cap="flat" cmpd="sng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marL="457200" indent="-457200" algn="l">
              <a:buAutoNum type="arabicPeriod"/>
            </a:pPr>
            <a:r>
              <a:rPr sz="2400" err="1">
                <a:solidFill>
                  <a:srgbClr val="000000"/>
                </a:solidFill>
                <a:latin typeface="Calibri" charset="0"/>
                <a:ea typeface="ヒラギノ角ゴ Pro W3" panose="020B0300000000000000" pitchFamily="1" charset="-128"/>
              </a:rPr>
              <a:t>src=1.2.*.*, dest</a:t>
            </a:r>
            <a:r>
              <a:rPr sz="2400">
                <a:solidFill>
                  <a:srgbClr val="000000"/>
                </a:solidFill>
                <a:latin typeface="Calibri" charset="0"/>
                <a:ea typeface="ヒラギノ角ゴ Pro W3" panose="020B0300000000000000" pitchFamily="1" charset="-128"/>
              </a:rPr>
              <a:t>=3.4.5.* </a:t>
            </a:r>
            <a:r>
              <a:rPr sz="2400" err="1">
                <a:solidFill>
                  <a:srgbClr val="000000"/>
                </a:solidFill>
                <a:latin typeface="Calibri" charset="0"/>
                <a:ea typeface="ヒラギノ角ゴ Pro W3" panose="020B0300000000000000" pitchFamily="1" charset="-128"/>
                <a:sym typeface="Wingdings" panose="05000000000000000000" pitchFamily="2" charset="2"/>
              </a:rPr>
              <a:t></a:t>
            </a:r>
            <a:r>
              <a:rPr sz="2400">
                <a:solidFill>
                  <a:srgbClr val="000000"/>
                </a:solidFill>
                <a:latin typeface="Calibri" charset="0"/>
                <a:ea typeface="ヒラギノ角ゴ Pro W3" panose="020B0300000000000000" pitchFamily="1" charset="-128"/>
                <a:sym typeface="Wingdings" panose="05000000000000000000" pitchFamily="2" charset="2"/>
              </a:rPr>
              <a:t> drop                        </a:t>
            </a:r>
          </a:p>
          <a:p>
            <a:pPr marL="457200" indent="-457200" algn="l">
              <a:buAutoNum type="arabicPeriod"/>
            </a:pPr>
            <a:r>
              <a:rPr sz="2400" err="1">
                <a:solidFill>
                  <a:srgbClr val="000000"/>
                </a:solidFill>
                <a:latin typeface="Calibri" charset="0"/>
                <a:ea typeface="ヒラギノ角ゴ Pro W3" panose="020B0300000000000000" pitchFamily="1" charset="-128"/>
                <a:sym typeface="Wingdings" panose="05000000000000000000" pitchFamily="2" charset="2"/>
              </a:rPr>
              <a:t>src = *.*.*.*, dest=3.4.*.* </a:t>
            </a:r>
            <a:r>
              <a:rPr sz="2400">
                <a:solidFill>
                  <a:srgbClr val="000000"/>
                </a:solidFill>
                <a:latin typeface="Calibri" charset="0"/>
                <a:ea typeface="ヒラギノ角ゴ Pro W3" panose="020B0300000000000000" pitchFamily="1" charset="-128"/>
                <a:sym typeface="Wingdings" panose="05000000000000000000" pitchFamily="2" charset="2"/>
              </a:rPr>
              <a:t> forward(2)</a:t>
            </a:r>
          </a:p>
          <a:p>
            <a:pPr marL="457200" indent="-457200" algn="l"/>
            <a:r>
              <a:rPr sz="2400" err="1">
                <a:solidFill>
                  <a:srgbClr val="000000"/>
                </a:solidFill>
                <a:latin typeface="Calibri" charset="0"/>
                <a:ea typeface="ヒラギノ角ゴ Pro W3" panose="020B0300000000000000" pitchFamily="1" charset="-128"/>
                <a:sym typeface="Wingdings" panose="05000000000000000000" pitchFamily="2" charset="2"/>
              </a:rPr>
              <a:t>3.  src=10.1.2.3, dest=*.*.*.* </a:t>
            </a:r>
            <a:r>
              <a:rPr sz="2400">
                <a:solidFill>
                  <a:srgbClr val="000000"/>
                </a:solidFill>
                <a:latin typeface="Calibri" charset="0"/>
                <a:ea typeface="ヒラギノ角ゴ Pro W3" panose="020B0300000000000000" pitchFamily="1" charset="-128"/>
                <a:sym typeface="Wingdings" panose="05000000000000000000" pitchFamily="2" charset="2"/>
              </a:rPr>
              <a:t> send to controller</a:t>
            </a:r>
            <a:endParaRPr sz="2400">
              <a:solidFill>
                <a:srgbClr val="000000"/>
              </a:solidFill>
              <a:latin typeface="Calibri" charset="0"/>
              <a:ea typeface="ヒラギノ角ゴ Pro W3" panose="020B0300000000000000" pitchFamily="1" charset="-128"/>
            </a:endParaRPr>
          </a:p>
        </p:txBody>
      </p:sp>
      <p:pic>
        <p:nvPicPr>
          <p:cNvPr id="34821" name="Picture 18" descr="Screen shot 2011-02-04 at 12.32.2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925" y="1691005"/>
            <a:ext cx="2635250" cy="685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2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962400"/>
            <a:ext cx="1784350" cy="762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4823" name="Straight Connector 20"/>
          <p:cNvCxnSpPr/>
          <p:nvPr/>
        </p:nvCxnSpPr>
        <p:spPr>
          <a:xfrm>
            <a:off x="4572000" y="4191000"/>
            <a:ext cx="1127125" cy="19050"/>
          </a:xfrm>
          <a:prstGeom prst="line">
            <a:avLst/>
          </a:prstGeom>
          <a:ln w="25400" cap="flat" cmpd="sng">
            <a:solidFill>
              <a:srgbClr val="FBCBA3"/>
            </a:solidFill>
            <a:prstDash val="solid"/>
            <a:headEnd type="none" w="med" len="med"/>
            <a:tailEnd type="none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4824" name="Straight Connector 22"/>
          <p:cNvCxnSpPr/>
          <p:nvPr/>
        </p:nvCxnSpPr>
        <p:spPr>
          <a:xfrm>
            <a:off x="7162800" y="4191000"/>
            <a:ext cx="1127125" cy="19050"/>
          </a:xfrm>
          <a:prstGeom prst="line">
            <a:avLst/>
          </a:prstGeom>
          <a:ln w="25400" cap="flat" cmpd="sng">
            <a:solidFill>
              <a:srgbClr val="FBCBA3"/>
            </a:solidFill>
            <a:prstDash val="solid"/>
            <a:headEnd type="none" w="med" len="med"/>
            <a:tailEnd type="none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Control/Data  Separation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SDN makes network devices programmable by introducing an API that allows users to bypass the built-in control plane algorithms and to replace them with self-defined algorithms.</a:t>
            </a:r>
          </a:p>
          <a:p>
            <a:endParaRPr lang="en-US"/>
          </a:p>
          <a:p>
            <a:r>
              <a:rPr lang="en-US"/>
              <a:t>Those algorithms are expressed in software and typically run on an SDN controller with an overall view of the network. </a:t>
            </a:r>
          </a:p>
          <a:p>
            <a:endParaRPr lang="en-US"/>
          </a:p>
          <a:p>
            <a:r>
              <a:rPr lang="en-US"/>
              <a:t>Thereby, complex control plane algorithms designed for distributed control can be replaced by simpler algorithms designed for centralized control.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SDN</a:t>
            </a:r>
            <a:r>
              <a:rPr lang="zh-CN" altLang="en-US" dirty="0"/>
              <a:t>可编程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Move control plane out of the switch onto a server.</a:t>
            </a:r>
          </a:p>
          <a:p>
            <a:endParaRPr lang="en-US" dirty="0"/>
          </a:p>
          <a:p>
            <a:r>
              <a:rPr lang="en-US" dirty="0"/>
              <a:t>Well-defined API to data plane (</a:t>
            </a:r>
            <a:r>
              <a:rPr lang="en-US" dirty="0" err="1"/>
              <a:t>OpenFlow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Match on fixed headers, carry out fixed actions.</a:t>
            </a:r>
          </a:p>
          <a:p>
            <a:pPr lvl="1"/>
            <a:r>
              <a:rPr lang="en-US" dirty="0"/>
              <a:t>Which headers: Lowest common denominator (TCP, UDP, IP, etc.)</a:t>
            </a:r>
          </a:p>
          <a:p>
            <a:endParaRPr lang="en-US" dirty="0"/>
          </a:p>
          <a:p>
            <a:r>
              <a:rPr lang="en-US" dirty="0"/>
              <a:t>Write your own control program.</a:t>
            </a:r>
          </a:p>
          <a:p>
            <a:pPr lvl="1"/>
            <a:r>
              <a:rPr lang="en-US" dirty="0"/>
              <a:t>Traffic Engineering</a:t>
            </a:r>
          </a:p>
          <a:p>
            <a:pPr lvl="1"/>
            <a:r>
              <a:rPr lang="en-US" dirty="0"/>
              <a:t>Access Control Policies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Thus, SDN makes control plane programmable.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Plane Programmability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200"/>
              <a:t> With SDN, Device functionality has become much more flexible and dynamic.</a:t>
            </a:r>
          </a:p>
          <a:p>
            <a:endParaRPr lang="en-US" sz="3200"/>
          </a:p>
          <a:p>
            <a:r>
              <a:rPr lang="en-US" sz="3200"/>
              <a:t>However,  OpenFlow  is not  enough</a:t>
            </a:r>
          </a:p>
          <a:p>
            <a:pPr lvl="1"/>
            <a:r>
              <a:rPr lang="en-US" sz="2800"/>
              <a:t> allow packet processing on a fixed set of fields only</a:t>
            </a:r>
          </a:p>
          <a:p>
            <a:endParaRPr lang="en-US" sz="3200"/>
          </a:p>
          <a:p>
            <a:r>
              <a:rPr lang="en-US" sz="3200"/>
              <a:t>OpenFlow assumed a specific data plane functionality</a:t>
            </a:r>
          </a:p>
          <a:p>
            <a:pPr lvl="1"/>
            <a:r>
              <a:rPr lang="en-US" sz="2800"/>
              <a:t>It executed the sole, although relatively flexible, algorithm defined by the OF specifications.</a:t>
            </a:r>
          </a:p>
          <a:p>
            <a:pPr lvl="1"/>
            <a:r>
              <a:rPr lang="en-US" sz="2800"/>
              <a:t>fixed function data plane can not be  changed.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OpenFlow</a:t>
            </a:r>
            <a:r>
              <a:rPr lang="zh-CN" altLang="en-US"/>
              <a:t>不能真正软件定义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OpenFlow最早将数据平面的转发逻辑和控制平面的控制逻辑解耦 合，OpenFlow 协议中事先定义协议字段，控制平面按照已有的协议对数据平面进行控制。如果需要增加新的功能就需要对 Openflow 协议进行扩展。</a:t>
            </a:r>
          </a:p>
          <a:p>
            <a:endParaRPr lang="en-US"/>
          </a:p>
          <a:p>
            <a:r>
              <a:rPr lang="en-US"/>
              <a:t>因此 OpenFlow本质上是协议相关的</a:t>
            </a:r>
            <a:r>
              <a:rPr lang="zh-CN" altLang="en-US"/>
              <a:t>，并非真正的完全“软件定义”</a:t>
            </a:r>
            <a:endParaRPr lang="en-US"/>
          </a:p>
          <a:p>
            <a:endParaRPr lang="en-US"/>
          </a:p>
          <a:p>
            <a:r>
              <a:rPr lang="zh-CN" altLang="en-US"/>
              <a:t>但是，</a:t>
            </a:r>
            <a:r>
              <a:rPr lang="en-US"/>
              <a:t>在固定功能数据平面仍然在广泛应用的情况下，OpenFlow 为向 SDN 的平滑过渡提供了支持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solution: a programmable switch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plane programmability means that the data plane with its algorithms can be defined by the users</a:t>
            </a:r>
          </a:p>
          <a:p>
            <a:endParaRPr lang="en-US" dirty="0"/>
          </a:p>
          <a:p>
            <a:r>
              <a:rPr lang="en-US" dirty="0"/>
              <a:t>Change switch however you like.</a:t>
            </a:r>
          </a:p>
          <a:p>
            <a:endParaRPr lang="en-US" dirty="0"/>
          </a:p>
          <a:p>
            <a:r>
              <a:rPr lang="en-US" dirty="0"/>
              <a:t>Each user ”programs” their own algorithm.</a:t>
            </a:r>
          </a:p>
          <a:p>
            <a:endParaRPr lang="en-US" dirty="0"/>
          </a:p>
          <a:p>
            <a:r>
              <a:rPr lang="en-US" dirty="0"/>
              <a:t>Much like we program desktops, smartphones, etc.</a:t>
            </a:r>
            <a:endParaRPr lang="is-I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Programmable data planes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Programmable data planes enable users to implement their own data plane algorithms on forwarding devices. </a:t>
            </a:r>
          </a:p>
          <a:p>
            <a:pPr lvl="0"/>
            <a:r>
              <a:rPr lang="en-US"/>
              <a:t>Users, e.g., programmers, practitioners, or operators, may define new protocol headers and forwarding behavior, which is without programmable data planes only possible for a vendor.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可编程数据平面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6145"/>
            <a:ext cx="9688195" cy="455104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00455" y="1538605"/>
            <a:ext cx="9935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完全可编程的数据平面通常是协议无关的，提供了更加灵活的功能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Software Router Possible?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/>
              <a:t>Of course, we can implement Match-Action in software on a general purpose CPU. </a:t>
            </a:r>
          </a:p>
          <a:p>
            <a:endParaRPr lang="en-US" sz="3600"/>
          </a:p>
          <a:p>
            <a:r>
              <a:rPr lang="en-US" sz="3600"/>
              <a:t>But for the speeds we are interested in dedicated hardware.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attempts at programmable routers</a:t>
            </a:r>
          </a:p>
        </p:txBody>
      </p:sp>
      <p:graphicFrame>
        <p:nvGraphicFramePr>
          <p:cNvPr id="7" name="Chart 6"/>
          <p:cNvGraphicFramePr/>
          <p:nvPr/>
        </p:nvGraphicFramePr>
        <p:xfrm>
          <a:off x="2051050" y="1257300"/>
          <a:ext cx="8235950" cy="38566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22296" y="5334000"/>
            <a:ext cx="10764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2500" dirty="0">
                <a:latin typeface="Gadugi" panose="020B0502040204020203" pitchFamily="34" charset="0"/>
              </a:rPr>
              <a:t>10—100 x loss in performance relative to line-rate, fixed-function routers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2500" dirty="0">
                <a:latin typeface="Gadugi" panose="020B0502040204020203" pitchFamily="34" charset="0"/>
              </a:rPr>
              <a:t>Unpredictable performance (e.g., cache contention)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Chart bld="series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特点</a:t>
            </a:r>
            <a:r>
              <a:rPr lang="en-US" altLang="zh-CN" dirty="0"/>
              <a:t>2: </a:t>
            </a:r>
            <a:r>
              <a:rPr lang="zh-CN" altLang="en-US" dirty="0"/>
              <a:t>异构 </a:t>
            </a:r>
            <a:r>
              <a:rPr lang="en-US" dirty="0"/>
              <a:t>A Range of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915" y="1600200"/>
            <a:ext cx="10128250" cy="4910455"/>
          </a:xfrm>
        </p:spPr>
        <p:txBody>
          <a:bodyPr>
            <a:normAutofit/>
          </a:bodyPr>
          <a:lstStyle/>
          <a:p>
            <a:r>
              <a:rPr lang="en-US" dirty="0"/>
              <a:t>ASIC (App-Specific Integrated Circuit)</a:t>
            </a:r>
          </a:p>
          <a:p>
            <a:pPr lvl="1"/>
            <a:r>
              <a:rPr lang="en-US" dirty="0"/>
              <a:t>Fast, dense chip, but expensive to change</a:t>
            </a:r>
          </a:p>
          <a:p>
            <a:r>
              <a:rPr lang="en-US" dirty="0"/>
              <a:t>FPGAs and network processors</a:t>
            </a:r>
          </a:p>
          <a:p>
            <a:pPr lvl="1"/>
            <a:r>
              <a:rPr lang="en-US" dirty="0"/>
              <a:t>Fast, reconfigurable, hard to program </a:t>
            </a:r>
          </a:p>
          <a:p>
            <a:r>
              <a:rPr lang="en-US" dirty="0"/>
              <a:t>Graphics Processing Units</a:t>
            </a:r>
          </a:p>
          <a:p>
            <a:pPr lvl="1"/>
            <a:r>
              <a:rPr lang="en-US" dirty="0"/>
              <a:t>Massive parallel computation on small cores</a:t>
            </a:r>
          </a:p>
          <a:p>
            <a:r>
              <a:rPr lang="en-US" dirty="0"/>
              <a:t>Software on commodity computer</a:t>
            </a:r>
          </a:p>
          <a:p>
            <a:pPr lvl="1"/>
            <a:r>
              <a:rPr lang="en-US" dirty="0"/>
              <a:t>Easy to program, but I/O bandwidth, memory copying, and interrupt overheads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31CD-A83D-384C-97C7-66FF0CCEF56F}" type="slidenum">
              <a:rPr lang="en-US" smtClean="0"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3300" cy="1325563"/>
          </a:xfrm>
        </p:spPr>
        <p:txBody>
          <a:bodyPr/>
          <a:lstStyle/>
          <a:p>
            <a:r>
              <a:rPr lang="en-US" dirty="0"/>
              <a:t>The RMT model: programmability +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D96D-3F5C-E948-A9F0-6481128465F5}" type="slidenum">
              <a:rPr lang="en-US" smtClean="0"/>
              <a:t>70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Reconfigurable match tables, such as RMT , allow the programmer to match on and modify all header fields (or arbitrary bit ranges) making the devices significantly more flexible and capable.</a:t>
            </a:r>
          </a:p>
          <a:p>
            <a:endParaRPr lang="en-US" dirty="0"/>
          </a:p>
          <a:p>
            <a:r>
              <a:rPr lang="en-US" dirty="0"/>
              <a:t>Performance: 640 </a:t>
            </a:r>
            <a:r>
              <a:rPr lang="en-US" dirty="0" err="1"/>
              <a:t>Gbit</a:t>
            </a:r>
            <a:r>
              <a:rPr lang="en-US" dirty="0"/>
              <a:t>/s (also called line rate), now 6.4 </a:t>
            </a:r>
            <a:r>
              <a:rPr lang="en-US" dirty="0" err="1"/>
              <a:t>Tbit</a:t>
            </a:r>
            <a:r>
              <a:rPr lang="en-US" dirty="0"/>
              <a:t>/s.</a:t>
            </a:r>
          </a:p>
          <a:p>
            <a:endParaRPr lang="en-US" dirty="0"/>
          </a:p>
          <a:p>
            <a:r>
              <a:rPr lang="en-US" dirty="0"/>
              <a:t>Programmability: New headers, new modifications to packet headers, flexibly size lookup tables, (limited) state modification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RMT: Two simple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Programmable parser</a:t>
            </a:r>
          </a:p>
          <a:p>
            <a:endParaRPr lang="en-US" dirty="0"/>
          </a:p>
          <a:p>
            <a:r>
              <a:rPr lang="en-US" dirty="0"/>
              <a:t>Pipeline of match-action tables</a:t>
            </a:r>
          </a:p>
          <a:p>
            <a:pPr lvl="1"/>
            <a:r>
              <a:rPr lang="en-US" dirty="0"/>
              <a:t>Match on any parsed field</a:t>
            </a:r>
          </a:p>
          <a:p>
            <a:pPr lvl="1"/>
            <a:r>
              <a:rPr lang="en-US" dirty="0"/>
              <a:t>Actions combine packet-editing operations (pkt.f1 = pkt.f2 op pkt.f3) in parallel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Programmable parser (Gibb et al. ANCS 2013)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machine + field extraction in each state (Ethernet, IP, etc.)</a:t>
            </a:r>
          </a:p>
          <a:p>
            <a:endParaRPr lang="en-US" dirty="0"/>
          </a:p>
          <a:p>
            <a:r>
              <a:rPr lang="en-US" dirty="0"/>
              <a:t>State machine implemented as a TCAM</a:t>
            </a:r>
          </a:p>
          <a:p>
            <a:endParaRPr lang="en-US" dirty="0"/>
          </a:p>
          <a:p>
            <a:r>
              <a:rPr lang="en-US" dirty="0"/>
              <a:t>Configure TCAM based on parse graph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Match/Action Forwarding Model</a:t>
            </a:r>
            <a:endParaRPr lang="en-US" sz="3600" dirty="0">
              <a:solidFill>
                <a:srgbClr val="C0504D"/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D96D-3F5C-E948-A9F0-6481128465F5}" type="slidenum">
              <a:rPr lang="en-US" smtClean="0"/>
              <a:t>73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459927" y="2087630"/>
            <a:ext cx="214409" cy="29382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8401431" y="2070647"/>
            <a:ext cx="214409" cy="29382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1"/>
          <p:cNvGrpSpPr/>
          <p:nvPr/>
        </p:nvGrpSpPr>
        <p:grpSpPr>
          <a:xfrm>
            <a:off x="3674334" y="2289188"/>
            <a:ext cx="4727096" cy="2194968"/>
            <a:chOff x="1423522" y="3359581"/>
            <a:chExt cx="5509265" cy="2146698"/>
          </a:xfrm>
        </p:grpSpPr>
        <p:grpSp>
          <p:nvGrpSpPr>
            <p:cNvPr id="8" name="Group 42"/>
            <p:cNvGrpSpPr/>
            <p:nvPr/>
          </p:nvGrpSpPr>
          <p:grpSpPr>
            <a:xfrm>
              <a:off x="1423522" y="3359581"/>
              <a:ext cx="5502819" cy="1191330"/>
              <a:chOff x="1707458" y="1778000"/>
              <a:chExt cx="5547033" cy="119133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1707458" y="1778000"/>
                <a:ext cx="5547033" cy="4096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1707458" y="1916255"/>
                <a:ext cx="5547033" cy="4096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1707458" y="2033636"/>
                <a:ext cx="5547033" cy="4096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1707458" y="2161454"/>
                <a:ext cx="5547033" cy="4096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1707458" y="2289272"/>
                <a:ext cx="5547033" cy="4096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1707458" y="2417090"/>
                <a:ext cx="5547033" cy="4096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1707458" y="2544908"/>
                <a:ext cx="5547033" cy="4096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1707458" y="2672726"/>
                <a:ext cx="5547033" cy="4096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1707458" y="2800544"/>
                <a:ext cx="5547033" cy="4096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1707458" y="2928362"/>
                <a:ext cx="5547033" cy="4096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Arrow Connector 54"/>
            <p:cNvCxnSpPr/>
            <p:nvPr/>
          </p:nvCxnSpPr>
          <p:spPr>
            <a:xfrm>
              <a:off x="1423522" y="5465311"/>
              <a:ext cx="5509265" cy="40968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 rot="16200000">
            <a:off x="2427713" y="3363283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Programmable Parser</a:t>
            </a:r>
          </a:p>
        </p:txBody>
      </p:sp>
      <p:sp>
        <p:nvSpPr>
          <p:cNvPr id="58" name="Right Arrow 57"/>
          <p:cNvSpPr/>
          <p:nvPr/>
        </p:nvSpPr>
        <p:spPr>
          <a:xfrm>
            <a:off x="2863616" y="3330319"/>
            <a:ext cx="596310" cy="3714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65"/>
          <p:cNvGrpSpPr/>
          <p:nvPr/>
        </p:nvGrpSpPr>
        <p:grpSpPr>
          <a:xfrm>
            <a:off x="8767424" y="3066530"/>
            <a:ext cx="497165" cy="296604"/>
            <a:chOff x="7660968" y="1751777"/>
            <a:chExt cx="1040580" cy="450645"/>
          </a:xfrm>
        </p:grpSpPr>
        <p:sp>
          <p:nvSpPr>
            <p:cNvPr id="60" name="Freeform 59"/>
            <p:cNvSpPr/>
            <p:nvPr/>
          </p:nvSpPr>
          <p:spPr>
            <a:xfrm>
              <a:off x="7660968" y="1751777"/>
              <a:ext cx="1040580" cy="450645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8501629" y="1751777"/>
              <a:ext cx="0" cy="450645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268933" y="1751777"/>
              <a:ext cx="0" cy="450645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70"/>
          <p:cNvGrpSpPr/>
          <p:nvPr/>
        </p:nvGrpSpPr>
        <p:grpSpPr>
          <a:xfrm>
            <a:off x="8768093" y="3667933"/>
            <a:ext cx="497165" cy="296604"/>
            <a:chOff x="7660968" y="1751777"/>
            <a:chExt cx="1040580" cy="450645"/>
          </a:xfrm>
        </p:grpSpPr>
        <p:sp>
          <p:nvSpPr>
            <p:cNvPr id="72" name="Freeform 71"/>
            <p:cNvSpPr/>
            <p:nvPr/>
          </p:nvSpPr>
          <p:spPr>
            <a:xfrm>
              <a:off x="7660968" y="1751777"/>
              <a:ext cx="1040580" cy="450645"/>
            </a:xfrm>
            <a:custGeom>
              <a:avLst/>
              <a:gdLst>
                <a:gd name="connsiteX0" fmla="*/ 0 w 1040580"/>
                <a:gd name="connsiteY0" fmla="*/ 0 h 450645"/>
                <a:gd name="connsiteX1" fmla="*/ 1040580 w 1040580"/>
                <a:gd name="connsiteY1" fmla="*/ 8193 h 450645"/>
                <a:gd name="connsiteX2" fmla="*/ 1032387 w 1040580"/>
                <a:gd name="connsiteY2" fmla="*/ 450645 h 450645"/>
                <a:gd name="connsiteX3" fmla="*/ 16387 w 1040580"/>
                <a:gd name="connsiteY3" fmla="*/ 442451 h 45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80" h="450645">
                  <a:moveTo>
                    <a:pt x="0" y="0"/>
                  </a:moveTo>
                  <a:lnTo>
                    <a:pt x="1040580" y="8193"/>
                  </a:lnTo>
                  <a:lnTo>
                    <a:pt x="1032387" y="450645"/>
                  </a:lnTo>
                  <a:lnTo>
                    <a:pt x="16387" y="442451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8501629" y="1751777"/>
              <a:ext cx="0" cy="450645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8268933" y="1751777"/>
              <a:ext cx="0" cy="450645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/>
          <p:cNvSpPr txBox="1"/>
          <p:nvPr/>
        </p:nvSpPr>
        <p:spPr>
          <a:xfrm rot="16200000">
            <a:off x="7963068" y="3367066"/>
            <a:ext cx="103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Deparser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910518" y="307021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36762" y="2512877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Queues</a:t>
            </a:r>
          </a:p>
        </p:txBody>
      </p:sp>
      <p:grpSp>
        <p:nvGrpSpPr>
          <p:cNvPr id="12" name="Group 33"/>
          <p:cNvGrpSpPr/>
          <p:nvPr/>
        </p:nvGrpSpPr>
        <p:grpSpPr>
          <a:xfrm>
            <a:off x="3864729" y="2087631"/>
            <a:ext cx="1030842" cy="1969059"/>
            <a:chOff x="1656349" y="3158022"/>
            <a:chExt cx="1260580" cy="1969059"/>
          </a:xfrm>
        </p:grpSpPr>
        <p:sp>
          <p:nvSpPr>
            <p:cNvPr id="7" name="Rectangle 6"/>
            <p:cNvSpPr/>
            <p:nvPr/>
          </p:nvSpPr>
          <p:spPr>
            <a:xfrm>
              <a:off x="1656349" y="3158022"/>
              <a:ext cx="1239252" cy="1614130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1951125" y="3814520"/>
              <a:ext cx="1353142" cy="28595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Action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55960" y="4757749"/>
              <a:ext cx="1060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Stage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rot="16200000">
              <a:off x="1307390" y="3731677"/>
              <a:ext cx="1331903" cy="45164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Match Table</a:t>
              </a:r>
            </a:p>
          </p:txBody>
        </p:sp>
        <p:sp>
          <p:nvSpPr>
            <p:cNvPr id="5" name="Right Arrow 4"/>
            <p:cNvSpPr/>
            <p:nvPr/>
          </p:nvSpPr>
          <p:spPr>
            <a:xfrm>
              <a:off x="2122659" y="3838088"/>
              <a:ext cx="362059" cy="260523"/>
            </a:xfrm>
            <a:prstGeom prst="rightArrow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75"/>
          <p:cNvGrpSpPr/>
          <p:nvPr/>
        </p:nvGrpSpPr>
        <p:grpSpPr>
          <a:xfrm>
            <a:off x="5178465" y="2087631"/>
            <a:ext cx="1034534" cy="1969059"/>
            <a:chOff x="1656349" y="3158022"/>
            <a:chExt cx="1265095" cy="1969059"/>
          </a:xfrm>
        </p:grpSpPr>
        <p:sp>
          <p:nvSpPr>
            <p:cNvPr id="82" name="Rectangle 81"/>
            <p:cNvSpPr/>
            <p:nvPr/>
          </p:nvSpPr>
          <p:spPr>
            <a:xfrm>
              <a:off x="1656349" y="3158022"/>
              <a:ext cx="1239252" cy="1614130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 rot="16200000">
              <a:off x="1951125" y="3814520"/>
              <a:ext cx="1353142" cy="28595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Action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855960" y="4757749"/>
              <a:ext cx="1065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Stage 2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 rot="16200000">
              <a:off x="1307390" y="3731676"/>
              <a:ext cx="1331903" cy="45164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Match Table</a:t>
              </a:r>
            </a:p>
          </p:txBody>
        </p:sp>
        <p:sp>
          <p:nvSpPr>
            <p:cNvPr id="95" name="Right Arrow 94"/>
            <p:cNvSpPr/>
            <p:nvPr/>
          </p:nvSpPr>
          <p:spPr>
            <a:xfrm>
              <a:off x="2122659" y="3838088"/>
              <a:ext cx="362059" cy="260523"/>
            </a:xfrm>
            <a:prstGeom prst="rightArrow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417605" y="366793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761877" y="4484157"/>
            <a:ext cx="525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Data</a:t>
            </a:r>
          </a:p>
        </p:txBody>
      </p:sp>
      <p:sp>
        <p:nvSpPr>
          <p:cNvPr id="67" name="Right Arrow 66"/>
          <p:cNvSpPr/>
          <p:nvPr/>
        </p:nvSpPr>
        <p:spPr>
          <a:xfrm>
            <a:off x="9474676" y="3330319"/>
            <a:ext cx="562888" cy="3714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9478772" y="30282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grpSp>
        <p:nvGrpSpPr>
          <p:cNvPr id="79" name="Group 75"/>
          <p:cNvGrpSpPr/>
          <p:nvPr/>
        </p:nvGrpSpPr>
        <p:grpSpPr>
          <a:xfrm>
            <a:off x="6993949" y="2087631"/>
            <a:ext cx="1062902" cy="1969059"/>
            <a:chOff x="1656349" y="3158022"/>
            <a:chExt cx="1299785" cy="1969059"/>
          </a:xfrm>
        </p:grpSpPr>
        <p:sp>
          <p:nvSpPr>
            <p:cNvPr id="81" name="Rectangle 80"/>
            <p:cNvSpPr/>
            <p:nvPr/>
          </p:nvSpPr>
          <p:spPr>
            <a:xfrm>
              <a:off x="1656349" y="3158022"/>
              <a:ext cx="1239252" cy="1614130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 rot="16200000">
              <a:off x="1951125" y="3814520"/>
              <a:ext cx="1353142" cy="28595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Action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855960" y="4757749"/>
              <a:ext cx="11001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Stage 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 rot="16200000">
              <a:off x="1307390" y="3731677"/>
              <a:ext cx="1331903" cy="45164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Match Table</a:t>
              </a:r>
            </a:p>
          </p:txBody>
        </p:sp>
        <p:sp>
          <p:nvSpPr>
            <p:cNvPr id="97" name="Right Arrow 96"/>
            <p:cNvSpPr/>
            <p:nvPr/>
          </p:nvSpPr>
          <p:spPr>
            <a:xfrm>
              <a:off x="2122659" y="3838088"/>
              <a:ext cx="362059" cy="260523"/>
            </a:xfrm>
            <a:prstGeom prst="rightArrow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Rectangle 83"/>
          <p:cNvSpPr/>
          <p:nvPr/>
        </p:nvSpPr>
        <p:spPr>
          <a:xfrm>
            <a:off x="3863921" y="2070647"/>
            <a:ext cx="1007110" cy="1660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Match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Action Stage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172174" y="2066686"/>
            <a:ext cx="1007110" cy="1660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Match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Action Stage</a:t>
            </a:r>
          </a:p>
        </p:txBody>
      </p:sp>
      <p:sp>
        <p:nvSpPr>
          <p:cNvPr id="87" name="Rectangle 86"/>
          <p:cNvSpPr/>
          <p:nvPr/>
        </p:nvSpPr>
        <p:spPr>
          <a:xfrm>
            <a:off x="6993949" y="2066686"/>
            <a:ext cx="1007110" cy="1660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Match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Action Stage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  <p:bldP spid="86" grpId="0" bldLvl="0" animBg="1"/>
      <p:bldP spid="87" grpId="0" bldLvl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协议无关的交换机架构 PISA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包括可编程的解析器（parser），可重构的流水线（pipeline）和可编程的逆解析器（deparser）三个部分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165" y="3081655"/>
            <a:ext cx="9551035" cy="2870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解析器可以看做是一个有限状态机，将报文头字段按照预先定义的格式和方法层层解封装。解析器是可以编程的，以支持用户自定义的数据包头格式，实现对新网络协议的支持。</a:t>
            </a:r>
          </a:p>
          <a:p>
            <a:endParaRPr lang="en-US"/>
          </a:p>
          <a:p>
            <a:r>
              <a:rPr lang="en-US"/>
              <a:t>流水线由多个流水级组成，每个流水级包含多个可编程的处理单元，可以并行对报文执行操作。</a:t>
            </a:r>
          </a:p>
          <a:p>
            <a:endParaRPr lang="en-US"/>
          </a:p>
          <a:p>
            <a:r>
              <a:rPr lang="en-US"/>
              <a:t>逆解析器重新将报文封装，将修改后的报文头字写回报文。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 plane programming introduces full flexibility to network packet processing, </a:t>
            </a:r>
          </a:p>
          <a:p>
            <a:pPr lvl="1"/>
            <a:r>
              <a:rPr lang="en-US"/>
              <a:t>i.e., algorithms, protocols, features can be added, modified, or removed by the user. </a:t>
            </a:r>
          </a:p>
          <a:p>
            <a:pPr lvl="0"/>
            <a:r>
              <a:rPr lang="en-US"/>
              <a:t>In addition, programmable data planes can be equipped with a user-defined API for control plane programmability and SDN.</a:t>
            </a:r>
          </a:p>
          <a:p>
            <a:pPr lvl="1"/>
            <a:r>
              <a:rPr lang="en-US"/>
              <a:t>To keep complexity low, only components needed for a particular use case might be included in the code. This improves security and efficiency compared to multi-purpose appliances.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User: Allows network equipment designers and even users to experiment with new protocols and design unique applications;</a:t>
            </a:r>
          </a:p>
          <a:p>
            <a:pPr lvl="1"/>
            <a:r>
              <a:rPr lang="en-US"/>
              <a:t>both do no longer depend on vendors of specialized packet-processing ASICs to implement custom algorithms.</a:t>
            </a:r>
          </a:p>
          <a:p>
            <a:pPr lvl="1"/>
            <a:endParaRPr lang="en-US"/>
          </a:p>
          <a:p>
            <a:pPr lvl="0"/>
            <a:r>
              <a:rPr lang="en-US"/>
              <a:t>Vendor: beneficial for network equipment developers that can easily create differentiated products despite using the same packet processing ASIC.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RMT: P4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RMT provides flexibility, but programming it is akin to x86 assembly</a:t>
            </a:r>
          </a:p>
          <a:p>
            <a:endParaRPr lang="en-US" dirty="0"/>
          </a:p>
          <a:p>
            <a:r>
              <a:rPr lang="en-US" dirty="0"/>
              <a:t>Concurrently, other programmable chips being developed: Intel </a:t>
            </a:r>
            <a:r>
              <a:rPr lang="en-US" dirty="0" err="1"/>
              <a:t>FlexPipe</a:t>
            </a:r>
            <a:r>
              <a:rPr lang="en-US" dirty="0"/>
              <a:t>, Cavium </a:t>
            </a:r>
            <a:r>
              <a:rPr lang="en-US" dirty="0" err="1"/>
              <a:t>Xpliant</a:t>
            </a:r>
            <a:r>
              <a:rPr lang="en-US" dirty="0"/>
              <a:t>, CORSA, …</a:t>
            </a:r>
          </a:p>
          <a:p>
            <a:endParaRPr lang="en-US" dirty="0"/>
          </a:p>
          <a:p>
            <a:r>
              <a:rPr lang="en-US" dirty="0"/>
              <a:t>Portable language to program these chips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P4 作为一种交换机配置的高级语言，它具有三个特性： </a:t>
            </a:r>
          </a:p>
          <a:p>
            <a:r>
              <a:rPr lang="en-US"/>
              <a:t>（1）可重构性：也就是可以重新配置部署，当交换机被设定好之后，网络开 发人员也可以根据自身需要更改交换机处理数据流的方式，实现定制“现场”的 可重构能力。 </a:t>
            </a:r>
          </a:p>
          <a:p>
            <a:r>
              <a:rPr lang="en-US"/>
              <a:t>（2）协议无关性：交换机的可编程不需要与任何特定的厂商绑定各种网络协 议，而是通过自定义解析流程，设定匹配顺序和编写数据流控制程序实现数据分 组的转发。 </a:t>
            </a:r>
          </a:p>
          <a:p>
            <a:r>
              <a:rPr lang="en-US"/>
              <a:t>（3）目标无关性：开发人员不需要关心底层特定硬件设备的具体实现细节就 可完成对数据包处理过程进行编程的操作，而与交换机事先设置程序设定的目标 无关。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4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ctr"/>
          <a:lstStyle/>
          <a:p>
            <a:r>
              <a:rPr>
                <a:solidFill>
                  <a:srgbClr val="0000FF"/>
                </a:solidFill>
                <a:latin typeface="+mj-lt"/>
                <a:ea typeface="MS PGothic" charset="-128"/>
                <a:cs typeface="MS PGothic" charset="-128"/>
              </a:rPr>
              <a:t>Packet Forwarding</a:t>
            </a:r>
          </a:p>
        </p:txBody>
      </p:sp>
      <p:sp>
        <p:nvSpPr>
          <p:cNvPr id="20483" name="Subtitle 5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anchor="t"/>
          <a:lstStyle/>
          <a:p>
            <a:endParaRPr dirty="0">
              <a:latin typeface="+mn-lt"/>
              <a:ea typeface="+mn-ea"/>
              <a:cs typeface="+mn-cs"/>
            </a:endParaRPr>
          </a:p>
        </p:txBody>
      </p:sp>
      <p:sp>
        <p:nvSpPr>
          <p:cNvPr id="20484" name="Slide Number Placeholder 3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400" b="0" dirty="0">
                <a:latin typeface="Times New Roman" panose="02020503050405090304" charset="0"/>
              </a:rPr>
              <a:t>8</a:t>
            </a:fld>
            <a:endParaRPr lang="en-US" sz="1400" b="0" dirty="0">
              <a:latin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 main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Abstractions for</a:t>
            </a:r>
          </a:p>
          <a:p>
            <a:pPr lvl="1"/>
            <a:r>
              <a:rPr lang="en-US" dirty="0"/>
              <a:t>Programmable parser: headers, parsers</a:t>
            </a:r>
          </a:p>
          <a:p>
            <a:pPr lvl="1"/>
            <a:r>
              <a:rPr lang="en-US" dirty="0"/>
              <a:t>Match-action: tables, actions</a:t>
            </a:r>
          </a:p>
          <a:p>
            <a:pPr lvl="1"/>
            <a:r>
              <a:rPr lang="en-US" dirty="0"/>
              <a:t>Chaining match-action tables: control flow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Domain Specific Processors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940964" y="2308248"/>
            <a:ext cx="1448435" cy="2859817"/>
            <a:chOff x="555952" y="1934664"/>
            <a:chExt cx="1931246" cy="3813088"/>
          </a:xfrm>
        </p:grpSpPr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 flipH="1">
              <a:off x="1399333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08" b="96623" l="4000" r="9796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278" y="4232169"/>
              <a:ext cx="1010108" cy="86932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105481" y="5318492"/>
              <a:ext cx="775547" cy="429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CPU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5952" y="1934664"/>
              <a:ext cx="1931246" cy="531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Computers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55952" y="2646297"/>
              <a:ext cx="1706301" cy="1057534"/>
              <a:chOff x="1136522" y="2646297"/>
              <a:chExt cx="1706301" cy="1057534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Java</a:t>
                </a: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Compiler</a:t>
                </a: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3505371" y="2308249"/>
            <a:ext cx="1330361" cy="2858188"/>
            <a:chOff x="2641828" y="1934664"/>
            <a:chExt cx="1773814" cy="381091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08" b="96415" l="1000" r="96778">
                          <a14:foregroundMark x1="29778" y1="34340" x2="29778" y2="34340"/>
                          <a14:foregroundMark x1="25111" y1="49623" x2="25111" y2="496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80165" y="4144015"/>
              <a:ext cx="1608267" cy="94709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185217" y="5316322"/>
              <a:ext cx="784860" cy="429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GPU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4435" y="1934664"/>
              <a:ext cx="1611207" cy="531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Graphics</a:t>
              </a:r>
            </a:p>
          </p:txBody>
        </p:sp>
        <p:cxnSp>
          <p:nvCxnSpPr>
            <p:cNvPr id="52" name="Straight Arrow Connector 51"/>
            <p:cNvCxnSpPr>
              <a:stCxn id="54" idx="2"/>
            </p:cNvCxnSpPr>
            <p:nvPr/>
          </p:nvCxnSpPr>
          <p:spPr>
            <a:xfrm flipH="1">
              <a:off x="3485209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2641828" y="2646297"/>
              <a:ext cx="1706301" cy="1057534"/>
              <a:chOff x="1136522" y="2646297"/>
              <a:chExt cx="1706301" cy="1057534"/>
            </a:xfrm>
          </p:grpSpPr>
          <p:sp>
            <p:nvSpPr>
              <p:cNvPr id="54" name="Rounded Rectangle 53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OpenCL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Compiler</a:t>
                </a: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4919482" y="2120215"/>
            <a:ext cx="1448435" cy="3044974"/>
            <a:chOff x="4527309" y="1683953"/>
            <a:chExt cx="1931246" cy="405996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9482" l="0" r="100000">
                          <a14:foregroundMark x1="13534" y1="46114" x2="13534" y2="4611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92131" y="4294089"/>
              <a:ext cx="995630" cy="72239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08932" y="5314659"/>
              <a:ext cx="750993" cy="429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DSP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27309" y="1683953"/>
              <a:ext cx="1931246" cy="942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/>
                <a:t>Signal </a:t>
              </a:r>
            </a:p>
            <a:p>
              <a:pPr algn="ctr"/>
              <a:r>
                <a:rPr lang="en-US" sz="2000" dirty="0"/>
                <a:t>Processing</a:t>
              </a:r>
            </a:p>
          </p:txBody>
        </p:sp>
        <p:cxnSp>
          <p:nvCxnSpPr>
            <p:cNvPr id="56" name="Straight Arrow Connector 55"/>
            <p:cNvCxnSpPr>
              <a:stCxn id="58" idx="2"/>
            </p:cNvCxnSpPr>
            <p:nvPr/>
          </p:nvCxnSpPr>
          <p:spPr>
            <a:xfrm flipH="1">
              <a:off x="5571085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4727704" y="2646297"/>
              <a:ext cx="1706301" cy="1057534"/>
              <a:chOff x="1136522" y="2646297"/>
              <a:chExt cx="1706301" cy="1057534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Matlab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Compiler</a:t>
                </a: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6634185" y="2088536"/>
            <a:ext cx="3144151" cy="3039260"/>
            <a:chOff x="6813580" y="1641714"/>
            <a:chExt cx="4192201" cy="4052346"/>
          </a:xfrm>
        </p:grpSpPr>
        <p:sp>
          <p:nvSpPr>
            <p:cNvPr id="30" name="TextBox 29"/>
            <p:cNvSpPr txBox="1"/>
            <p:nvPr/>
          </p:nvSpPr>
          <p:spPr>
            <a:xfrm>
              <a:off x="6884961" y="1641714"/>
              <a:ext cx="1554480" cy="942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Machine</a:t>
              </a:r>
            </a:p>
            <a:p>
              <a:pPr algn="ctr"/>
              <a:r>
                <a:rPr lang="en-US" sz="2000" dirty="0"/>
                <a:t>Learning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62929" y="4112835"/>
              <a:ext cx="455507" cy="58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50" dirty="0"/>
                <a:t>?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9"/>
            <a:srcRect l="12285" t="5098" r="13886" b="32726"/>
            <a:stretch>
              <a:fillRect/>
            </a:stretch>
          </p:blipFill>
          <p:spPr>
            <a:xfrm>
              <a:off x="7188764" y="4256356"/>
              <a:ext cx="1027977" cy="668344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7421264" y="5295280"/>
              <a:ext cx="68834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/>
                <a:t>TPU</a:t>
              </a:r>
            </a:p>
          </p:txBody>
        </p:sp>
        <p:cxnSp>
          <p:nvCxnSpPr>
            <p:cNvPr id="60" name="Straight Arrow Connector 59"/>
            <p:cNvCxnSpPr>
              <a:stCxn id="62" idx="2"/>
            </p:cNvCxnSpPr>
            <p:nvPr/>
          </p:nvCxnSpPr>
          <p:spPr>
            <a:xfrm flipH="1">
              <a:off x="7656961" y="3190486"/>
              <a:ext cx="9770" cy="958462"/>
            </a:xfrm>
            <a:prstGeom prst="straightConnector1">
              <a:avLst/>
            </a:prstGeom>
            <a:ln w="38100" cmpd="sng"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/>
            <p:cNvGrpSpPr/>
            <p:nvPr/>
          </p:nvGrpSpPr>
          <p:grpSpPr>
            <a:xfrm>
              <a:off x="6813580" y="2646297"/>
              <a:ext cx="1706301" cy="1057534"/>
              <a:chOff x="1136522" y="2646297"/>
              <a:chExt cx="1706301" cy="1057534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136522" y="2646297"/>
                <a:ext cx="1706301" cy="54418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tx1"/>
                    </a:solidFill>
                  </a:rPr>
                  <a:t>TensorFlow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1136522" y="3192111"/>
                <a:ext cx="1706301" cy="5117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Compiler</a:t>
                </a:r>
              </a:p>
            </p:txBody>
          </p:sp>
        </p:grpSp>
        <p:sp>
          <p:nvSpPr>
            <p:cNvPr id="179" name="TextBox 178"/>
            <p:cNvSpPr txBox="1"/>
            <p:nvPr/>
          </p:nvSpPr>
          <p:spPr>
            <a:xfrm>
              <a:off x="10258175" y="5226316"/>
              <a:ext cx="747606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PISA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707172" y="2300755"/>
            <a:ext cx="14814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Networking</a:t>
            </a:r>
            <a:endParaRPr lang="en-US" sz="2000" dirty="0"/>
          </a:p>
        </p:txBody>
      </p:sp>
      <p:cxnSp>
        <p:nvCxnSpPr>
          <p:cNvPr id="64" name="Straight Arrow Connector 63"/>
          <p:cNvCxnSpPr>
            <a:stCxn id="66" idx="2"/>
          </p:cNvCxnSpPr>
          <p:nvPr/>
        </p:nvCxnSpPr>
        <p:spPr>
          <a:xfrm flipH="1">
            <a:off x="9484270" y="3250114"/>
            <a:ext cx="7328" cy="718847"/>
          </a:xfrm>
          <a:prstGeom prst="straightConnector1">
            <a:avLst/>
          </a:prstGeom>
          <a:ln w="38100" cmpd="sng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8851735" y="2841973"/>
            <a:ext cx="1279726" cy="793151"/>
            <a:chOff x="1136522" y="2646297"/>
            <a:chExt cx="1706301" cy="1057534"/>
          </a:xfrm>
        </p:grpSpPr>
        <p:sp>
          <p:nvSpPr>
            <p:cNvPr id="66" name="Rounded Rectangle 65"/>
            <p:cNvSpPr/>
            <p:nvPr/>
          </p:nvSpPr>
          <p:spPr>
            <a:xfrm>
              <a:off x="1136522" y="2646297"/>
              <a:ext cx="1706301" cy="5441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P4</a:t>
              </a: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1136522" y="3192111"/>
              <a:ext cx="1706301" cy="51172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Compiler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924800" y="2917420"/>
            <a:ext cx="10058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&gt;&gt;&gt;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8417947" y="3970180"/>
            <a:ext cx="1992701" cy="662264"/>
            <a:chOff x="4388696" y="5253651"/>
            <a:chExt cx="2656935" cy="883018"/>
          </a:xfrm>
        </p:grpSpPr>
        <p:grpSp>
          <p:nvGrpSpPr>
            <p:cNvPr id="46" name="Group 45"/>
            <p:cNvGrpSpPr/>
            <p:nvPr/>
          </p:nvGrpSpPr>
          <p:grpSpPr>
            <a:xfrm>
              <a:off x="4785895" y="5288083"/>
              <a:ext cx="370954" cy="822800"/>
              <a:chOff x="1485649" y="3204985"/>
              <a:chExt cx="1124341" cy="2169168"/>
            </a:xfrm>
          </p:grpSpPr>
          <p:sp>
            <p:nvSpPr>
              <p:cNvPr id="177" name="Rectangle 176"/>
              <p:cNvSpPr/>
              <p:nvPr/>
            </p:nvSpPr>
            <p:spPr>
              <a:xfrm>
                <a:off x="1492629" y="3216474"/>
                <a:ext cx="1117361" cy="2157679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639" tIns="40820" rIns="81639" bIns="40820" rtlCol="0" anchor="ctr"/>
              <a:lstStyle/>
              <a:p>
                <a:pPr algn="ctr"/>
                <a:endParaRPr lang="en-US" sz="2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1485649" y="3204985"/>
                <a:ext cx="1124341" cy="2157680"/>
              </a:xfrm>
              <a:prstGeom prst="rect">
                <a:avLst/>
              </a:prstGeom>
              <a:solidFill>
                <a:schemeClr val="lt1">
                  <a:alpha val="70000"/>
                </a:schemeClr>
              </a:solidFill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5253109" y="5290755"/>
              <a:ext cx="370954" cy="822800"/>
              <a:chOff x="1485649" y="3204985"/>
              <a:chExt cx="1124341" cy="2169168"/>
            </a:xfrm>
          </p:grpSpPr>
          <p:sp>
            <p:nvSpPr>
              <p:cNvPr id="175" name="Rectangle 174"/>
              <p:cNvSpPr/>
              <p:nvPr/>
            </p:nvSpPr>
            <p:spPr>
              <a:xfrm>
                <a:off x="1492629" y="3216474"/>
                <a:ext cx="1117361" cy="2157679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639" tIns="40820" rIns="81639" bIns="40820" rtlCol="0" anchor="ctr"/>
              <a:lstStyle/>
              <a:p>
                <a:pPr algn="ctr"/>
                <a:endParaRPr lang="en-US" sz="2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1485649" y="3204985"/>
                <a:ext cx="1124341" cy="2157680"/>
              </a:xfrm>
              <a:prstGeom prst="rect">
                <a:avLst/>
              </a:prstGeom>
              <a:solidFill>
                <a:schemeClr val="lt1">
                  <a:alpha val="70000"/>
                </a:schemeClr>
              </a:solidFill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5714995" y="5293890"/>
              <a:ext cx="370954" cy="822800"/>
              <a:chOff x="1485649" y="3204985"/>
              <a:chExt cx="1124341" cy="2169168"/>
            </a:xfrm>
          </p:grpSpPr>
          <p:sp>
            <p:nvSpPr>
              <p:cNvPr id="173" name="Rectangle 172"/>
              <p:cNvSpPr/>
              <p:nvPr/>
            </p:nvSpPr>
            <p:spPr>
              <a:xfrm>
                <a:off x="1492629" y="3216474"/>
                <a:ext cx="1117361" cy="2157679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639" tIns="40820" rIns="81639" bIns="40820" rtlCol="0" anchor="ctr"/>
              <a:lstStyle/>
              <a:p>
                <a:pPr algn="ctr"/>
                <a:endParaRPr lang="en-US" sz="2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1485649" y="3204985"/>
                <a:ext cx="1124341" cy="2157680"/>
              </a:xfrm>
              <a:prstGeom prst="rect">
                <a:avLst/>
              </a:prstGeom>
              <a:solidFill>
                <a:schemeClr val="lt1">
                  <a:alpha val="70000"/>
                </a:schemeClr>
              </a:solidFill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178541" y="5298421"/>
              <a:ext cx="370954" cy="822800"/>
              <a:chOff x="1485649" y="3204985"/>
              <a:chExt cx="1124341" cy="2169168"/>
            </a:xfrm>
          </p:grpSpPr>
          <p:sp>
            <p:nvSpPr>
              <p:cNvPr id="171" name="Rectangle 170"/>
              <p:cNvSpPr/>
              <p:nvPr/>
            </p:nvSpPr>
            <p:spPr>
              <a:xfrm>
                <a:off x="1492629" y="3216474"/>
                <a:ext cx="1117361" cy="2157679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639" tIns="40820" rIns="81639" bIns="40820" rtlCol="0" anchor="ctr"/>
              <a:lstStyle/>
              <a:p>
                <a:pPr algn="ctr"/>
                <a:endParaRPr lang="en-US" sz="2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1485649" y="3204985"/>
                <a:ext cx="1124341" cy="2157680"/>
              </a:xfrm>
              <a:prstGeom prst="rect">
                <a:avLst/>
              </a:prstGeom>
              <a:solidFill>
                <a:schemeClr val="lt1">
                  <a:alpha val="70000"/>
                </a:schemeClr>
              </a:solidFill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6684534" y="5408287"/>
              <a:ext cx="182231" cy="262558"/>
              <a:chOff x="8131589" y="4009362"/>
              <a:chExt cx="552334" cy="692189"/>
            </a:xfrm>
          </p:grpSpPr>
          <p:grpSp>
            <p:nvGrpSpPr>
              <p:cNvPr id="163" name="Group 65"/>
              <p:cNvGrpSpPr/>
              <p:nvPr/>
            </p:nvGrpSpPr>
            <p:grpSpPr>
              <a:xfrm>
                <a:off x="8131589" y="4009362"/>
                <a:ext cx="551591" cy="228624"/>
                <a:chOff x="7660968" y="1751777"/>
                <a:chExt cx="1040580" cy="450645"/>
              </a:xfrm>
            </p:grpSpPr>
            <p:sp>
              <p:nvSpPr>
                <p:cNvPr id="168" name="Freeform 167"/>
                <p:cNvSpPr/>
                <p:nvPr/>
              </p:nvSpPr>
              <p:spPr>
                <a:xfrm>
                  <a:off x="7660968" y="1751777"/>
                  <a:ext cx="1040580" cy="450645"/>
                </a:xfrm>
                <a:custGeom>
                  <a:avLst/>
                  <a:gdLst>
                    <a:gd name="connsiteX0" fmla="*/ 0 w 1040580"/>
                    <a:gd name="connsiteY0" fmla="*/ 0 h 450645"/>
                    <a:gd name="connsiteX1" fmla="*/ 1040580 w 1040580"/>
                    <a:gd name="connsiteY1" fmla="*/ 8193 h 450645"/>
                    <a:gd name="connsiteX2" fmla="*/ 1032387 w 1040580"/>
                    <a:gd name="connsiteY2" fmla="*/ 450645 h 450645"/>
                    <a:gd name="connsiteX3" fmla="*/ 16387 w 1040580"/>
                    <a:gd name="connsiteY3" fmla="*/ 442451 h 450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80" h="450645">
                      <a:moveTo>
                        <a:pt x="0" y="0"/>
                      </a:moveTo>
                      <a:lnTo>
                        <a:pt x="1040580" y="8193"/>
                      </a:lnTo>
                      <a:lnTo>
                        <a:pt x="1032387" y="450645"/>
                      </a:lnTo>
                      <a:lnTo>
                        <a:pt x="16387" y="442451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cxnSp>
              <p:nvCxnSpPr>
                <p:cNvPr id="169" name="Straight Connector 168"/>
                <p:cNvCxnSpPr/>
                <p:nvPr/>
              </p:nvCxnSpPr>
              <p:spPr>
                <a:xfrm>
                  <a:off x="8501629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>
                  <a:off x="8268933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70"/>
              <p:cNvGrpSpPr/>
              <p:nvPr/>
            </p:nvGrpSpPr>
            <p:grpSpPr>
              <a:xfrm>
                <a:off x="8132332" y="4472927"/>
                <a:ext cx="551591" cy="228624"/>
                <a:chOff x="7660968" y="1751777"/>
                <a:chExt cx="1040580" cy="450645"/>
              </a:xfrm>
            </p:grpSpPr>
            <p:sp>
              <p:nvSpPr>
                <p:cNvPr id="165" name="Freeform 164"/>
                <p:cNvSpPr/>
                <p:nvPr/>
              </p:nvSpPr>
              <p:spPr>
                <a:xfrm>
                  <a:off x="7660968" y="1751777"/>
                  <a:ext cx="1040580" cy="450645"/>
                </a:xfrm>
                <a:custGeom>
                  <a:avLst/>
                  <a:gdLst>
                    <a:gd name="connsiteX0" fmla="*/ 0 w 1040580"/>
                    <a:gd name="connsiteY0" fmla="*/ 0 h 450645"/>
                    <a:gd name="connsiteX1" fmla="*/ 1040580 w 1040580"/>
                    <a:gd name="connsiteY1" fmla="*/ 8193 h 450645"/>
                    <a:gd name="connsiteX2" fmla="*/ 1032387 w 1040580"/>
                    <a:gd name="connsiteY2" fmla="*/ 450645 h 450645"/>
                    <a:gd name="connsiteX3" fmla="*/ 16387 w 1040580"/>
                    <a:gd name="connsiteY3" fmla="*/ 442451 h 450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80" h="450645">
                      <a:moveTo>
                        <a:pt x="0" y="0"/>
                      </a:moveTo>
                      <a:lnTo>
                        <a:pt x="1040580" y="8193"/>
                      </a:lnTo>
                      <a:lnTo>
                        <a:pt x="1032387" y="450645"/>
                      </a:lnTo>
                      <a:lnTo>
                        <a:pt x="16387" y="442451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8501629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8268933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2" name="Rectangle 71"/>
            <p:cNvSpPr/>
            <p:nvPr/>
          </p:nvSpPr>
          <p:spPr>
            <a:xfrm rot="16200000">
              <a:off x="4140666" y="5625761"/>
              <a:ext cx="883018" cy="1387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175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16621" tIns="58311" rIns="116621" bIns="58311" rtlCol="0" anchor="ctr"/>
            <a:lstStyle/>
            <a:p>
              <a:pPr algn="ctr"/>
              <a:endParaRPr lang="en-US" sz="1125" dirty="0">
                <a:solidFill>
                  <a:srgbClr val="000000"/>
                </a:solidFill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6876464" y="5411735"/>
              <a:ext cx="169167" cy="602844"/>
              <a:chOff x="2488822" y="2403406"/>
              <a:chExt cx="529093" cy="1589294"/>
            </a:xfrm>
          </p:grpSpPr>
          <p:cxnSp>
            <p:nvCxnSpPr>
              <p:cNvPr id="152" name="Straight Arrow Connector 151"/>
              <p:cNvCxnSpPr/>
              <p:nvPr/>
            </p:nvCxnSpPr>
            <p:spPr>
              <a:xfrm flipV="1">
                <a:off x="2493656" y="2403406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/>
              <p:cNvCxnSpPr/>
              <p:nvPr/>
            </p:nvCxnSpPr>
            <p:spPr>
              <a:xfrm flipV="1">
                <a:off x="2490064" y="2555806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/>
              <p:cNvCxnSpPr/>
              <p:nvPr/>
            </p:nvCxnSpPr>
            <p:spPr>
              <a:xfrm flipV="1">
                <a:off x="2493656" y="2717444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/>
              <p:cNvCxnSpPr/>
              <p:nvPr/>
            </p:nvCxnSpPr>
            <p:spPr>
              <a:xfrm flipV="1">
                <a:off x="2493656" y="2871548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/>
              <p:cNvCxnSpPr/>
              <p:nvPr/>
            </p:nvCxnSpPr>
            <p:spPr>
              <a:xfrm flipV="1">
                <a:off x="2493656" y="3031695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/>
              <p:cNvCxnSpPr/>
              <p:nvPr/>
            </p:nvCxnSpPr>
            <p:spPr>
              <a:xfrm flipV="1">
                <a:off x="2494729" y="3190805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/>
              <p:cNvCxnSpPr/>
              <p:nvPr/>
            </p:nvCxnSpPr>
            <p:spPr>
              <a:xfrm flipV="1">
                <a:off x="2493656" y="3352442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/>
              <p:cNvCxnSpPr/>
              <p:nvPr/>
            </p:nvCxnSpPr>
            <p:spPr>
              <a:xfrm flipV="1">
                <a:off x="2494729" y="3512589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/>
              <p:cNvCxnSpPr/>
              <p:nvPr/>
            </p:nvCxnSpPr>
            <p:spPr>
              <a:xfrm flipV="1">
                <a:off x="2495802" y="3671699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/>
              <p:nvPr/>
            </p:nvCxnSpPr>
            <p:spPr>
              <a:xfrm flipV="1">
                <a:off x="2493656" y="3833590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/>
              <p:cNvCxnSpPr/>
              <p:nvPr/>
            </p:nvCxnSpPr>
            <p:spPr>
              <a:xfrm flipV="1">
                <a:off x="2488822" y="3992700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>
              <a:off x="4388696" y="5390116"/>
              <a:ext cx="125739" cy="602844"/>
              <a:chOff x="2488822" y="2403406"/>
              <a:chExt cx="529093" cy="1589294"/>
            </a:xfrm>
          </p:grpSpPr>
          <p:cxnSp>
            <p:nvCxnSpPr>
              <p:cNvPr id="141" name="Straight Arrow Connector 140"/>
              <p:cNvCxnSpPr/>
              <p:nvPr/>
            </p:nvCxnSpPr>
            <p:spPr>
              <a:xfrm flipV="1">
                <a:off x="2493656" y="2403406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V="1">
                <a:off x="2490064" y="2555806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 flipV="1">
                <a:off x="2493656" y="2717444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 flipV="1">
                <a:off x="2493656" y="2871548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V="1">
                <a:off x="2493656" y="3031695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V="1">
                <a:off x="2494729" y="3190805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 flipV="1">
                <a:off x="2493656" y="3352442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 flipV="1">
                <a:off x="2494729" y="3512589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/>
              <p:nvPr/>
            </p:nvCxnSpPr>
            <p:spPr>
              <a:xfrm flipV="1">
                <a:off x="2495802" y="3671699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/>
              <p:cNvCxnSpPr/>
              <p:nvPr/>
            </p:nvCxnSpPr>
            <p:spPr>
              <a:xfrm flipV="1">
                <a:off x="2493656" y="3833590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 flipV="1">
                <a:off x="2488822" y="3992700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/>
            <p:cNvGrpSpPr/>
            <p:nvPr/>
          </p:nvGrpSpPr>
          <p:grpSpPr>
            <a:xfrm>
              <a:off x="4822303" y="5326786"/>
              <a:ext cx="300026" cy="748431"/>
              <a:chOff x="2449931" y="225721"/>
              <a:chExt cx="909363" cy="1973109"/>
            </a:xfrm>
          </p:grpSpPr>
          <p:sp>
            <p:nvSpPr>
              <p:cNvPr id="129" name="Rectangle 128"/>
              <p:cNvSpPr/>
              <p:nvPr/>
            </p:nvSpPr>
            <p:spPr>
              <a:xfrm>
                <a:off x="2449931" y="225721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25" dirty="0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2449931" y="56313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2449931" y="902860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2449931" y="1244322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2449931" y="191914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2449931" y="1581733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35" name="Trapezoid 134"/>
              <p:cNvSpPr/>
              <p:nvPr/>
            </p:nvSpPr>
            <p:spPr>
              <a:xfrm rot="5400000">
                <a:off x="3080394" y="231171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 dirty="0"/>
              </a:p>
            </p:txBody>
          </p:sp>
          <p:sp>
            <p:nvSpPr>
              <p:cNvPr id="136" name="Trapezoid 135"/>
              <p:cNvSpPr/>
              <p:nvPr/>
            </p:nvSpPr>
            <p:spPr>
              <a:xfrm rot="5400000">
                <a:off x="3085058" y="56858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37" name="Trapezoid 136"/>
              <p:cNvSpPr/>
              <p:nvPr/>
            </p:nvSpPr>
            <p:spPr>
              <a:xfrm rot="5400000">
                <a:off x="3085058" y="908310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38" name="Trapezoid 137"/>
              <p:cNvSpPr/>
              <p:nvPr/>
            </p:nvSpPr>
            <p:spPr>
              <a:xfrm rot="5400000">
                <a:off x="3080394" y="125872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39" name="Trapezoid 138"/>
              <p:cNvSpPr/>
              <p:nvPr/>
            </p:nvSpPr>
            <p:spPr>
              <a:xfrm rot="5400000">
                <a:off x="3080394" y="158718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40" name="Trapezoid 139"/>
              <p:cNvSpPr/>
              <p:nvPr/>
            </p:nvSpPr>
            <p:spPr>
              <a:xfrm rot="5400000">
                <a:off x="3080394" y="192459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5284008" y="5335217"/>
              <a:ext cx="300026" cy="748431"/>
              <a:chOff x="2449931" y="225721"/>
              <a:chExt cx="909363" cy="1973109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2449931" y="225721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2449931" y="56313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449931" y="902860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449931" y="1244322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449931" y="191914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2449931" y="1581733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23" name="Trapezoid 122"/>
              <p:cNvSpPr/>
              <p:nvPr/>
            </p:nvSpPr>
            <p:spPr>
              <a:xfrm rot="5400000">
                <a:off x="3080394" y="231171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24" name="Trapezoid 123"/>
              <p:cNvSpPr/>
              <p:nvPr/>
            </p:nvSpPr>
            <p:spPr>
              <a:xfrm rot="5400000">
                <a:off x="3085058" y="56858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25" name="Trapezoid 124"/>
              <p:cNvSpPr/>
              <p:nvPr/>
            </p:nvSpPr>
            <p:spPr>
              <a:xfrm rot="5400000">
                <a:off x="3085058" y="908310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26" name="Trapezoid 125"/>
              <p:cNvSpPr/>
              <p:nvPr/>
            </p:nvSpPr>
            <p:spPr>
              <a:xfrm rot="5400000">
                <a:off x="3080394" y="125872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27" name="Trapezoid 126"/>
              <p:cNvSpPr/>
              <p:nvPr/>
            </p:nvSpPr>
            <p:spPr>
              <a:xfrm rot="5400000">
                <a:off x="3080394" y="158718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28" name="Trapezoid 127"/>
              <p:cNvSpPr/>
              <p:nvPr/>
            </p:nvSpPr>
            <p:spPr>
              <a:xfrm rot="5400000">
                <a:off x="3080394" y="192459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5750713" y="5336359"/>
              <a:ext cx="300026" cy="748431"/>
              <a:chOff x="2449931" y="225721"/>
              <a:chExt cx="909363" cy="1973109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2449931" y="225721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2449931" y="56313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2449931" y="902860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449931" y="1244322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2449931" y="191914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2449931" y="1581733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11" name="Trapezoid 110"/>
              <p:cNvSpPr/>
              <p:nvPr/>
            </p:nvSpPr>
            <p:spPr>
              <a:xfrm rot="5400000">
                <a:off x="3080394" y="231171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12" name="Trapezoid 111"/>
              <p:cNvSpPr/>
              <p:nvPr/>
            </p:nvSpPr>
            <p:spPr>
              <a:xfrm rot="5400000">
                <a:off x="3085058" y="56858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13" name="Trapezoid 112"/>
              <p:cNvSpPr/>
              <p:nvPr/>
            </p:nvSpPr>
            <p:spPr>
              <a:xfrm rot="5400000">
                <a:off x="3085058" y="908310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14" name="Trapezoid 113"/>
              <p:cNvSpPr/>
              <p:nvPr/>
            </p:nvSpPr>
            <p:spPr>
              <a:xfrm rot="5400000">
                <a:off x="3080394" y="125872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15" name="Trapezoid 114"/>
              <p:cNvSpPr/>
              <p:nvPr/>
            </p:nvSpPr>
            <p:spPr>
              <a:xfrm rot="5400000">
                <a:off x="3080394" y="158718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16" name="Trapezoid 115"/>
              <p:cNvSpPr/>
              <p:nvPr/>
            </p:nvSpPr>
            <p:spPr>
              <a:xfrm rot="5400000">
                <a:off x="3080394" y="192459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214910" y="5347113"/>
              <a:ext cx="300026" cy="748431"/>
              <a:chOff x="2449931" y="225721"/>
              <a:chExt cx="909363" cy="1973109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2449931" y="225721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2449931" y="56313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2449931" y="902860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449931" y="1244322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2449931" y="191914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2449931" y="1581733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99" name="Trapezoid 98"/>
              <p:cNvSpPr/>
              <p:nvPr/>
            </p:nvSpPr>
            <p:spPr>
              <a:xfrm rot="5400000">
                <a:off x="3080394" y="231171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00" name="Trapezoid 99"/>
              <p:cNvSpPr/>
              <p:nvPr/>
            </p:nvSpPr>
            <p:spPr>
              <a:xfrm rot="5400000">
                <a:off x="3085058" y="56858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01" name="Trapezoid 100"/>
              <p:cNvSpPr/>
              <p:nvPr/>
            </p:nvSpPr>
            <p:spPr>
              <a:xfrm rot="5400000">
                <a:off x="3085058" y="908310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02" name="Trapezoid 101"/>
              <p:cNvSpPr/>
              <p:nvPr/>
            </p:nvSpPr>
            <p:spPr>
              <a:xfrm rot="5400000">
                <a:off x="3080394" y="125872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03" name="Trapezoid 102"/>
              <p:cNvSpPr/>
              <p:nvPr/>
            </p:nvSpPr>
            <p:spPr>
              <a:xfrm rot="5400000">
                <a:off x="3080394" y="158718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sp>
            <p:nvSpPr>
              <p:cNvPr id="104" name="Trapezoid 103"/>
              <p:cNvSpPr/>
              <p:nvPr/>
            </p:nvSpPr>
            <p:spPr>
              <a:xfrm rot="5400000">
                <a:off x="3080394" y="192459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6684779" y="5760077"/>
              <a:ext cx="182231" cy="262558"/>
              <a:chOff x="8131589" y="4009362"/>
              <a:chExt cx="552334" cy="692189"/>
            </a:xfrm>
          </p:grpSpPr>
          <p:grpSp>
            <p:nvGrpSpPr>
              <p:cNvPr id="85" name="Group 65"/>
              <p:cNvGrpSpPr/>
              <p:nvPr/>
            </p:nvGrpSpPr>
            <p:grpSpPr>
              <a:xfrm>
                <a:off x="8131589" y="4009362"/>
                <a:ext cx="551591" cy="228624"/>
                <a:chOff x="7660968" y="1751777"/>
                <a:chExt cx="1040580" cy="450645"/>
              </a:xfrm>
            </p:grpSpPr>
            <p:sp>
              <p:nvSpPr>
                <p:cNvPr id="90" name="Freeform 89"/>
                <p:cNvSpPr/>
                <p:nvPr/>
              </p:nvSpPr>
              <p:spPr>
                <a:xfrm>
                  <a:off x="7660968" y="1751777"/>
                  <a:ext cx="1040580" cy="450645"/>
                </a:xfrm>
                <a:custGeom>
                  <a:avLst/>
                  <a:gdLst>
                    <a:gd name="connsiteX0" fmla="*/ 0 w 1040580"/>
                    <a:gd name="connsiteY0" fmla="*/ 0 h 450645"/>
                    <a:gd name="connsiteX1" fmla="*/ 1040580 w 1040580"/>
                    <a:gd name="connsiteY1" fmla="*/ 8193 h 450645"/>
                    <a:gd name="connsiteX2" fmla="*/ 1032387 w 1040580"/>
                    <a:gd name="connsiteY2" fmla="*/ 450645 h 450645"/>
                    <a:gd name="connsiteX3" fmla="*/ 16387 w 1040580"/>
                    <a:gd name="connsiteY3" fmla="*/ 442451 h 450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80" h="450645">
                      <a:moveTo>
                        <a:pt x="0" y="0"/>
                      </a:moveTo>
                      <a:lnTo>
                        <a:pt x="1040580" y="8193"/>
                      </a:lnTo>
                      <a:lnTo>
                        <a:pt x="1032387" y="450645"/>
                      </a:lnTo>
                      <a:lnTo>
                        <a:pt x="16387" y="442451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cxnSp>
              <p:nvCxnSpPr>
                <p:cNvPr id="91" name="Straight Connector 90"/>
                <p:cNvCxnSpPr/>
                <p:nvPr/>
              </p:nvCxnSpPr>
              <p:spPr>
                <a:xfrm>
                  <a:off x="8501629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8268933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70"/>
              <p:cNvGrpSpPr/>
              <p:nvPr/>
            </p:nvGrpSpPr>
            <p:grpSpPr>
              <a:xfrm>
                <a:off x="8132332" y="4472927"/>
                <a:ext cx="551591" cy="228624"/>
                <a:chOff x="7660968" y="1751777"/>
                <a:chExt cx="1040580" cy="450645"/>
              </a:xfrm>
            </p:grpSpPr>
            <p:sp>
              <p:nvSpPr>
                <p:cNvPr id="87" name="Freeform 86"/>
                <p:cNvSpPr/>
                <p:nvPr/>
              </p:nvSpPr>
              <p:spPr>
                <a:xfrm>
                  <a:off x="7660968" y="1751777"/>
                  <a:ext cx="1040580" cy="450645"/>
                </a:xfrm>
                <a:custGeom>
                  <a:avLst/>
                  <a:gdLst>
                    <a:gd name="connsiteX0" fmla="*/ 0 w 1040580"/>
                    <a:gd name="connsiteY0" fmla="*/ 0 h 450645"/>
                    <a:gd name="connsiteX1" fmla="*/ 1040580 w 1040580"/>
                    <a:gd name="connsiteY1" fmla="*/ 8193 h 450645"/>
                    <a:gd name="connsiteX2" fmla="*/ 1032387 w 1040580"/>
                    <a:gd name="connsiteY2" fmla="*/ 450645 h 450645"/>
                    <a:gd name="connsiteX3" fmla="*/ 16387 w 1040580"/>
                    <a:gd name="connsiteY3" fmla="*/ 442451 h 450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80" h="450645">
                      <a:moveTo>
                        <a:pt x="0" y="0"/>
                      </a:moveTo>
                      <a:lnTo>
                        <a:pt x="1040580" y="8193"/>
                      </a:lnTo>
                      <a:lnTo>
                        <a:pt x="1032387" y="450645"/>
                      </a:lnTo>
                      <a:lnTo>
                        <a:pt x="16387" y="442451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25"/>
                </a:p>
              </p:txBody>
            </p:sp>
            <p:cxnSp>
              <p:nvCxnSpPr>
                <p:cNvPr id="88" name="Straight Connector 87"/>
                <p:cNvCxnSpPr/>
                <p:nvPr/>
              </p:nvCxnSpPr>
              <p:spPr>
                <a:xfrm>
                  <a:off x="8501629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>
                  <a:off x="8268933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0" name="Straight Arrow Connector 79"/>
            <p:cNvCxnSpPr/>
            <p:nvPr/>
          </p:nvCxnSpPr>
          <p:spPr>
            <a:xfrm>
              <a:off x="4651574" y="5695160"/>
              <a:ext cx="134321" cy="2144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5624063" y="5703111"/>
              <a:ext cx="90933" cy="1223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6085949" y="5707469"/>
              <a:ext cx="92591" cy="174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6549495" y="5707642"/>
              <a:ext cx="135039" cy="2410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5156849" y="5692467"/>
              <a:ext cx="96260" cy="2671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213340" y="3028619"/>
            <a:ext cx="1124342" cy="1626876"/>
            <a:chOff x="1485649" y="3204985"/>
            <a:chExt cx="1124341" cy="2169168"/>
          </a:xfrm>
        </p:grpSpPr>
        <p:sp>
          <p:nvSpPr>
            <p:cNvPr id="8" name="Rectangle 7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64101" y="3033900"/>
            <a:ext cx="1124342" cy="1626876"/>
            <a:chOff x="1485649" y="3204985"/>
            <a:chExt cx="1124341" cy="2169168"/>
          </a:xfrm>
        </p:grpSpPr>
        <p:sp>
          <p:nvSpPr>
            <p:cNvPr id="11" name="Rectangle 10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114658" y="3040099"/>
            <a:ext cx="1124342" cy="1626876"/>
            <a:chOff x="1485649" y="3204985"/>
            <a:chExt cx="1124341" cy="2169168"/>
          </a:xfrm>
        </p:grpSpPr>
        <p:sp>
          <p:nvSpPr>
            <p:cNvPr id="14" name="Rectangle 13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543801" y="3049059"/>
            <a:ext cx="1124342" cy="1626876"/>
            <a:chOff x="1485649" y="3204985"/>
            <a:chExt cx="1124341" cy="2169168"/>
          </a:xfrm>
        </p:grpSpPr>
        <p:sp>
          <p:nvSpPr>
            <p:cNvPr id="17" name="Rectangle 16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839209" y="3279549"/>
            <a:ext cx="389388" cy="1191971"/>
            <a:chOff x="2488822" y="2403406"/>
            <a:chExt cx="529093" cy="1589294"/>
          </a:xfrm>
        </p:grpSpPr>
        <p:cxnSp>
          <p:nvCxnSpPr>
            <p:cNvPr id="29" name="Straight Arrow Connector 28"/>
            <p:cNvCxnSpPr/>
            <p:nvPr/>
          </p:nvCxnSpPr>
          <p:spPr>
            <a:xfrm flipV="1">
              <a:off x="2493656" y="24034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2490064" y="25558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2493656" y="2717444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2493656" y="2871548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2493656" y="303169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494729" y="319080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2493656" y="3352442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2494729" y="351258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2495802" y="367169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2493656" y="383359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2488822" y="399270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1752600" y="3230364"/>
            <a:ext cx="381108" cy="1191971"/>
            <a:chOff x="2488822" y="2403406"/>
            <a:chExt cx="529093" cy="1589294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2493656" y="24034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2490064" y="25558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2493656" y="2717444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2493656" y="2871548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2493656" y="303169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2494729" y="319080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2493656" y="3352442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2494729" y="351258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495802" y="367169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2493656" y="383359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2488822" y="399270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358352" y="3105144"/>
            <a:ext cx="909363" cy="1479832"/>
            <a:chOff x="2449931" y="225721"/>
            <a:chExt cx="909363" cy="1973109"/>
          </a:xfrm>
        </p:grpSpPr>
        <p:sp>
          <p:nvSpPr>
            <p:cNvPr id="53" name="Rectangle 52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25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59" name="Trapezoid 58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 dirty="0"/>
            </a:p>
          </p:txBody>
        </p:sp>
        <p:sp>
          <p:nvSpPr>
            <p:cNvPr id="60" name="Trapezoid 59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61" name="Trapezoid 60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62" name="Trapezoid 61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63" name="Trapezoid 62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64" name="Trapezoid 63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757753" y="3121814"/>
            <a:ext cx="909363" cy="1479832"/>
            <a:chOff x="2449931" y="225721"/>
            <a:chExt cx="909363" cy="1973109"/>
          </a:xfrm>
        </p:grpSpPr>
        <p:sp>
          <p:nvSpPr>
            <p:cNvPr id="66" name="Rectangle 65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72" name="Trapezoid 71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73" name="Trapezoid 72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74" name="Trapezoid 73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75" name="Trapezoid 74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76" name="Trapezoid 75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77" name="Trapezoid 76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222917" y="3124071"/>
            <a:ext cx="909363" cy="1479832"/>
            <a:chOff x="2449931" y="225721"/>
            <a:chExt cx="909363" cy="1973109"/>
          </a:xfrm>
        </p:grpSpPr>
        <p:sp>
          <p:nvSpPr>
            <p:cNvPr id="79" name="Rectangle 78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85" name="Trapezoid 84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86" name="Trapezoid 85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87" name="Trapezoid 86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88" name="Trapezoid 87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89" name="Trapezoid 88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90" name="Trapezoid 89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654034" y="3145337"/>
            <a:ext cx="909363" cy="1479832"/>
            <a:chOff x="2449931" y="225721"/>
            <a:chExt cx="909363" cy="1973109"/>
          </a:xfrm>
        </p:grpSpPr>
        <p:sp>
          <p:nvSpPr>
            <p:cNvPr id="92" name="Rectangle 91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98" name="Trapezoid 97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99" name="Trapezoid 98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100" name="Trapezoid 99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101" name="Trapezoid 100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102" name="Trapezoid 101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103" name="Trapezoid 102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3226613" y="2605908"/>
            <a:ext cx="1154074" cy="450215"/>
          </a:xfrm>
          <a:prstGeom prst="rect">
            <a:avLst/>
          </a:prstGeom>
          <a:noFill/>
        </p:spPr>
        <p:txBody>
          <a:bodyPr wrap="square" lIns="81639" tIns="40820" rIns="81639" bIns="40820" rtlCol="0">
            <a:spAutoFit/>
          </a:bodyPr>
          <a:lstStyle/>
          <a:p>
            <a:pPr algn="ctr"/>
            <a:r>
              <a:rPr lang="en-US" sz="1200" dirty="0" err="1"/>
              <a:t>Match+Action</a:t>
            </a:r>
            <a:br>
              <a:rPr lang="en-US" sz="1200" dirty="0"/>
            </a:br>
            <a:r>
              <a:rPr lang="en-US" sz="1200" dirty="0"/>
              <a:t>Stage</a:t>
            </a:r>
          </a:p>
        </p:txBody>
      </p:sp>
      <p:sp>
        <p:nvSpPr>
          <p:cNvPr id="207" name="Rectangle 206"/>
          <p:cNvSpPr/>
          <p:nvPr/>
        </p:nvSpPr>
        <p:spPr>
          <a:xfrm>
            <a:off x="9002672" y="3048958"/>
            <a:ext cx="842815" cy="163835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16621" tIns="0" rIns="116621" bIns="58311" rtlCol="0" anchor="ctr"/>
          <a:lstStyle/>
          <a:p>
            <a:pPr algn="ctr">
              <a:lnSpc>
                <a:spcPts val="1425"/>
              </a:lnSpc>
            </a:pPr>
            <a:r>
              <a:rPr lang="en-US" sz="150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9134132" y="3272733"/>
            <a:ext cx="552334" cy="519142"/>
            <a:chOff x="8131589" y="4009362"/>
            <a:chExt cx="552334" cy="692189"/>
          </a:xfrm>
          <a:noFill/>
        </p:grpSpPr>
        <p:grpSp>
          <p:nvGrpSpPr>
            <p:cNvPr id="20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  <a:grpFill/>
          </p:grpSpPr>
          <p:sp>
            <p:nvSpPr>
              <p:cNvPr id="25" name="Freeform 24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  <a:grpFill/>
          </p:grpSpPr>
          <p:sp>
            <p:nvSpPr>
              <p:cNvPr id="22" name="Freeform 21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 104"/>
          <p:cNvGrpSpPr/>
          <p:nvPr/>
        </p:nvGrpSpPr>
        <p:grpSpPr>
          <a:xfrm>
            <a:off x="9134875" y="3968307"/>
            <a:ext cx="552334" cy="519142"/>
            <a:chOff x="8131589" y="4009362"/>
            <a:chExt cx="552334" cy="692189"/>
          </a:xfrm>
          <a:noFill/>
        </p:grpSpPr>
        <p:grpSp>
          <p:nvGrpSpPr>
            <p:cNvPr id="106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  <a:grpFill/>
          </p:grpSpPr>
          <p:sp>
            <p:nvSpPr>
              <p:cNvPr id="111" name="Freeform 110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112" name="Straight Connector 111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  <a:grpFill/>
          </p:grpSpPr>
          <p:sp>
            <p:nvSpPr>
              <p:cNvPr id="108" name="Freeform 107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109" name="Straight Connector 108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4" name="Straight Arrow Connector 113"/>
          <p:cNvCxnSpPr>
            <a:stCxn id="121" idx="3"/>
            <a:endCxn id="9" idx="1"/>
          </p:cNvCxnSpPr>
          <p:nvPr/>
        </p:nvCxnSpPr>
        <p:spPr>
          <a:xfrm flipV="1">
            <a:off x="2852160" y="3837750"/>
            <a:ext cx="361180" cy="933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2" idx="3"/>
            <a:endCxn id="15" idx="1"/>
          </p:cNvCxnSpPr>
          <p:nvPr/>
        </p:nvCxnSpPr>
        <p:spPr>
          <a:xfrm>
            <a:off x="5788443" y="3843031"/>
            <a:ext cx="326216" cy="6199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4" idx="3"/>
            <a:endCxn id="18" idx="1"/>
          </p:cNvCxnSpPr>
          <p:nvPr/>
        </p:nvCxnSpPr>
        <p:spPr>
          <a:xfrm>
            <a:off x="7239000" y="3857847"/>
            <a:ext cx="304800" cy="34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8" idx="3"/>
            <a:endCxn id="207" idx="1"/>
          </p:cNvCxnSpPr>
          <p:nvPr/>
        </p:nvCxnSpPr>
        <p:spPr>
          <a:xfrm>
            <a:off x="8668143" y="3858189"/>
            <a:ext cx="334529" cy="994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8" idx="3"/>
            <a:endCxn id="12" idx="1"/>
          </p:cNvCxnSpPr>
          <p:nvPr/>
        </p:nvCxnSpPr>
        <p:spPr>
          <a:xfrm flipV="1">
            <a:off x="4337682" y="3843030"/>
            <a:ext cx="326418" cy="333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351166" y="3124071"/>
            <a:ext cx="540445" cy="161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/>
              <a:t>Memory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004324" y="3137770"/>
            <a:ext cx="244475" cy="1536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ALU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8800" y="4719936"/>
            <a:ext cx="126475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Programmable</a:t>
            </a:r>
            <a:br>
              <a:rPr lang="en-US" sz="1200" dirty="0"/>
            </a:br>
            <a:r>
              <a:rPr lang="en-US" sz="1200" dirty="0"/>
              <a:t>Parser</a:t>
            </a:r>
          </a:p>
        </p:txBody>
      </p:sp>
      <p:grpSp>
        <p:nvGrpSpPr>
          <p:cNvPr id="222" name="Group 221"/>
          <p:cNvGrpSpPr/>
          <p:nvPr/>
        </p:nvGrpSpPr>
        <p:grpSpPr>
          <a:xfrm>
            <a:off x="2129574" y="3038668"/>
            <a:ext cx="722586" cy="1616828"/>
            <a:chOff x="605574" y="1959131"/>
            <a:chExt cx="722586" cy="1616828"/>
          </a:xfrm>
        </p:grpSpPr>
        <p:sp>
          <p:nvSpPr>
            <p:cNvPr id="121" name="Rectangle 120"/>
            <p:cNvSpPr/>
            <p:nvPr/>
          </p:nvSpPr>
          <p:spPr>
            <a:xfrm>
              <a:off x="605574" y="1959131"/>
              <a:ext cx="722586" cy="16168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16621" tIns="0" rIns="116621" bIns="58311" rtlCol="0" anchor="ctr"/>
            <a:lstStyle/>
            <a:p>
              <a:pPr algn="ctr">
                <a:lnSpc>
                  <a:spcPts val="1425"/>
                </a:lnSpc>
              </a:pPr>
              <a:r>
                <a:rPr lang="en-US" sz="150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3" name="Oval 2"/>
            <p:cNvSpPr/>
            <p:nvPr/>
          </p:nvSpPr>
          <p:spPr>
            <a:xfrm>
              <a:off x="675714" y="2116356"/>
              <a:ext cx="228600" cy="235529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96269" y="2592154"/>
              <a:ext cx="228600" cy="235529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981553" y="2400219"/>
              <a:ext cx="228600" cy="235529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679074" y="2977974"/>
              <a:ext cx="228600" cy="235529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1007641" y="3198590"/>
              <a:ext cx="228600" cy="235529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8" name="Curved Connector 177"/>
            <p:cNvCxnSpPr>
              <a:stCxn id="3" idx="0"/>
              <a:endCxn id="172" idx="0"/>
            </p:cNvCxnSpPr>
            <p:nvPr/>
          </p:nvCxnSpPr>
          <p:spPr>
            <a:xfrm rot="16200000" flipH="1">
              <a:off x="801001" y="2105368"/>
              <a:ext cx="283863" cy="305839"/>
            </a:xfrm>
            <a:prstGeom prst="curvedConnector3">
              <a:avLst>
                <a:gd name="adj1" fmla="val -19368"/>
              </a:avLst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urved Connector 187"/>
            <p:cNvCxnSpPr>
              <a:stCxn id="3" idx="4"/>
              <a:endCxn id="171" idx="0"/>
            </p:cNvCxnSpPr>
            <p:nvPr/>
          </p:nvCxnSpPr>
          <p:spPr>
            <a:xfrm rot="16200000" flipH="1">
              <a:off x="680157" y="2461741"/>
              <a:ext cx="240269" cy="2055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urved Connector 188"/>
            <p:cNvCxnSpPr>
              <a:stCxn id="172" idx="4"/>
              <a:endCxn id="172" idx="6"/>
            </p:cNvCxnSpPr>
            <p:nvPr/>
          </p:nvCxnSpPr>
          <p:spPr>
            <a:xfrm rot="5400000" flipH="1" flipV="1">
              <a:off x="1094121" y="2519716"/>
              <a:ext cx="117764" cy="114300"/>
            </a:xfrm>
            <a:prstGeom prst="curvedConnector4">
              <a:avLst>
                <a:gd name="adj1" fmla="val -95831"/>
                <a:gd name="adj2" fmla="val 163291"/>
              </a:avLst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72" idx="3"/>
              <a:endCxn id="173" idx="6"/>
            </p:cNvCxnSpPr>
            <p:nvPr/>
          </p:nvCxnSpPr>
          <p:spPr>
            <a:xfrm rot="5400000">
              <a:off x="714112" y="2794819"/>
              <a:ext cx="494483" cy="107357"/>
            </a:xfrm>
            <a:prstGeom prst="curvedConnector2">
              <a:avLst/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urved Connector 190"/>
            <p:cNvCxnSpPr>
              <a:stCxn id="171" idx="6"/>
              <a:endCxn id="174" idx="0"/>
            </p:cNvCxnSpPr>
            <p:nvPr/>
          </p:nvCxnSpPr>
          <p:spPr>
            <a:xfrm>
              <a:off x="924869" y="2709919"/>
              <a:ext cx="197072" cy="488671"/>
            </a:xfrm>
            <a:prstGeom prst="curvedConnector2">
              <a:avLst/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stCxn id="174" idx="4"/>
              <a:endCxn id="173" idx="4"/>
            </p:cNvCxnSpPr>
            <p:nvPr/>
          </p:nvCxnSpPr>
          <p:spPr>
            <a:xfrm rot="5400000" flipH="1">
              <a:off x="847350" y="3159528"/>
              <a:ext cx="220616" cy="328567"/>
            </a:xfrm>
            <a:prstGeom prst="curvedConnector3">
              <a:avLst>
                <a:gd name="adj1" fmla="val -40662"/>
              </a:avLst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Left Brace 223"/>
          <p:cNvSpPr/>
          <p:nvPr/>
        </p:nvSpPr>
        <p:spPr>
          <a:xfrm rot="5400000" flipH="1">
            <a:off x="5830095" y="2086713"/>
            <a:ext cx="222268" cy="5467744"/>
          </a:xfrm>
          <a:prstGeom prst="leftBrace">
            <a:avLst>
              <a:gd name="adj1" fmla="val 43551"/>
              <a:gd name="adj2" fmla="val 4988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TextBox 224"/>
          <p:cNvSpPr txBox="1"/>
          <p:nvPr/>
        </p:nvSpPr>
        <p:spPr>
          <a:xfrm>
            <a:off x="4068737" y="4896235"/>
            <a:ext cx="358529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Programmable </a:t>
            </a:r>
            <a:r>
              <a:rPr lang="en-US" sz="1200"/>
              <a:t>Match-Action Pipeline</a:t>
            </a:r>
            <a:endParaRPr lang="en-US" sz="1200" dirty="0"/>
          </a:p>
        </p:txBody>
      </p:sp>
      <p:sp>
        <p:nvSpPr>
          <p:cNvPr id="135" name="Title 2"/>
          <p:cNvSpPr txBox="1"/>
          <p:nvPr/>
        </p:nvSpPr>
        <p:spPr>
          <a:xfrm>
            <a:off x="1676400" y="1291828"/>
            <a:ext cx="8788400" cy="99417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>
                <a:solidFill>
                  <a:schemeClr val="tx2"/>
                </a:solidFill>
              </a:rPr>
              <a:t>PISA: Protocol Independent Switch Architecture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 359"/>
          <p:cNvGrpSpPr/>
          <p:nvPr/>
        </p:nvGrpSpPr>
        <p:grpSpPr>
          <a:xfrm>
            <a:off x="9741237" y="3292890"/>
            <a:ext cx="512735" cy="1191971"/>
            <a:chOff x="2488822" y="2403406"/>
            <a:chExt cx="529093" cy="1589294"/>
          </a:xfrm>
        </p:grpSpPr>
        <p:cxnSp>
          <p:nvCxnSpPr>
            <p:cNvPr id="361" name="Straight Arrow Connector 360"/>
            <p:cNvCxnSpPr/>
            <p:nvPr/>
          </p:nvCxnSpPr>
          <p:spPr>
            <a:xfrm flipV="1">
              <a:off x="2493656" y="24034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/>
            <p:cNvCxnSpPr/>
            <p:nvPr/>
          </p:nvCxnSpPr>
          <p:spPr>
            <a:xfrm flipV="1">
              <a:off x="2490064" y="25558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/>
            <p:nvPr/>
          </p:nvCxnSpPr>
          <p:spPr>
            <a:xfrm flipV="1">
              <a:off x="2493656" y="2717444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/>
            <p:nvPr/>
          </p:nvCxnSpPr>
          <p:spPr>
            <a:xfrm flipV="1">
              <a:off x="2493656" y="2871548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/>
            <p:cNvCxnSpPr/>
            <p:nvPr/>
          </p:nvCxnSpPr>
          <p:spPr>
            <a:xfrm flipV="1">
              <a:off x="2493656" y="303169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/>
            <p:nvPr/>
          </p:nvCxnSpPr>
          <p:spPr>
            <a:xfrm flipV="1">
              <a:off x="2494729" y="319080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/>
            <p:nvPr/>
          </p:nvCxnSpPr>
          <p:spPr>
            <a:xfrm flipV="1">
              <a:off x="2493656" y="3352442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/>
            <p:cNvCxnSpPr/>
            <p:nvPr/>
          </p:nvCxnSpPr>
          <p:spPr>
            <a:xfrm flipV="1">
              <a:off x="2494729" y="351258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/>
            <p:nvPr/>
          </p:nvCxnSpPr>
          <p:spPr>
            <a:xfrm flipV="1">
              <a:off x="2495802" y="367169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/>
            <p:nvPr/>
          </p:nvCxnSpPr>
          <p:spPr>
            <a:xfrm flipV="1">
              <a:off x="2493656" y="383359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/>
            <p:nvPr/>
          </p:nvCxnSpPr>
          <p:spPr>
            <a:xfrm flipV="1">
              <a:off x="2488822" y="399270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/>
          <p:cNvSpPr/>
          <p:nvPr/>
        </p:nvSpPr>
        <p:spPr>
          <a:xfrm>
            <a:off x="9002672" y="3048958"/>
            <a:ext cx="842815" cy="16383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16621" tIns="0" rIns="116621" bIns="58311" rtlCol="0" anchor="ctr"/>
          <a:lstStyle/>
          <a:p>
            <a:pPr algn="ctr">
              <a:lnSpc>
                <a:spcPts val="1425"/>
              </a:lnSpc>
            </a:pPr>
            <a:r>
              <a:rPr lang="en-US" sz="150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437" name="Group 436"/>
          <p:cNvGrpSpPr/>
          <p:nvPr/>
        </p:nvGrpSpPr>
        <p:grpSpPr>
          <a:xfrm>
            <a:off x="9121431" y="3981648"/>
            <a:ext cx="552334" cy="519142"/>
            <a:chOff x="8131589" y="4009362"/>
            <a:chExt cx="552334" cy="692189"/>
          </a:xfrm>
        </p:grpSpPr>
        <p:grpSp>
          <p:nvGrpSpPr>
            <p:cNvPr id="438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</p:grpSpPr>
          <p:sp>
            <p:nvSpPr>
              <p:cNvPr id="443" name="Freeform 442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444" name="Straight Connector 443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9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</p:grpSpPr>
          <p:sp>
            <p:nvSpPr>
              <p:cNvPr id="440" name="Freeform 439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441" name="Straight Connector 440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8" name="Group 317"/>
          <p:cNvGrpSpPr/>
          <p:nvPr/>
        </p:nvGrpSpPr>
        <p:grpSpPr>
          <a:xfrm>
            <a:off x="8740310" y="3442563"/>
            <a:ext cx="66973" cy="434041"/>
            <a:chOff x="2682199" y="3319032"/>
            <a:chExt cx="152400" cy="987683"/>
          </a:xfrm>
        </p:grpSpPr>
        <p:sp>
          <p:nvSpPr>
            <p:cNvPr id="319" name="Rectangle 318"/>
            <p:cNvSpPr/>
            <p:nvPr/>
          </p:nvSpPr>
          <p:spPr>
            <a:xfrm>
              <a:off x="2682199" y="3319032"/>
              <a:ext cx="152400" cy="176851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2682199" y="3716850"/>
              <a:ext cx="152400" cy="176851"/>
            </a:xfrm>
            <a:prstGeom prst="rect">
              <a:avLst/>
            </a:prstGeom>
            <a:solidFill>
              <a:srgbClr val="3366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2682199" y="4129864"/>
              <a:ext cx="152400" cy="176851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</p:grpSp>
      <p:sp>
        <p:nvSpPr>
          <p:cNvPr id="322" name="Rectangle 321"/>
          <p:cNvSpPr/>
          <p:nvPr/>
        </p:nvSpPr>
        <p:spPr>
          <a:xfrm>
            <a:off x="9171399" y="4014983"/>
            <a:ext cx="445463" cy="799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323" name="Rectangle 322"/>
          <p:cNvSpPr/>
          <p:nvPr/>
        </p:nvSpPr>
        <p:spPr>
          <a:xfrm>
            <a:off x="8740310" y="3442562"/>
            <a:ext cx="66973" cy="77718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324" name="Rectangle 323"/>
          <p:cNvSpPr/>
          <p:nvPr/>
        </p:nvSpPr>
        <p:spPr>
          <a:xfrm>
            <a:off x="8740310" y="3617383"/>
            <a:ext cx="66973" cy="77718"/>
          </a:xfrm>
          <a:prstGeom prst="rect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325" name="Rectangle 324"/>
          <p:cNvSpPr/>
          <p:nvPr/>
        </p:nvSpPr>
        <p:spPr>
          <a:xfrm>
            <a:off x="8740310" y="3798884"/>
            <a:ext cx="66973" cy="7771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170" name="Title 2"/>
          <p:cNvSpPr txBox="1"/>
          <p:nvPr/>
        </p:nvSpPr>
        <p:spPr>
          <a:xfrm>
            <a:off x="1676400" y="1291828"/>
            <a:ext cx="8788400" cy="99417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>
                <a:solidFill>
                  <a:schemeClr val="tx2"/>
                </a:solidFill>
              </a:rPr>
              <a:t>PISA: Protocol Independent Switch Architecture</a:t>
            </a:r>
          </a:p>
        </p:txBody>
      </p:sp>
      <p:grpSp>
        <p:nvGrpSpPr>
          <p:cNvPr id="338" name="Group 337"/>
          <p:cNvGrpSpPr/>
          <p:nvPr/>
        </p:nvGrpSpPr>
        <p:grpSpPr>
          <a:xfrm>
            <a:off x="3236618" y="3041175"/>
            <a:ext cx="1124342" cy="1626876"/>
            <a:chOff x="1485649" y="3204985"/>
            <a:chExt cx="1124341" cy="2169168"/>
          </a:xfrm>
        </p:grpSpPr>
        <p:sp>
          <p:nvSpPr>
            <p:cNvPr id="339" name="Rectangle 338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4665658" y="3053681"/>
            <a:ext cx="1124342" cy="1626876"/>
            <a:chOff x="1485649" y="3204985"/>
            <a:chExt cx="1124341" cy="2169168"/>
          </a:xfrm>
        </p:grpSpPr>
        <p:sp>
          <p:nvSpPr>
            <p:cNvPr id="342" name="Rectangle 341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344" name="Group 343"/>
          <p:cNvGrpSpPr/>
          <p:nvPr/>
        </p:nvGrpSpPr>
        <p:grpSpPr>
          <a:xfrm>
            <a:off x="6091490" y="3059880"/>
            <a:ext cx="1124342" cy="1626876"/>
            <a:chOff x="1485649" y="3204985"/>
            <a:chExt cx="1124341" cy="2169168"/>
          </a:xfrm>
        </p:grpSpPr>
        <p:sp>
          <p:nvSpPr>
            <p:cNvPr id="345" name="Rectangle 344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347" name="Group 346"/>
          <p:cNvGrpSpPr/>
          <p:nvPr/>
        </p:nvGrpSpPr>
        <p:grpSpPr>
          <a:xfrm>
            <a:off x="7496470" y="3068840"/>
            <a:ext cx="1124342" cy="1626876"/>
            <a:chOff x="1485649" y="3204985"/>
            <a:chExt cx="1124341" cy="2169168"/>
          </a:xfrm>
        </p:grpSpPr>
        <p:sp>
          <p:nvSpPr>
            <p:cNvPr id="348" name="Rectangle 347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350" name="Group 349"/>
          <p:cNvGrpSpPr/>
          <p:nvPr/>
        </p:nvGrpSpPr>
        <p:grpSpPr>
          <a:xfrm>
            <a:off x="9120687" y="3286074"/>
            <a:ext cx="552334" cy="519142"/>
            <a:chOff x="8131589" y="4009362"/>
            <a:chExt cx="552334" cy="692189"/>
          </a:xfrm>
        </p:grpSpPr>
        <p:grpSp>
          <p:nvGrpSpPr>
            <p:cNvPr id="351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</p:grpSpPr>
          <p:sp>
            <p:nvSpPr>
              <p:cNvPr id="356" name="Freeform 355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357" name="Straight Connector 356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2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</p:grpSpPr>
          <p:sp>
            <p:nvSpPr>
              <p:cNvPr id="353" name="Freeform 352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354" name="Straight Connector 353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2" name="Group 371"/>
          <p:cNvGrpSpPr/>
          <p:nvPr/>
        </p:nvGrpSpPr>
        <p:grpSpPr>
          <a:xfrm>
            <a:off x="1752600" y="3237205"/>
            <a:ext cx="381108" cy="1191971"/>
            <a:chOff x="2488822" y="2403406"/>
            <a:chExt cx="529093" cy="1589294"/>
          </a:xfrm>
        </p:grpSpPr>
        <p:cxnSp>
          <p:nvCxnSpPr>
            <p:cNvPr id="373" name="Straight Arrow Connector 372"/>
            <p:cNvCxnSpPr/>
            <p:nvPr/>
          </p:nvCxnSpPr>
          <p:spPr>
            <a:xfrm flipV="1">
              <a:off x="2493656" y="24034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/>
            <p:cNvCxnSpPr/>
            <p:nvPr/>
          </p:nvCxnSpPr>
          <p:spPr>
            <a:xfrm flipV="1">
              <a:off x="2490064" y="25558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/>
            <p:nvPr/>
          </p:nvCxnSpPr>
          <p:spPr>
            <a:xfrm flipV="1">
              <a:off x="2493656" y="2717444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Arrow Connector 375"/>
            <p:cNvCxnSpPr/>
            <p:nvPr/>
          </p:nvCxnSpPr>
          <p:spPr>
            <a:xfrm flipV="1">
              <a:off x="2493656" y="2871548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Arrow Connector 376"/>
            <p:cNvCxnSpPr/>
            <p:nvPr/>
          </p:nvCxnSpPr>
          <p:spPr>
            <a:xfrm flipV="1">
              <a:off x="2493656" y="303169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/>
            <p:nvPr/>
          </p:nvCxnSpPr>
          <p:spPr>
            <a:xfrm flipV="1">
              <a:off x="2494729" y="319080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/>
            <p:nvPr/>
          </p:nvCxnSpPr>
          <p:spPr>
            <a:xfrm flipV="1">
              <a:off x="2493656" y="3352442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Arrow Connector 379"/>
            <p:cNvCxnSpPr/>
            <p:nvPr/>
          </p:nvCxnSpPr>
          <p:spPr>
            <a:xfrm flipV="1">
              <a:off x="2494729" y="351258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/>
            <p:nvPr/>
          </p:nvCxnSpPr>
          <p:spPr>
            <a:xfrm flipV="1">
              <a:off x="2495802" y="367169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/>
            <p:nvPr/>
          </p:nvCxnSpPr>
          <p:spPr>
            <a:xfrm flipV="1">
              <a:off x="2493656" y="383359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/>
            <p:cNvCxnSpPr/>
            <p:nvPr/>
          </p:nvCxnSpPr>
          <p:spPr>
            <a:xfrm flipV="1">
              <a:off x="2488822" y="399270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4" name="Group 383"/>
          <p:cNvGrpSpPr/>
          <p:nvPr/>
        </p:nvGrpSpPr>
        <p:grpSpPr>
          <a:xfrm>
            <a:off x="3346970" y="3111986"/>
            <a:ext cx="909363" cy="1479832"/>
            <a:chOff x="2449931" y="225721"/>
            <a:chExt cx="909363" cy="1973109"/>
          </a:xfrm>
        </p:grpSpPr>
        <p:sp>
          <p:nvSpPr>
            <p:cNvPr id="385" name="Rectangle 384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25" dirty="0"/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89" name="Rectangle 388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91" name="Trapezoid 390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 dirty="0"/>
            </a:p>
          </p:txBody>
        </p:sp>
        <p:sp>
          <p:nvSpPr>
            <p:cNvPr id="392" name="Trapezoid 391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93" name="Trapezoid 392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94" name="Trapezoid 393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95" name="Trapezoid 394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96" name="Trapezoid 395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397" name="Group 396"/>
          <p:cNvGrpSpPr/>
          <p:nvPr/>
        </p:nvGrpSpPr>
        <p:grpSpPr>
          <a:xfrm>
            <a:off x="4759310" y="3141594"/>
            <a:ext cx="909363" cy="1479832"/>
            <a:chOff x="2449931" y="225721"/>
            <a:chExt cx="909363" cy="1973109"/>
          </a:xfrm>
        </p:grpSpPr>
        <p:sp>
          <p:nvSpPr>
            <p:cNvPr id="398" name="Rectangle 397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04" name="Trapezoid 403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05" name="Trapezoid 404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06" name="Trapezoid 405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07" name="Trapezoid 406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08" name="Trapezoid 407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09" name="Trapezoid 408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6199749" y="3143853"/>
            <a:ext cx="909363" cy="1479832"/>
            <a:chOff x="2449931" y="225721"/>
            <a:chExt cx="909363" cy="1973109"/>
          </a:xfrm>
        </p:grpSpPr>
        <p:sp>
          <p:nvSpPr>
            <p:cNvPr id="411" name="Rectangle 410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17" name="Trapezoid 416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18" name="Trapezoid 417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19" name="Trapezoid 418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20" name="Trapezoid 419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21" name="Trapezoid 420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22" name="Trapezoid 421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423" name="Group 422"/>
          <p:cNvGrpSpPr/>
          <p:nvPr/>
        </p:nvGrpSpPr>
        <p:grpSpPr>
          <a:xfrm>
            <a:off x="7606704" y="3165117"/>
            <a:ext cx="909363" cy="1479832"/>
            <a:chOff x="2449931" y="225721"/>
            <a:chExt cx="909363" cy="1973109"/>
          </a:xfrm>
        </p:grpSpPr>
        <p:sp>
          <p:nvSpPr>
            <p:cNvPr id="424" name="Rectangle 423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30" name="Trapezoid 429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31" name="Trapezoid 430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32" name="Trapezoid 431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33" name="Trapezoid 432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34" name="Trapezoid 433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435" name="Trapezoid 434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cxnSp>
        <p:nvCxnSpPr>
          <p:cNvPr id="446" name="Straight Arrow Connector 445"/>
          <p:cNvCxnSpPr/>
          <p:nvPr/>
        </p:nvCxnSpPr>
        <p:spPr>
          <a:xfrm>
            <a:off x="2842438" y="3853290"/>
            <a:ext cx="407120" cy="424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Arrow Connector 446"/>
          <p:cNvCxnSpPr/>
          <p:nvPr/>
        </p:nvCxnSpPr>
        <p:spPr>
          <a:xfrm flipV="1">
            <a:off x="5790000" y="3869010"/>
            <a:ext cx="275612" cy="241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/>
          <p:cNvCxnSpPr/>
          <p:nvPr/>
        </p:nvCxnSpPr>
        <p:spPr>
          <a:xfrm>
            <a:off x="7215833" y="3877627"/>
            <a:ext cx="280639" cy="34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/>
          <p:cNvCxnSpPr/>
          <p:nvPr/>
        </p:nvCxnSpPr>
        <p:spPr>
          <a:xfrm>
            <a:off x="8594933" y="3877972"/>
            <a:ext cx="409297" cy="4765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Arrow Connector 449"/>
          <p:cNvCxnSpPr/>
          <p:nvPr/>
        </p:nvCxnSpPr>
        <p:spPr>
          <a:xfrm>
            <a:off x="4373900" y="3847965"/>
            <a:ext cx="291760" cy="528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7" name="Group 286"/>
          <p:cNvGrpSpPr/>
          <p:nvPr/>
        </p:nvGrpSpPr>
        <p:grpSpPr>
          <a:xfrm>
            <a:off x="3224215" y="3216858"/>
            <a:ext cx="66973" cy="810403"/>
            <a:chOff x="2682199" y="3319032"/>
            <a:chExt cx="152400" cy="1844119"/>
          </a:xfrm>
        </p:grpSpPr>
        <p:sp>
          <p:nvSpPr>
            <p:cNvPr id="288" name="Rectangle 287"/>
            <p:cNvSpPr/>
            <p:nvPr/>
          </p:nvSpPr>
          <p:spPr>
            <a:xfrm>
              <a:off x="2682199" y="3319032"/>
              <a:ext cx="152400" cy="176851"/>
            </a:xfrm>
            <a:prstGeom prst="rect">
              <a:avLst/>
            </a:prstGeom>
            <a:solidFill>
              <a:srgbClr val="FF9B2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2682199" y="3861354"/>
              <a:ext cx="152400" cy="176852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2682199" y="4433320"/>
              <a:ext cx="152400" cy="176852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2682199" y="4986299"/>
              <a:ext cx="152400" cy="176852"/>
            </a:xfrm>
            <a:prstGeom prst="rect">
              <a:avLst/>
            </a:prstGeom>
            <a:solidFill>
              <a:schemeClr val="accent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4461442" y="3168556"/>
            <a:ext cx="66973" cy="979487"/>
            <a:chOff x="4743832" y="3340154"/>
            <a:chExt cx="152400" cy="2228879"/>
          </a:xfrm>
        </p:grpSpPr>
        <p:grpSp>
          <p:nvGrpSpPr>
            <p:cNvPr id="294" name="Group 293"/>
            <p:cNvGrpSpPr/>
            <p:nvPr/>
          </p:nvGrpSpPr>
          <p:grpSpPr>
            <a:xfrm>
              <a:off x="4743832" y="3340154"/>
              <a:ext cx="152400" cy="1396159"/>
              <a:chOff x="2682199" y="3319032"/>
              <a:chExt cx="152400" cy="1396159"/>
            </a:xfrm>
          </p:grpSpPr>
          <p:sp>
            <p:nvSpPr>
              <p:cNvPr id="297" name="Rectangle 296"/>
              <p:cNvSpPr/>
              <p:nvPr/>
            </p:nvSpPr>
            <p:spPr>
              <a:xfrm>
                <a:off x="2682199" y="3319032"/>
                <a:ext cx="152400" cy="17685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2682199" y="3716850"/>
                <a:ext cx="152400" cy="176851"/>
              </a:xfrm>
              <a:prstGeom prst="rect">
                <a:avLst/>
              </a:prstGeom>
              <a:solidFill>
                <a:srgbClr val="C0504D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2682199" y="4129864"/>
                <a:ext cx="152400" cy="17685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2682199" y="4538340"/>
                <a:ext cx="152400" cy="176851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</p:grpSp>
        <p:sp>
          <p:nvSpPr>
            <p:cNvPr id="295" name="Rectangle 294"/>
            <p:cNvSpPr/>
            <p:nvPr/>
          </p:nvSpPr>
          <p:spPr>
            <a:xfrm>
              <a:off x="4743832" y="4994364"/>
              <a:ext cx="152400" cy="176851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4743832" y="5392182"/>
              <a:ext cx="152400" cy="176851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</p:grpSp>
      <p:sp>
        <p:nvSpPr>
          <p:cNvPr id="315" name="Rectangle 314"/>
          <p:cNvSpPr/>
          <p:nvPr/>
        </p:nvSpPr>
        <p:spPr>
          <a:xfrm>
            <a:off x="4663657" y="3046416"/>
            <a:ext cx="1133323" cy="1620244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301" name="Rectangle 300"/>
          <p:cNvSpPr/>
          <p:nvPr/>
        </p:nvSpPr>
        <p:spPr>
          <a:xfrm>
            <a:off x="3234227" y="3040424"/>
            <a:ext cx="1126732" cy="1607162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316" name="Rectangle 315"/>
          <p:cNvSpPr/>
          <p:nvPr/>
        </p:nvSpPr>
        <p:spPr>
          <a:xfrm>
            <a:off x="6087502" y="3062914"/>
            <a:ext cx="1121349" cy="1615226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317" name="Rectangle 316"/>
          <p:cNvSpPr/>
          <p:nvPr/>
        </p:nvSpPr>
        <p:spPr>
          <a:xfrm>
            <a:off x="7495047" y="3067712"/>
            <a:ext cx="1125765" cy="1604229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grpSp>
        <p:nvGrpSpPr>
          <p:cNvPr id="326" name="Group 325"/>
          <p:cNvGrpSpPr/>
          <p:nvPr/>
        </p:nvGrpSpPr>
        <p:grpSpPr>
          <a:xfrm>
            <a:off x="9173751" y="4019801"/>
            <a:ext cx="445463" cy="79924"/>
            <a:chOff x="11652632" y="5034593"/>
            <a:chExt cx="1013676" cy="181871"/>
          </a:xfrm>
        </p:grpSpPr>
        <p:sp>
          <p:nvSpPr>
            <p:cNvPr id="327" name="Rectangle 326"/>
            <p:cNvSpPr/>
            <p:nvPr/>
          </p:nvSpPr>
          <p:spPr>
            <a:xfrm>
              <a:off x="11652632" y="5034593"/>
              <a:ext cx="1013676" cy="1818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12513908" y="5037046"/>
              <a:ext cx="152400" cy="1768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12361508" y="5039613"/>
              <a:ext cx="152400" cy="176851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12209108" y="5037046"/>
              <a:ext cx="152400" cy="17685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5961278" y="3270638"/>
            <a:ext cx="66973" cy="804665"/>
            <a:chOff x="4743832" y="3737972"/>
            <a:chExt cx="152400" cy="1831061"/>
          </a:xfrm>
        </p:grpSpPr>
        <p:grpSp>
          <p:nvGrpSpPr>
            <p:cNvPr id="303" name="Group 302"/>
            <p:cNvGrpSpPr/>
            <p:nvPr/>
          </p:nvGrpSpPr>
          <p:grpSpPr>
            <a:xfrm>
              <a:off x="4743832" y="3737972"/>
              <a:ext cx="152400" cy="589865"/>
              <a:chOff x="2682199" y="3716850"/>
              <a:chExt cx="152400" cy="589865"/>
            </a:xfrm>
          </p:grpSpPr>
          <p:sp>
            <p:nvSpPr>
              <p:cNvPr id="306" name="Rectangle 305"/>
              <p:cNvSpPr/>
              <p:nvPr/>
            </p:nvSpPr>
            <p:spPr>
              <a:xfrm>
                <a:off x="2682199" y="3716850"/>
                <a:ext cx="152400" cy="17685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2682199" y="4129864"/>
                <a:ext cx="152400" cy="176851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</p:grpSp>
        <p:sp>
          <p:nvSpPr>
            <p:cNvPr id="304" name="Rectangle 303"/>
            <p:cNvSpPr/>
            <p:nvPr/>
          </p:nvSpPr>
          <p:spPr>
            <a:xfrm>
              <a:off x="4743832" y="4994364"/>
              <a:ext cx="152400" cy="176851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4743832" y="5392182"/>
              <a:ext cx="152400" cy="17685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7324551" y="3247918"/>
            <a:ext cx="66973" cy="979487"/>
            <a:chOff x="4743832" y="3340154"/>
            <a:chExt cx="152400" cy="2228879"/>
          </a:xfrm>
        </p:grpSpPr>
        <p:grpSp>
          <p:nvGrpSpPr>
            <p:cNvPr id="309" name="Group 308"/>
            <p:cNvGrpSpPr/>
            <p:nvPr/>
          </p:nvGrpSpPr>
          <p:grpSpPr>
            <a:xfrm>
              <a:off x="4743832" y="3340154"/>
              <a:ext cx="152400" cy="987683"/>
              <a:chOff x="2682199" y="3319032"/>
              <a:chExt cx="152400" cy="987683"/>
            </a:xfrm>
          </p:grpSpPr>
          <p:sp>
            <p:nvSpPr>
              <p:cNvPr id="312" name="Rectangle 311"/>
              <p:cNvSpPr/>
              <p:nvPr/>
            </p:nvSpPr>
            <p:spPr>
              <a:xfrm>
                <a:off x="2682199" y="3319032"/>
                <a:ext cx="152400" cy="17685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2682199" y="3716850"/>
                <a:ext cx="152400" cy="176851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2682199" y="4129864"/>
                <a:ext cx="152400" cy="176851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</p:grpSp>
        <p:sp>
          <p:nvSpPr>
            <p:cNvPr id="310" name="Rectangle 309"/>
            <p:cNvSpPr/>
            <p:nvPr/>
          </p:nvSpPr>
          <p:spPr>
            <a:xfrm>
              <a:off x="4743832" y="4994364"/>
              <a:ext cx="152400" cy="1768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4743832" y="5392182"/>
              <a:ext cx="152400" cy="176851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2129574" y="3038668"/>
            <a:ext cx="722586" cy="1616828"/>
            <a:chOff x="605574" y="1959131"/>
            <a:chExt cx="722586" cy="1616828"/>
          </a:xfrm>
        </p:grpSpPr>
        <p:sp>
          <p:nvSpPr>
            <p:cNvPr id="171" name="Rectangle 170"/>
            <p:cNvSpPr/>
            <p:nvPr/>
          </p:nvSpPr>
          <p:spPr>
            <a:xfrm>
              <a:off x="605574" y="1959131"/>
              <a:ext cx="722586" cy="16168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16621" tIns="0" rIns="116621" bIns="58311" rtlCol="0" anchor="ctr"/>
            <a:lstStyle/>
            <a:p>
              <a:pPr algn="ctr">
                <a:lnSpc>
                  <a:spcPts val="1425"/>
                </a:lnSpc>
              </a:pPr>
              <a:r>
                <a:rPr lang="en-US" sz="150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172" name="Oval 171"/>
            <p:cNvSpPr/>
            <p:nvPr/>
          </p:nvSpPr>
          <p:spPr>
            <a:xfrm>
              <a:off x="675714" y="2116356"/>
              <a:ext cx="228600" cy="235529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696269" y="2592154"/>
              <a:ext cx="228600" cy="235529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981553" y="2400219"/>
              <a:ext cx="228600" cy="235529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679074" y="2977974"/>
              <a:ext cx="228600" cy="235529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1007641" y="3198590"/>
              <a:ext cx="228600" cy="235529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8" name="Curved Connector 177"/>
            <p:cNvCxnSpPr>
              <a:stCxn id="171" idx="0"/>
            </p:cNvCxnSpPr>
            <p:nvPr/>
          </p:nvCxnSpPr>
          <p:spPr>
            <a:xfrm rot="16200000" flipH="1">
              <a:off x="801001" y="2105368"/>
              <a:ext cx="283863" cy="305839"/>
            </a:xfrm>
            <a:prstGeom prst="curvedConnector3">
              <a:avLst>
                <a:gd name="adj1" fmla="val -19368"/>
              </a:avLst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urved Connector 178"/>
            <p:cNvCxnSpPr>
              <a:stCxn id="171" idx="4"/>
            </p:cNvCxnSpPr>
            <p:nvPr/>
          </p:nvCxnSpPr>
          <p:spPr>
            <a:xfrm rot="16200000" flipH="1">
              <a:off x="680157" y="2461741"/>
              <a:ext cx="240269" cy="2055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urved Connector 179"/>
            <p:cNvCxnSpPr/>
            <p:nvPr/>
          </p:nvCxnSpPr>
          <p:spPr>
            <a:xfrm rot="5400000" flipH="1" flipV="1">
              <a:off x="1094121" y="2519716"/>
              <a:ext cx="117764" cy="114300"/>
            </a:xfrm>
            <a:prstGeom prst="curvedConnector4">
              <a:avLst>
                <a:gd name="adj1" fmla="val -95831"/>
                <a:gd name="adj2" fmla="val 163291"/>
              </a:avLst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urved Connector 180"/>
            <p:cNvCxnSpPr/>
            <p:nvPr/>
          </p:nvCxnSpPr>
          <p:spPr>
            <a:xfrm rot="5400000">
              <a:off x="714112" y="2794819"/>
              <a:ext cx="494483" cy="107357"/>
            </a:xfrm>
            <a:prstGeom prst="curvedConnector2">
              <a:avLst/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urved Connector 181"/>
            <p:cNvCxnSpPr/>
            <p:nvPr/>
          </p:nvCxnSpPr>
          <p:spPr>
            <a:xfrm>
              <a:off x="924869" y="2709919"/>
              <a:ext cx="197072" cy="488671"/>
            </a:xfrm>
            <a:prstGeom prst="curvedConnector2">
              <a:avLst/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urved Connector 182"/>
            <p:cNvCxnSpPr/>
            <p:nvPr/>
          </p:nvCxnSpPr>
          <p:spPr>
            <a:xfrm rot="5400000" flipH="1">
              <a:off x="847350" y="3159528"/>
              <a:ext cx="220616" cy="328567"/>
            </a:xfrm>
            <a:prstGeom prst="curvedConnector3">
              <a:avLst>
                <a:gd name="adj1" fmla="val -40662"/>
              </a:avLst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2" name="Rectangle 281"/>
          <p:cNvSpPr/>
          <p:nvPr/>
        </p:nvSpPr>
        <p:spPr>
          <a:xfrm>
            <a:off x="2100888" y="3103638"/>
            <a:ext cx="556481" cy="777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283" name="Rectangle 282"/>
          <p:cNvSpPr/>
          <p:nvPr/>
        </p:nvSpPr>
        <p:spPr>
          <a:xfrm>
            <a:off x="2590395" y="3103638"/>
            <a:ext cx="66973" cy="77718"/>
          </a:xfrm>
          <a:prstGeom prst="rect">
            <a:avLst/>
          </a:prstGeom>
          <a:solidFill>
            <a:srgbClr val="FF9B2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284" name="Rectangle 283"/>
          <p:cNvSpPr/>
          <p:nvPr/>
        </p:nvSpPr>
        <p:spPr>
          <a:xfrm>
            <a:off x="2523422" y="3103638"/>
            <a:ext cx="66973" cy="77718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285" name="Rectangle 284"/>
          <p:cNvSpPr/>
          <p:nvPr/>
        </p:nvSpPr>
        <p:spPr>
          <a:xfrm>
            <a:off x="2456450" y="3103638"/>
            <a:ext cx="66973" cy="7771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sp>
        <p:nvSpPr>
          <p:cNvPr id="286" name="Rectangle 285"/>
          <p:cNvSpPr/>
          <p:nvPr/>
        </p:nvSpPr>
        <p:spPr>
          <a:xfrm>
            <a:off x="2389477" y="3103638"/>
            <a:ext cx="66973" cy="77718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/>
          </a:p>
        </p:txBody>
      </p:sp>
      <p:grpSp>
        <p:nvGrpSpPr>
          <p:cNvPr id="331" name="Group 330"/>
          <p:cNvGrpSpPr/>
          <p:nvPr/>
        </p:nvGrpSpPr>
        <p:grpSpPr>
          <a:xfrm>
            <a:off x="1606830" y="3103638"/>
            <a:ext cx="556481" cy="77718"/>
            <a:chOff x="503996" y="2137991"/>
            <a:chExt cx="1266304" cy="176851"/>
          </a:xfrm>
        </p:grpSpPr>
        <p:sp>
          <p:nvSpPr>
            <p:cNvPr id="332" name="Rectangle 331"/>
            <p:cNvSpPr/>
            <p:nvPr/>
          </p:nvSpPr>
          <p:spPr>
            <a:xfrm>
              <a:off x="503996" y="2137991"/>
              <a:ext cx="1266304" cy="1768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1617899" y="2137991"/>
              <a:ext cx="152400" cy="176851"/>
            </a:xfrm>
            <a:prstGeom prst="rect">
              <a:avLst/>
            </a:prstGeom>
            <a:solidFill>
              <a:srgbClr val="FF9B2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1465499" y="2137991"/>
              <a:ext cx="152400" cy="176851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1313099" y="2137991"/>
              <a:ext cx="152400" cy="176851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1160699" y="2137991"/>
              <a:ext cx="152400" cy="176851"/>
            </a:xfrm>
            <a:prstGeom prst="rect">
              <a:avLst/>
            </a:prstGeom>
            <a:solidFill>
              <a:schemeClr val="accent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0.00062 L 0.05365 -0.000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19753E-6 C 0.00452 0.0074 0.0092 0.01512 0.02118 0.01851 C 0.03299 0.02222 0.05191 0.0216 0.07118 0.02067 " pathEditMode="relative" rAng="0" ptsTypes="AAA">
                                      <p:cBhvr>
                                        <p:cTn id="23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9" y="104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19753E-6 C 0.00399 0.02345 0.00851 0.04722 0.0217 0.05864 C 0.03455 0.07067 0.05608 0.07037 0.0783 0.07037 " pathEditMode="relative" rAng="0" ptsTypes="AAA">
                                      <p:cBhvr>
                                        <p:cTn id="25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6" y="351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4 -0.00031 C 0.0052 0.03888 0.00694 0.07808 0.02066 0.09784 C 0.03454 0.1179 0.06024 0.1179 0.08628 0.11851 " pathEditMode="relative" rAng="0" ptsTypes="AAA">
                                      <p:cBhvr>
                                        <p:cTn id="27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2" y="592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77 -0.00031 C 0.00973 0.05895 0.00903 0.11882 0.02257 0.14691 C 0.03612 0.1753 0.06424 0.17191 0.09254 0.16851 " pathEditMode="relative" rAng="0" ptsTypes="AAA">
                                      <p:cBhvr>
                                        <p:cTn id="29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2" y="854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0.13295 0.00069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54" y="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44444E-6 L 0.16315 0.00024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6 -3.7037E-6 L 0.15065 -0.00764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0.1582 0.00301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69 C 0.00377 0.02962 0.00833 0.05925 0.02148 0.07708 C 0.03489 0.09537 0.05664 0.10162 0.07864 0.10833 " pathEditMode="relative" rAng="0" ptsTypes="AAA">
                                      <p:cBhvr>
                                        <p:cTn id="105" dur="2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5370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69 C 0.00169 0.02338 0.00404 0.04792 0.01549 0.06042 C 0.02708 0.07292 0.04792 0.07338 0.06875 0.07431 " pathEditMode="relative" rAng="0" ptsTypes="AAA">
                                      <p:cBhvr>
                                        <p:cTn id="107" dur="2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375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278 C 0.00065 0.01736 0.00169 0.03148 0.01107 0.03889 C 0.0207 0.04606 0.03841 0.0456 0.05625 0.0456 " pathEditMode="relative" rAng="0" ptsTypes="AAA">
                                      <p:cBhvr>
                                        <p:cTn id="109" dur="2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0.14648 0.00209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3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 bldLvl="0" animBg="1"/>
      <p:bldP spid="322" grpId="1" bldLvl="0" animBg="1"/>
      <p:bldP spid="323" grpId="0" bldLvl="0" animBg="1"/>
      <p:bldP spid="323" grpId="1" bldLvl="0" animBg="1"/>
      <p:bldP spid="323" grpId="2" bldLvl="0" animBg="1"/>
      <p:bldP spid="324" grpId="0" bldLvl="0" animBg="1"/>
      <p:bldP spid="324" grpId="1" bldLvl="0" animBg="1"/>
      <p:bldP spid="324" grpId="2" bldLvl="0" animBg="1"/>
      <p:bldP spid="325" grpId="0" bldLvl="0" animBg="1"/>
      <p:bldP spid="325" grpId="1" bldLvl="0" animBg="1"/>
      <p:bldP spid="325" grpId="2" bldLvl="0" animBg="1"/>
      <p:bldP spid="315" grpId="0" bldLvl="0" animBg="1"/>
      <p:bldP spid="315" grpId="1" bldLvl="0" animBg="1"/>
      <p:bldP spid="301" grpId="0" bldLvl="0" animBg="1"/>
      <p:bldP spid="301" grpId="1" bldLvl="0" animBg="1"/>
      <p:bldP spid="316" grpId="0" bldLvl="0" animBg="1"/>
      <p:bldP spid="316" grpId="1" bldLvl="0" animBg="1"/>
      <p:bldP spid="317" grpId="0" bldLvl="0" animBg="1"/>
      <p:bldP spid="317" grpId="1" bldLvl="0" animBg="1"/>
      <p:bldP spid="282" grpId="0" bldLvl="0" animBg="1"/>
      <p:bldP spid="283" grpId="0" bldLvl="0" animBg="1"/>
      <p:bldP spid="283" grpId="1" bldLvl="0" animBg="1"/>
      <p:bldP spid="284" grpId="0" bldLvl="0" animBg="1"/>
      <p:bldP spid="284" grpId="1" bldLvl="0" animBg="1"/>
      <p:bldP spid="285" grpId="0" bldLvl="0" animBg="1"/>
      <p:bldP spid="285" grpId="1" bldLvl="0" animBg="1"/>
      <p:bldP spid="286" grpId="0" bldLvl="0" animBg="1"/>
      <p:bldP spid="286" grpId="1" bldLvl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213340" y="3028619"/>
            <a:ext cx="1124342" cy="1626876"/>
            <a:chOff x="1485649" y="3204985"/>
            <a:chExt cx="1124341" cy="2169168"/>
          </a:xfrm>
        </p:grpSpPr>
        <p:sp>
          <p:nvSpPr>
            <p:cNvPr id="8" name="Rectangle 7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64101" y="3033900"/>
            <a:ext cx="1124342" cy="1626876"/>
            <a:chOff x="1485649" y="3204985"/>
            <a:chExt cx="1124341" cy="2169168"/>
          </a:xfrm>
        </p:grpSpPr>
        <p:sp>
          <p:nvSpPr>
            <p:cNvPr id="11" name="Rectangle 10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114658" y="3040099"/>
            <a:ext cx="1124342" cy="1626876"/>
            <a:chOff x="1485649" y="3204985"/>
            <a:chExt cx="1124341" cy="2169168"/>
          </a:xfrm>
        </p:grpSpPr>
        <p:sp>
          <p:nvSpPr>
            <p:cNvPr id="14" name="Rectangle 13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543801" y="3049059"/>
            <a:ext cx="1124342" cy="1626876"/>
            <a:chOff x="1485649" y="3204985"/>
            <a:chExt cx="1124341" cy="2169168"/>
          </a:xfrm>
        </p:grpSpPr>
        <p:sp>
          <p:nvSpPr>
            <p:cNvPr id="17" name="Rectangle 16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39" tIns="40820" rIns="81639" bIns="40820" rtlCol="0" anchor="ctr"/>
            <a:lstStyle/>
            <a:p>
              <a:pPr algn="ctr"/>
              <a:endParaRPr 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839209" y="3279549"/>
            <a:ext cx="389388" cy="1191971"/>
            <a:chOff x="2488822" y="2403406"/>
            <a:chExt cx="529093" cy="1589294"/>
          </a:xfrm>
        </p:grpSpPr>
        <p:cxnSp>
          <p:nvCxnSpPr>
            <p:cNvPr id="29" name="Straight Arrow Connector 28"/>
            <p:cNvCxnSpPr/>
            <p:nvPr/>
          </p:nvCxnSpPr>
          <p:spPr>
            <a:xfrm flipV="1">
              <a:off x="2493656" y="24034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2490064" y="25558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2493656" y="2717444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2493656" y="2871548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2493656" y="303169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494729" y="319080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2493656" y="3352442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2494729" y="351258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2495802" y="367169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2493656" y="383359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2488822" y="399270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1752600" y="3230364"/>
            <a:ext cx="381108" cy="1191971"/>
            <a:chOff x="2488822" y="2403406"/>
            <a:chExt cx="529093" cy="1589294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2493656" y="24034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2490064" y="2555806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2493656" y="2717444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2493656" y="2871548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2493656" y="303169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2494729" y="3190805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2493656" y="3352442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2494729" y="351258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495802" y="3671699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2493656" y="383359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2488822" y="3992700"/>
              <a:ext cx="522113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358352" y="3105144"/>
            <a:ext cx="909363" cy="1479832"/>
            <a:chOff x="2449931" y="225721"/>
            <a:chExt cx="909363" cy="1973109"/>
          </a:xfrm>
        </p:grpSpPr>
        <p:sp>
          <p:nvSpPr>
            <p:cNvPr id="53" name="Rectangle 52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25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59" name="Trapezoid 58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 dirty="0"/>
            </a:p>
          </p:txBody>
        </p:sp>
        <p:sp>
          <p:nvSpPr>
            <p:cNvPr id="60" name="Trapezoid 59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61" name="Trapezoid 60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62" name="Trapezoid 61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63" name="Trapezoid 62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64" name="Trapezoid 63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757753" y="3121814"/>
            <a:ext cx="909363" cy="1479832"/>
            <a:chOff x="2449931" y="225721"/>
            <a:chExt cx="909363" cy="1973109"/>
          </a:xfrm>
        </p:grpSpPr>
        <p:sp>
          <p:nvSpPr>
            <p:cNvPr id="66" name="Rectangle 65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72" name="Trapezoid 71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73" name="Trapezoid 72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74" name="Trapezoid 73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75" name="Trapezoid 74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76" name="Trapezoid 75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77" name="Trapezoid 76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222917" y="3124071"/>
            <a:ext cx="909363" cy="1479832"/>
            <a:chOff x="2449931" y="225721"/>
            <a:chExt cx="909363" cy="1973109"/>
          </a:xfrm>
        </p:grpSpPr>
        <p:sp>
          <p:nvSpPr>
            <p:cNvPr id="79" name="Rectangle 78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85" name="Trapezoid 84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86" name="Trapezoid 85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87" name="Trapezoid 86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88" name="Trapezoid 87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89" name="Trapezoid 88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90" name="Trapezoid 89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654034" y="3145337"/>
            <a:ext cx="909363" cy="1479832"/>
            <a:chOff x="2449931" y="225721"/>
            <a:chExt cx="909363" cy="1973109"/>
          </a:xfrm>
        </p:grpSpPr>
        <p:sp>
          <p:nvSpPr>
            <p:cNvPr id="92" name="Rectangle 91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98" name="Trapezoid 97"/>
            <p:cNvSpPr/>
            <p:nvPr/>
          </p:nvSpPr>
          <p:spPr>
            <a:xfrm rot="5400000">
              <a:off x="3080394" y="231171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99" name="Trapezoid 98"/>
            <p:cNvSpPr/>
            <p:nvPr/>
          </p:nvSpPr>
          <p:spPr>
            <a:xfrm rot="5400000">
              <a:off x="3085058" y="56858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100" name="Trapezoid 99"/>
            <p:cNvSpPr/>
            <p:nvPr/>
          </p:nvSpPr>
          <p:spPr>
            <a:xfrm rot="5400000">
              <a:off x="3085058" y="908310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101" name="Trapezoid 100"/>
            <p:cNvSpPr/>
            <p:nvPr/>
          </p:nvSpPr>
          <p:spPr>
            <a:xfrm rot="5400000">
              <a:off x="3080394" y="125872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102" name="Trapezoid 101"/>
            <p:cNvSpPr/>
            <p:nvPr/>
          </p:nvSpPr>
          <p:spPr>
            <a:xfrm rot="5400000">
              <a:off x="3080394" y="1587183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103" name="Trapezoid 102"/>
            <p:cNvSpPr/>
            <p:nvPr/>
          </p:nvSpPr>
          <p:spPr>
            <a:xfrm rot="5400000">
              <a:off x="3080394" y="1924594"/>
              <a:ext cx="279686" cy="268786"/>
            </a:xfrm>
            <a:prstGeom prst="trapezoid">
              <a:avLst>
                <a:gd name="adj" fmla="val 3080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sp>
        <p:nvSpPr>
          <p:cNvPr id="207" name="Rectangle 206"/>
          <p:cNvSpPr/>
          <p:nvPr/>
        </p:nvSpPr>
        <p:spPr>
          <a:xfrm>
            <a:off x="9002672" y="3048958"/>
            <a:ext cx="842815" cy="163835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16621" tIns="0" rIns="116621" bIns="58311" rtlCol="0" anchor="ctr"/>
          <a:lstStyle/>
          <a:p>
            <a:pPr algn="ctr">
              <a:lnSpc>
                <a:spcPts val="1425"/>
              </a:lnSpc>
            </a:pPr>
            <a:r>
              <a:rPr lang="en-US" sz="1500" dirty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9134132" y="3272733"/>
            <a:ext cx="552334" cy="519142"/>
            <a:chOff x="8131589" y="4009362"/>
            <a:chExt cx="552334" cy="692189"/>
          </a:xfrm>
          <a:noFill/>
        </p:grpSpPr>
        <p:grpSp>
          <p:nvGrpSpPr>
            <p:cNvPr id="20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  <a:grpFill/>
          </p:grpSpPr>
          <p:sp>
            <p:nvSpPr>
              <p:cNvPr id="25" name="Freeform 24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  <a:grpFill/>
          </p:grpSpPr>
          <p:sp>
            <p:nvSpPr>
              <p:cNvPr id="22" name="Freeform 21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 104"/>
          <p:cNvGrpSpPr/>
          <p:nvPr/>
        </p:nvGrpSpPr>
        <p:grpSpPr>
          <a:xfrm>
            <a:off x="9134875" y="3968307"/>
            <a:ext cx="552334" cy="519142"/>
            <a:chOff x="8131589" y="4009362"/>
            <a:chExt cx="552334" cy="692189"/>
          </a:xfrm>
          <a:noFill/>
        </p:grpSpPr>
        <p:grpSp>
          <p:nvGrpSpPr>
            <p:cNvPr id="106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  <a:grpFill/>
          </p:grpSpPr>
          <p:sp>
            <p:nvSpPr>
              <p:cNvPr id="111" name="Freeform 110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112" name="Straight Connector 111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  <a:grpFill/>
          </p:grpSpPr>
          <p:sp>
            <p:nvSpPr>
              <p:cNvPr id="108" name="Freeform 107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25"/>
              </a:p>
            </p:txBody>
          </p:sp>
          <p:cxnSp>
            <p:nvCxnSpPr>
              <p:cNvPr id="109" name="Straight Connector 108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grp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4" name="Straight Arrow Connector 113"/>
          <p:cNvCxnSpPr>
            <a:stCxn id="121" idx="3"/>
            <a:endCxn id="9" idx="1"/>
          </p:cNvCxnSpPr>
          <p:nvPr/>
        </p:nvCxnSpPr>
        <p:spPr>
          <a:xfrm flipV="1">
            <a:off x="2852160" y="3837750"/>
            <a:ext cx="361180" cy="933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2" idx="3"/>
            <a:endCxn id="15" idx="1"/>
          </p:cNvCxnSpPr>
          <p:nvPr/>
        </p:nvCxnSpPr>
        <p:spPr>
          <a:xfrm>
            <a:off x="5788443" y="3843031"/>
            <a:ext cx="326216" cy="6199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4" idx="3"/>
            <a:endCxn id="18" idx="1"/>
          </p:cNvCxnSpPr>
          <p:nvPr/>
        </p:nvCxnSpPr>
        <p:spPr>
          <a:xfrm>
            <a:off x="7239000" y="3857847"/>
            <a:ext cx="304800" cy="34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8" idx="3"/>
            <a:endCxn id="207" idx="1"/>
          </p:cNvCxnSpPr>
          <p:nvPr/>
        </p:nvCxnSpPr>
        <p:spPr>
          <a:xfrm>
            <a:off x="8668143" y="3858189"/>
            <a:ext cx="334529" cy="994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8" idx="3"/>
            <a:endCxn id="12" idx="1"/>
          </p:cNvCxnSpPr>
          <p:nvPr/>
        </p:nvCxnSpPr>
        <p:spPr>
          <a:xfrm flipV="1">
            <a:off x="4337682" y="3843030"/>
            <a:ext cx="326418" cy="333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351166" y="3124071"/>
            <a:ext cx="540445" cy="161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/>
              <a:t>Memory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004324" y="3137770"/>
            <a:ext cx="244475" cy="1536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ALU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8800" y="4719936"/>
            <a:ext cx="126475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Programmable</a:t>
            </a:r>
            <a:br>
              <a:rPr lang="en-US" sz="1200" dirty="0"/>
            </a:br>
            <a:r>
              <a:rPr lang="en-US" sz="1200" dirty="0"/>
              <a:t>Parser</a:t>
            </a:r>
          </a:p>
        </p:txBody>
      </p:sp>
      <p:grpSp>
        <p:nvGrpSpPr>
          <p:cNvPr id="222" name="Group 221"/>
          <p:cNvGrpSpPr/>
          <p:nvPr/>
        </p:nvGrpSpPr>
        <p:grpSpPr>
          <a:xfrm>
            <a:off x="2129574" y="3038668"/>
            <a:ext cx="722586" cy="1616828"/>
            <a:chOff x="605574" y="1959131"/>
            <a:chExt cx="722586" cy="1616828"/>
          </a:xfrm>
        </p:grpSpPr>
        <p:sp>
          <p:nvSpPr>
            <p:cNvPr id="121" name="Rectangle 120"/>
            <p:cNvSpPr/>
            <p:nvPr/>
          </p:nvSpPr>
          <p:spPr>
            <a:xfrm>
              <a:off x="605574" y="1959131"/>
              <a:ext cx="722586" cy="16168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16621" tIns="0" rIns="116621" bIns="58311" rtlCol="0" anchor="ctr"/>
            <a:lstStyle/>
            <a:p>
              <a:pPr algn="ctr">
                <a:lnSpc>
                  <a:spcPts val="1425"/>
                </a:lnSpc>
              </a:pPr>
              <a:r>
                <a:rPr lang="en-US" sz="150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3" name="Oval 2"/>
            <p:cNvSpPr/>
            <p:nvPr/>
          </p:nvSpPr>
          <p:spPr>
            <a:xfrm>
              <a:off x="675714" y="2116356"/>
              <a:ext cx="228600" cy="235529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96269" y="2592154"/>
              <a:ext cx="228600" cy="235529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981553" y="2400219"/>
              <a:ext cx="228600" cy="235529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679074" y="2977974"/>
              <a:ext cx="228600" cy="235529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1007641" y="3198590"/>
              <a:ext cx="228600" cy="235529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8" name="Curved Connector 177"/>
            <p:cNvCxnSpPr>
              <a:stCxn id="3" idx="0"/>
              <a:endCxn id="172" idx="0"/>
            </p:cNvCxnSpPr>
            <p:nvPr/>
          </p:nvCxnSpPr>
          <p:spPr>
            <a:xfrm rot="16200000" flipH="1">
              <a:off x="801001" y="2105368"/>
              <a:ext cx="283863" cy="305839"/>
            </a:xfrm>
            <a:prstGeom prst="curvedConnector3">
              <a:avLst>
                <a:gd name="adj1" fmla="val -19368"/>
              </a:avLst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urved Connector 187"/>
            <p:cNvCxnSpPr>
              <a:stCxn id="3" idx="4"/>
              <a:endCxn id="171" idx="0"/>
            </p:cNvCxnSpPr>
            <p:nvPr/>
          </p:nvCxnSpPr>
          <p:spPr>
            <a:xfrm rot="16200000" flipH="1">
              <a:off x="680157" y="2461741"/>
              <a:ext cx="240269" cy="2055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urved Connector 188"/>
            <p:cNvCxnSpPr>
              <a:stCxn id="172" idx="4"/>
              <a:endCxn id="172" idx="6"/>
            </p:cNvCxnSpPr>
            <p:nvPr/>
          </p:nvCxnSpPr>
          <p:spPr>
            <a:xfrm rot="5400000" flipH="1" flipV="1">
              <a:off x="1094121" y="2519716"/>
              <a:ext cx="117764" cy="114300"/>
            </a:xfrm>
            <a:prstGeom prst="curvedConnector4">
              <a:avLst>
                <a:gd name="adj1" fmla="val -95831"/>
                <a:gd name="adj2" fmla="val 163291"/>
              </a:avLst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>
              <a:stCxn id="172" idx="3"/>
              <a:endCxn id="173" idx="6"/>
            </p:cNvCxnSpPr>
            <p:nvPr/>
          </p:nvCxnSpPr>
          <p:spPr>
            <a:xfrm rot="5400000">
              <a:off x="714112" y="2794819"/>
              <a:ext cx="494483" cy="107357"/>
            </a:xfrm>
            <a:prstGeom prst="curvedConnector2">
              <a:avLst/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urved Connector 190"/>
            <p:cNvCxnSpPr>
              <a:stCxn id="171" idx="6"/>
              <a:endCxn id="174" idx="0"/>
            </p:cNvCxnSpPr>
            <p:nvPr/>
          </p:nvCxnSpPr>
          <p:spPr>
            <a:xfrm>
              <a:off x="924869" y="2709919"/>
              <a:ext cx="197072" cy="488671"/>
            </a:xfrm>
            <a:prstGeom prst="curvedConnector2">
              <a:avLst/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stCxn id="174" idx="4"/>
              <a:endCxn id="173" idx="4"/>
            </p:cNvCxnSpPr>
            <p:nvPr/>
          </p:nvCxnSpPr>
          <p:spPr>
            <a:xfrm rot="5400000" flipH="1">
              <a:off x="847350" y="3159528"/>
              <a:ext cx="220616" cy="328567"/>
            </a:xfrm>
            <a:prstGeom prst="curvedConnector3">
              <a:avLst>
                <a:gd name="adj1" fmla="val -40662"/>
              </a:avLst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Left Brace 223"/>
          <p:cNvSpPr/>
          <p:nvPr/>
        </p:nvSpPr>
        <p:spPr>
          <a:xfrm rot="5400000" flipH="1">
            <a:off x="5830095" y="2086713"/>
            <a:ext cx="222268" cy="5467744"/>
          </a:xfrm>
          <a:prstGeom prst="leftBrace">
            <a:avLst>
              <a:gd name="adj1" fmla="val 43551"/>
              <a:gd name="adj2" fmla="val 4988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TextBox 224"/>
          <p:cNvSpPr txBox="1"/>
          <p:nvPr/>
        </p:nvSpPr>
        <p:spPr>
          <a:xfrm>
            <a:off x="4068737" y="4896235"/>
            <a:ext cx="358529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Programmable </a:t>
            </a:r>
            <a:r>
              <a:rPr lang="en-US" sz="1200"/>
              <a:t>Match-Action Pipeline</a:t>
            </a:r>
            <a:endParaRPr lang="en-US" sz="1200" dirty="0"/>
          </a:p>
        </p:txBody>
      </p:sp>
      <p:grpSp>
        <p:nvGrpSpPr>
          <p:cNvPr id="123" name="Group 122"/>
          <p:cNvGrpSpPr/>
          <p:nvPr/>
        </p:nvGrpSpPr>
        <p:grpSpPr>
          <a:xfrm>
            <a:off x="4388142" y="1435202"/>
            <a:ext cx="2622258" cy="1185329"/>
            <a:chOff x="2864142" y="577951"/>
            <a:chExt cx="2622258" cy="1185329"/>
          </a:xfrm>
        </p:grpSpPr>
        <p:sp>
          <p:nvSpPr>
            <p:cNvPr id="137" name="Parallelogram 136"/>
            <p:cNvSpPr/>
            <p:nvPr/>
          </p:nvSpPr>
          <p:spPr>
            <a:xfrm>
              <a:off x="2864142" y="794006"/>
              <a:ext cx="2622258" cy="969274"/>
            </a:xfrm>
            <a:prstGeom prst="parallelogram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noAutofit/>
            </a:bodyPr>
            <a:lstStyle/>
            <a:p>
              <a:r>
                <a:rPr lang="en-US" sz="800" b="1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header_type</a:t>
              </a:r>
              <a:r>
                <a:rPr lang="en-US" sz="8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  ethernet_t    { … }</a:t>
              </a:r>
            </a:p>
            <a:p>
              <a:r>
                <a:rPr lang="en-US" sz="800" b="1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header_type</a:t>
              </a:r>
              <a:r>
                <a:rPr lang="en-US" sz="8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  l2_metadata_t { … }</a:t>
              </a:r>
            </a:p>
            <a:p>
              <a:endParaRPr lang="en-US" sz="800" dirty="0">
                <a:solidFill>
                  <a:schemeClr val="tx1"/>
                </a:solidFill>
                <a:latin typeface="Courier New" panose="02070409020205090404" charset="0"/>
                <a:ea typeface="Courier New" panose="02070409020205090404" charset="0"/>
                <a:cs typeface="Courier New" panose="02070409020205090404" charset="0"/>
              </a:endParaRPr>
            </a:p>
            <a:p>
              <a:r>
                <a:rPr lang="en-US" sz="800" b="1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header</a:t>
              </a:r>
              <a:r>
                <a:rPr lang="en-US" sz="8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    ethernet_t    ethernet;</a:t>
              </a:r>
            </a:p>
            <a:p>
              <a:r>
                <a:rPr lang="en-US" sz="800" b="1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header</a:t>
              </a:r>
              <a:r>
                <a:rPr lang="en-US" sz="8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    vlan_tag_t    vlan_tag[2];</a:t>
              </a:r>
            </a:p>
            <a:p>
              <a:r>
                <a:rPr lang="en-US" sz="800" b="1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metadata </a:t>
              </a:r>
              <a:r>
                <a:rPr lang="en-US" sz="8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 l2_metadata_t l2_meta;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176710" y="577951"/>
              <a:ext cx="2285346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cs typeface="Arial Narrow" panose="020B0606020202030204"/>
                </a:rPr>
                <a:t>Header and Data Declarations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714501" y="1435202"/>
            <a:ext cx="2667877" cy="1593418"/>
            <a:chOff x="190500" y="577951"/>
            <a:chExt cx="2667877" cy="1593418"/>
          </a:xfrm>
        </p:grpSpPr>
        <p:cxnSp>
          <p:nvCxnSpPr>
            <p:cNvPr id="122" name="Straight Arrow Connector 121"/>
            <p:cNvCxnSpPr/>
            <p:nvPr/>
          </p:nvCxnSpPr>
          <p:spPr>
            <a:xfrm>
              <a:off x="990600" y="1581150"/>
              <a:ext cx="0" cy="59021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/>
            <p:cNvSpPr txBox="1"/>
            <p:nvPr/>
          </p:nvSpPr>
          <p:spPr>
            <a:xfrm>
              <a:off x="914400" y="577951"/>
              <a:ext cx="1943977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cs typeface="Arial Narrow" panose="020B0606020202030204"/>
                </a:rPr>
                <a:t>Parser Program</a:t>
              </a:r>
            </a:p>
          </p:txBody>
        </p:sp>
        <p:sp>
          <p:nvSpPr>
            <p:cNvPr id="140" name="Parallelogram 139"/>
            <p:cNvSpPr/>
            <p:nvPr/>
          </p:nvSpPr>
          <p:spPr>
            <a:xfrm>
              <a:off x="190500" y="803085"/>
              <a:ext cx="2628900" cy="964666"/>
            </a:xfrm>
            <a:prstGeom prst="parallelogram">
              <a:avLst>
                <a:gd name="adj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noAutofit/>
            </a:bodyPr>
            <a:lstStyle/>
            <a:p>
              <a:r>
                <a:rPr lang="en-US" sz="700" b="1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parser</a:t>
              </a:r>
              <a: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 </a:t>
              </a:r>
              <a:r>
                <a:rPr lang="en-US" sz="700" dirty="0" err="1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parse_ethernet</a:t>
              </a:r>
              <a: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 {</a:t>
              </a:r>
              <a:b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</a:br>
              <a: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   </a:t>
              </a:r>
              <a:r>
                <a:rPr lang="en-US" sz="700" b="1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extract</a:t>
              </a:r>
              <a: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(</a:t>
              </a:r>
              <a:r>
                <a:rPr lang="en-US" sz="700" dirty="0" err="1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ethernet</a:t>
              </a:r>
              <a: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);</a:t>
              </a:r>
              <a:b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</a:br>
              <a: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   </a:t>
              </a:r>
              <a:r>
                <a:rPr lang="en-US" sz="700" b="1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return</a:t>
              </a:r>
              <a: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 </a:t>
              </a:r>
              <a:r>
                <a:rPr lang="en-US" sz="700" b="1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switch</a:t>
              </a:r>
              <a: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(</a:t>
              </a:r>
              <a:r>
                <a:rPr lang="en-US" sz="700" dirty="0" err="1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ethernet.ethertype</a:t>
              </a:r>
              <a: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) {</a:t>
              </a:r>
              <a:b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</a:br>
              <a: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      0x8100 : </a:t>
              </a:r>
              <a:r>
                <a:rPr lang="en-US" sz="700" dirty="0" err="1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parse_vlan_tag</a:t>
              </a:r>
              <a: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;</a:t>
              </a:r>
              <a:b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</a:br>
              <a: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      0x0800 : parse_ipv4;</a:t>
              </a:r>
              <a:b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</a:br>
              <a: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      0x8847 : </a:t>
              </a:r>
              <a:r>
                <a:rPr lang="en-US" sz="700" dirty="0" err="1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parse_mpls</a:t>
              </a:r>
              <a: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;</a:t>
              </a:r>
              <a:b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</a:br>
              <a: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      default: ingress;</a:t>
              </a:r>
              <a:b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</a:br>
              <a: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}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3727153" y="1435202"/>
            <a:ext cx="5967653" cy="1622475"/>
            <a:chOff x="2203152" y="577951"/>
            <a:chExt cx="5967653" cy="1622475"/>
          </a:xfrm>
        </p:grpSpPr>
        <p:sp>
          <p:nvSpPr>
            <p:cNvPr id="141" name="TextBox 140"/>
            <p:cNvSpPr txBox="1"/>
            <p:nvPr/>
          </p:nvSpPr>
          <p:spPr>
            <a:xfrm>
              <a:off x="5999234" y="577951"/>
              <a:ext cx="1943977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cs typeface="Arial Narrow" panose="020B0606020202030204"/>
                </a:rPr>
                <a:t>Tables and Control Flow</a:t>
              </a: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6553200" y="1737858"/>
              <a:ext cx="0" cy="46256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30"/>
            <p:cNvSpPr/>
            <p:nvPr/>
          </p:nvSpPr>
          <p:spPr>
            <a:xfrm>
              <a:off x="2203152" y="1926991"/>
              <a:ext cx="4344934" cy="251613"/>
            </a:xfrm>
            <a:custGeom>
              <a:avLst/>
              <a:gdLst>
                <a:gd name="connsiteX0" fmla="*/ 4344934 w 4344934"/>
                <a:gd name="connsiteY0" fmla="*/ 0 h 251613"/>
                <a:gd name="connsiteX1" fmla="*/ 0 w 4344934"/>
                <a:gd name="connsiteY1" fmla="*/ 0 h 251613"/>
                <a:gd name="connsiteX2" fmla="*/ 0 w 4344934"/>
                <a:gd name="connsiteY2" fmla="*/ 251613 h 25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44934" h="251613">
                  <a:moveTo>
                    <a:pt x="4344934" y="0"/>
                  </a:moveTo>
                  <a:lnTo>
                    <a:pt x="0" y="0"/>
                  </a:lnTo>
                  <a:lnTo>
                    <a:pt x="0" y="251613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Arrow Connector 132"/>
            <p:cNvCxnSpPr>
              <a:endCxn id="11" idx="0"/>
            </p:cNvCxnSpPr>
            <p:nvPr/>
          </p:nvCxnSpPr>
          <p:spPr>
            <a:xfrm>
              <a:off x="3705761" y="1935135"/>
              <a:ext cx="0" cy="2501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5163146" y="1935135"/>
              <a:ext cx="0" cy="2501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Parallelogram 135"/>
            <p:cNvSpPr/>
            <p:nvPr/>
          </p:nvSpPr>
          <p:spPr>
            <a:xfrm>
              <a:off x="5541905" y="787994"/>
              <a:ext cx="2628900" cy="972703"/>
            </a:xfrm>
            <a:prstGeom prst="parallelogram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noAutofit/>
            </a:bodyPr>
            <a:lstStyle/>
            <a:p>
              <a:r>
                <a:rPr lang="en-US" sz="700" b="1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table</a:t>
              </a:r>
              <a: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 port_table { … }</a:t>
              </a:r>
            </a:p>
            <a:p>
              <a:b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</a:br>
              <a:r>
                <a:rPr lang="en-US" sz="700" b="1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control</a:t>
              </a:r>
              <a: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 ingress {</a:t>
              </a:r>
              <a:b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</a:br>
              <a: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    </a:t>
              </a:r>
              <a:r>
                <a:rPr lang="en-US" sz="700" b="1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apply</a:t>
              </a:r>
              <a: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(port_table);</a:t>
              </a:r>
              <a:b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</a:br>
              <a: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    </a:t>
              </a:r>
              <a:r>
                <a:rPr lang="en-US" sz="700" b="1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if</a:t>
              </a:r>
              <a: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 (l2_meta.vlan_tags == 0) {</a:t>
              </a:r>
              <a:b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</a:br>
              <a: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        process_assign_vlan();</a:t>
              </a:r>
            </a:p>
            <a:p>
              <a: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    }</a:t>
              </a:r>
              <a:b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</a:br>
              <a:r>
                <a:rPr lang="en-US" sz="700" dirty="0">
                  <a:solidFill>
                    <a:schemeClr val="tx1"/>
                  </a:solidFill>
                  <a:latin typeface="Courier New" panose="02070409020205090404" charset="0"/>
                  <a:ea typeface="Courier New" panose="02070409020205090404" charset="0"/>
                  <a:cs typeface="Courier New" panose="02070409020205090404" charset="0"/>
                </a:rPr>
                <a:t>}</a:t>
              </a:r>
            </a:p>
          </p:txBody>
        </p: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FE03462-4C5D-1643-8E33-917420E553D0}"/>
              </a:ext>
            </a:extLst>
          </p:cNvPr>
          <p:cNvSpPr/>
          <p:nvPr/>
        </p:nvSpPr>
        <p:spPr>
          <a:xfrm>
            <a:off x="4207696" y="450838"/>
            <a:ext cx="2154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Example P4 Program</a:t>
            </a:r>
            <a:endParaRPr lang="en-CN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502" y="1063230"/>
            <a:ext cx="8229600" cy="586610"/>
          </a:xfrm>
        </p:spPr>
        <p:txBody>
          <a:bodyPr>
            <a:normAutofit fontScale="90000"/>
          </a:bodyPr>
          <a:lstStyle/>
          <a:p>
            <a:r>
              <a:rPr lang="en-US" dirty="0"/>
              <a:t>P4 Scope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8503" y="1723104"/>
            <a:ext cx="8143723" cy="1748426"/>
            <a:chOff x="299977" y="1539295"/>
            <a:chExt cx="15661966" cy="3481173"/>
          </a:xfrm>
        </p:grpSpPr>
        <p:sp>
          <p:nvSpPr>
            <p:cNvPr id="4" name="Rectangle 3"/>
            <p:cNvSpPr/>
            <p:nvPr/>
          </p:nvSpPr>
          <p:spPr>
            <a:xfrm>
              <a:off x="7103649" y="1912796"/>
              <a:ext cx="4337285" cy="113774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81643" tIns="40821" rIns="81643" bIns="40821" rtlCol="0" anchor="ctr"/>
            <a:lstStyle/>
            <a:p>
              <a:pPr algn="ctr"/>
              <a:r>
                <a:rPr lang="en-US" sz="2250" dirty="0"/>
                <a:t>Control plane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103649" y="3396082"/>
              <a:ext cx="4337285" cy="1137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81643" tIns="40821" rIns="81643" bIns="40821" rtlCol="0" anchor="ctr"/>
            <a:lstStyle/>
            <a:p>
              <a:pPr algn="ctr"/>
              <a:r>
                <a:rPr lang="en-US" sz="2250" dirty="0"/>
                <a:t>Data plane</a:t>
              </a: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6642954" y="3396081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43" tIns="40821" rIns="81643" bIns="40821" rtlCol="0" anchor="ctr"/>
            <a:lstStyle/>
            <a:p>
              <a:pPr algn="ctr"/>
              <a:endParaRPr lang="en-US" sz="565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6642954" y="3686844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43" tIns="40821" rIns="81643" bIns="40821" rtlCol="0" anchor="ctr"/>
            <a:lstStyle/>
            <a:p>
              <a:pPr algn="ctr"/>
              <a:endParaRPr lang="en-US" sz="565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6642954" y="3977608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43" tIns="40821" rIns="81643" bIns="40821" rtlCol="0" anchor="ctr"/>
            <a:lstStyle/>
            <a:p>
              <a:pPr algn="ctr"/>
              <a:endParaRPr lang="en-US" sz="565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6642954" y="4268371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43" tIns="40821" rIns="81643" bIns="40821" rtlCol="0" anchor="ctr"/>
            <a:lstStyle/>
            <a:p>
              <a:pPr algn="ctr"/>
              <a:endParaRPr lang="en-US" sz="565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11440934" y="3370775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43" tIns="40821" rIns="81643" bIns="40821" rtlCol="0" anchor="ctr"/>
            <a:lstStyle/>
            <a:p>
              <a:pPr algn="ctr"/>
              <a:endParaRPr lang="en-US" sz="565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11440934" y="3661537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43" tIns="40821" rIns="81643" bIns="40821" rtlCol="0" anchor="ctr"/>
            <a:lstStyle/>
            <a:p>
              <a:pPr algn="ctr"/>
              <a:endParaRPr lang="en-US" sz="565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11440934" y="3952301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43" tIns="40821" rIns="81643" bIns="40821" rtlCol="0" anchor="ctr"/>
            <a:lstStyle/>
            <a:p>
              <a:pPr algn="ctr"/>
              <a:endParaRPr lang="en-US" sz="565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11440934" y="4243064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43" tIns="40821" rIns="81643" bIns="40821" rtlCol="0" anchor="ctr"/>
            <a:lstStyle/>
            <a:p>
              <a:pPr algn="ctr"/>
              <a:endParaRPr lang="en-US" sz="565"/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8541810" y="3050542"/>
              <a:ext cx="438222" cy="345540"/>
            </a:xfrm>
            <a:prstGeom prst="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81643" tIns="40821" rIns="81643" bIns="40821" rtlCol="0" anchor="ctr"/>
            <a:lstStyle/>
            <a:p>
              <a:pPr algn="ctr"/>
              <a:endParaRPr lang="en-US" sz="565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68811" y="1824312"/>
              <a:ext cx="4573250" cy="2823296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1643" tIns="40821" rIns="81643" bIns="40821" rtlCol="0" anchor="ctr"/>
            <a:lstStyle/>
            <a:p>
              <a:pPr algn="ctr"/>
              <a:endParaRPr lang="en-US" sz="565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509574" y="2555805"/>
              <a:ext cx="2503111" cy="646713"/>
            </a:xfrm>
            <a:prstGeom prst="rect">
              <a:avLst/>
            </a:prstGeom>
            <a:noFill/>
          </p:spPr>
          <p:txBody>
            <a:bodyPr wrap="none" lIns="81643" tIns="40821" rIns="81643" bIns="40821" rtlCol="0">
              <a:spAutoFit/>
            </a:bodyPr>
            <a:lstStyle/>
            <a:p>
              <a:r>
                <a:rPr lang="en-US" sz="1575" i="1" dirty="0"/>
                <a:t>Control traffic</a:t>
              </a:r>
            </a:p>
          </p:txBody>
        </p:sp>
        <p:cxnSp>
          <p:nvCxnSpPr>
            <p:cNvPr id="28" name="Straight Arrow Connector 27"/>
            <p:cNvCxnSpPr>
              <a:stCxn id="61" idx="1"/>
              <a:endCxn id="15" idx="3"/>
            </p:cNvCxnSpPr>
            <p:nvPr/>
          </p:nvCxnSpPr>
          <p:spPr>
            <a:xfrm flipH="1">
              <a:off x="8980030" y="2404791"/>
              <a:ext cx="3540854" cy="818521"/>
            </a:xfrm>
            <a:prstGeom prst="straightConnector1">
              <a:avLst/>
            </a:prstGeom>
            <a:ln w="28575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5" idx="1"/>
              <a:endCxn id="63" idx="7"/>
            </p:cNvCxnSpPr>
            <p:nvPr/>
          </p:nvCxnSpPr>
          <p:spPr>
            <a:xfrm flipH="1">
              <a:off x="10733147" y="2879162"/>
              <a:ext cx="1776426" cy="302085"/>
            </a:xfrm>
            <a:prstGeom prst="straightConnector1">
              <a:avLst/>
            </a:prstGeom>
            <a:ln w="28575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3240197" y="3364917"/>
              <a:ext cx="1497351" cy="646713"/>
            </a:xfrm>
            <a:prstGeom prst="rect">
              <a:avLst/>
            </a:prstGeom>
            <a:noFill/>
          </p:spPr>
          <p:txBody>
            <a:bodyPr wrap="none" lIns="81643" tIns="40821" rIns="81643" bIns="40821" rtlCol="0">
              <a:spAutoFit/>
            </a:bodyPr>
            <a:lstStyle/>
            <a:p>
              <a:r>
                <a:rPr lang="en-US" sz="1575" i="1" dirty="0"/>
                <a:t>Packets</a:t>
              </a:r>
              <a:endParaRPr lang="en-US" sz="2250" i="1" dirty="0"/>
            </a:p>
          </p:txBody>
        </p:sp>
        <p:cxnSp>
          <p:nvCxnSpPr>
            <p:cNvPr id="30" name="Straight Arrow Connector 29"/>
            <p:cNvCxnSpPr>
              <a:stCxn id="29" idx="1"/>
              <a:endCxn id="13" idx="3"/>
            </p:cNvCxnSpPr>
            <p:nvPr/>
          </p:nvCxnSpPr>
          <p:spPr>
            <a:xfrm flipH="1">
              <a:off x="11901629" y="3688274"/>
              <a:ext cx="1338569" cy="409408"/>
            </a:xfrm>
            <a:prstGeom prst="straightConnector1">
              <a:avLst/>
            </a:prstGeom>
            <a:ln w="28575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9" idx="1"/>
              <a:endCxn id="63" idx="6"/>
            </p:cNvCxnSpPr>
            <p:nvPr/>
          </p:nvCxnSpPr>
          <p:spPr>
            <a:xfrm flipH="1" flipV="1">
              <a:off x="10626381" y="3220678"/>
              <a:ext cx="2613816" cy="467596"/>
            </a:xfrm>
            <a:prstGeom prst="straightConnector1">
              <a:avLst/>
            </a:prstGeom>
            <a:ln w="28575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12520884" y="2081433"/>
              <a:ext cx="2274855" cy="646713"/>
            </a:xfrm>
            <a:prstGeom prst="rect">
              <a:avLst/>
            </a:prstGeom>
            <a:noFill/>
          </p:spPr>
          <p:txBody>
            <a:bodyPr wrap="none" lIns="81643" tIns="40821" rIns="81643" bIns="40821" rtlCol="0">
              <a:spAutoFit/>
            </a:bodyPr>
            <a:lstStyle/>
            <a:p>
              <a:r>
                <a:rPr lang="en-US" sz="1575" i="1" dirty="0"/>
                <a:t>Table mgmt.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1498" y="2494168"/>
              <a:ext cx="4603017" cy="853532"/>
            </a:xfrm>
            <a:prstGeom prst="rect">
              <a:avLst/>
            </a:prstGeom>
            <a:noFill/>
          </p:spPr>
          <p:txBody>
            <a:bodyPr wrap="square" lIns="81643" tIns="40821" rIns="81643" bIns="40821" rtlCol="0">
              <a:spAutoFit/>
            </a:bodyPr>
            <a:lstStyle/>
            <a:p>
              <a:r>
                <a:rPr lang="en-US" sz="2250" dirty="0"/>
                <a:t>Traditional switch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99977" y="1539295"/>
              <a:ext cx="15661966" cy="3481173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1643" tIns="40821" rIns="81643" bIns="40821" rtlCol="0" anchor="ctr"/>
            <a:lstStyle/>
            <a:p>
              <a:pPr algn="ctr"/>
              <a:endParaRPr lang="en-US" sz="565"/>
            </a:p>
          </p:txBody>
        </p:sp>
        <p:sp>
          <p:nvSpPr>
            <p:cNvPr id="63" name="Up-Down Arrow 62"/>
            <p:cNvSpPr/>
            <p:nvPr/>
          </p:nvSpPr>
          <p:spPr>
            <a:xfrm>
              <a:off x="10306081" y="2960182"/>
              <a:ext cx="427067" cy="52099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43" tIns="40821" rIns="81643" bIns="40821" rtlCol="0" anchor="ctr"/>
            <a:lstStyle/>
            <a:p>
              <a:pPr algn="ctr"/>
              <a:endParaRPr lang="en-US" sz="565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028502" y="3662971"/>
            <a:ext cx="8149264" cy="1757455"/>
            <a:chOff x="347692" y="5314079"/>
            <a:chExt cx="15661967" cy="3481173"/>
          </a:xfrm>
        </p:grpSpPr>
        <p:sp>
          <p:nvSpPr>
            <p:cNvPr id="34" name="Rectangle 33"/>
            <p:cNvSpPr/>
            <p:nvPr/>
          </p:nvSpPr>
          <p:spPr>
            <a:xfrm>
              <a:off x="7114957" y="5916919"/>
              <a:ext cx="4337287" cy="1137747"/>
            </a:xfrm>
            <a:prstGeom prst="rect">
              <a:avLst/>
            </a:prstGeom>
            <a:solidFill>
              <a:schemeClr val="accent3">
                <a:tint val="50000"/>
                <a:satMod val="30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81643" tIns="40821" rIns="81643" bIns="40821" rtlCol="0" anchor="ctr"/>
            <a:lstStyle/>
            <a:p>
              <a:pPr algn="ctr"/>
              <a:r>
                <a:rPr lang="en-US" sz="2250" dirty="0"/>
                <a:t>Control plane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114957" y="7400205"/>
              <a:ext cx="4337287" cy="1137747"/>
            </a:xfrm>
            <a:prstGeom prst="rect">
              <a:avLst/>
            </a:prstGeom>
            <a:ln>
              <a:prstDash val="sysDash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81643" tIns="40821" rIns="81643" bIns="40821" rtlCol="0" anchor="ctr"/>
            <a:lstStyle/>
            <a:p>
              <a:pPr algn="ctr"/>
              <a:r>
                <a:rPr lang="en-US" sz="2250" dirty="0"/>
                <a:t>Data plane</a:t>
              </a:r>
            </a:p>
          </p:txBody>
        </p:sp>
        <p:sp>
          <p:nvSpPr>
            <p:cNvPr id="36" name="Right Arrow 35"/>
            <p:cNvSpPr/>
            <p:nvPr/>
          </p:nvSpPr>
          <p:spPr>
            <a:xfrm>
              <a:off x="6654262" y="7400205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43" tIns="40821" rIns="81643" bIns="40821" rtlCol="0" anchor="ctr"/>
            <a:lstStyle/>
            <a:p>
              <a:pPr algn="ctr"/>
              <a:endParaRPr lang="en-US" sz="590"/>
            </a:p>
          </p:txBody>
        </p:sp>
        <p:sp>
          <p:nvSpPr>
            <p:cNvPr id="37" name="Right Arrow 36"/>
            <p:cNvSpPr/>
            <p:nvPr/>
          </p:nvSpPr>
          <p:spPr>
            <a:xfrm>
              <a:off x="6654262" y="7690968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43" tIns="40821" rIns="81643" bIns="40821" rtlCol="0" anchor="ctr"/>
            <a:lstStyle/>
            <a:p>
              <a:pPr algn="ctr"/>
              <a:endParaRPr lang="en-US" sz="590"/>
            </a:p>
          </p:txBody>
        </p:sp>
        <p:sp>
          <p:nvSpPr>
            <p:cNvPr id="40" name="Right Arrow 39"/>
            <p:cNvSpPr/>
            <p:nvPr/>
          </p:nvSpPr>
          <p:spPr>
            <a:xfrm>
              <a:off x="6654262" y="7981732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43" tIns="40821" rIns="81643" bIns="40821" rtlCol="0" anchor="ctr"/>
            <a:lstStyle/>
            <a:p>
              <a:pPr algn="ctr"/>
              <a:endParaRPr lang="en-US" sz="590"/>
            </a:p>
          </p:txBody>
        </p:sp>
        <p:sp>
          <p:nvSpPr>
            <p:cNvPr id="42" name="Right Arrow 41"/>
            <p:cNvSpPr/>
            <p:nvPr/>
          </p:nvSpPr>
          <p:spPr>
            <a:xfrm>
              <a:off x="6654262" y="8272495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43" tIns="40821" rIns="81643" bIns="40821" rtlCol="0" anchor="ctr"/>
            <a:lstStyle/>
            <a:p>
              <a:pPr algn="ctr"/>
              <a:endParaRPr lang="en-US" sz="590"/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11452245" y="7374899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43" tIns="40821" rIns="81643" bIns="40821" rtlCol="0" anchor="ctr"/>
            <a:lstStyle/>
            <a:p>
              <a:pPr algn="ctr"/>
              <a:endParaRPr lang="en-US" sz="590"/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11452245" y="7665661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43" tIns="40821" rIns="81643" bIns="40821" rtlCol="0" anchor="ctr"/>
            <a:lstStyle/>
            <a:p>
              <a:pPr algn="ctr"/>
              <a:endParaRPr lang="en-US" sz="590"/>
            </a:p>
          </p:txBody>
        </p:sp>
        <p:sp>
          <p:nvSpPr>
            <p:cNvPr id="45" name="Right Arrow 44"/>
            <p:cNvSpPr/>
            <p:nvPr/>
          </p:nvSpPr>
          <p:spPr>
            <a:xfrm>
              <a:off x="11452245" y="7956425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43" tIns="40821" rIns="81643" bIns="40821" rtlCol="0" anchor="ctr"/>
            <a:lstStyle/>
            <a:p>
              <a:pPr algn="ctr"/>
              <a:endParaRPr lang="en-US" sz="590"/>
            </a:p>
          </p:txBody>
        </p:sp>
        <p:sp>
          <p:nvSpPr>
            <p:cNvPr id="46" name="Right Arrow 45"/>
            <p:cNvSpPr/>
            <p:nvPr/>
          </p:nvSpPr>
          <p:spPr>
            <a:xfrm>
              <a:off x="11452245" y="8247188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43" tIns="40821" rIns="81643" bIns="40821" rtlCol="0" anchor="ctr"/>
            <a:lstStyle/>
            <a:p>
              <a:pPr algn="ctr"/>
              <a:endParaRPr lang="en-US" sz="590"/>
            </a:p>
          </p:txBody>
        </p:sp>
        <p:sp>
          <p:nvSpPr>
            <p:cNvPr id="47" name="Down Arrow 46"/>
            <p:cNvSpPr/>
            <p:nvPr/>
          </p:nvSpPr>
          <p:spPr>
            <a:xfrm>
              <a:off x="8553117" y="7054666"/>
              <a:ext cx="809328" cy="345540"/>
            </a:xfrm>
            <a:prstGeom prst="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81643" tIns="40821" rIns="81643" bIns="40821" rtlCol="0" anchor="ctr"/>
            <a:lstStyle/>
            <a:p>
              <a:pPr algn="ctr"/>
              <a:endParaRPr lang="en-US" sz="59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980119" y="5828436"/>
              <a:ext cx="4573252" cy="2823296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1643" tIns="40821" rIns="81643" bIns="40821" rtlCol="0" anchor="ctr"/>
            <a:lstStyle/>
            <a:p>
              <a:pPr algn="ctr"/>
              <a:endParaRPr lang="en-US" sz="59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2441942" y="5690911"/>
              <a:ext cx="2436467" cy="711976"/>
            </a:xfrm>
            <a:prstGeom prst="rect">
              <a:avLst/>
            </a:prstGeom>
            <a:noFill/>
          </p:spPr>
          <p:txBody>
            <a:bodyPr wrap="none" lIns="81643" tIns="40821" rIns="81643" bIns="40821" rtlCol="0">
              <a:spAutoFit/>
            </a:bodyPr>
            <a:lstStyle/>
            <a:p>
              <a:r>
                <a:rPr lang="en-US" i="1" dirty="0"/>
                <a:t>P4 Program</a:t>
              </a:r>
            </a:p>
          </p:txBody>
        </p:sp>
        <p:cxnSp>
          <p:nvCxnSpPr>
            <p:cNvPr id="54" name="Straight Arrow Connector 53"/>
            <p:cNvCxnSpPr>
              <a:stCxn id="52" idx="1"/>
            </p:cNvCxnSpPr>
            <p:nvPr/>
          </p:nvCxnSpPr>
          <p:spPr>
            <a:xfrm flipH="1">
              <a:off x="7862565" y="6046899"/>
              <a:ext cx="4579377" cy="1068119"/>
            </a:xfrm>
            <a:prstGeom prst="straightConnector1">
              <a:avLst/>
            </a:prstGeom>
            <a:ln w="3810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Down Arrow 50"/>
            <p:cNvSpPr/>
            <p:nvPr/>
          </p:nvSpPr>
          <p:spPr>
            <a:xfrm>
              <a:off x="7446325" y="5690912"/>
              <a:ext cx="602284" cy="2000057"/>
            </a:xfrm>
            <a:prstGeom prst="downArrow">
              <a:avLst/>
            </a:prstGeom>
            <a:solidFill>
              <a:schemeClr val="accent2">
                <a:alpha val="6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81643" tIns="40821" rIns="81643" bIns="40821" rtlCol="0" anchor="ctr"/>
            <a:lstStyle/>
            <a:p>
              <a:pPr algn="ctr"/>
              <a:endParaRPr lang="en-US" sz="59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47692" y="6725168"/>
              <a:ext cx="4344463" cy="849147"/>
            </a:xfrm>
            <a:prstGeom prst="rect">
              <a:avLst/>
            </a:prstGeom>
            <a:noFill/>
          </p:spPr>
          <p:txBody>
            <a:bodyPr wrap="none" lIns="81643" tIns="40821" rIns="81643" bIns="40821" rtlCol="0">
              <a:spAutoFit/>
            </a:bodyPr>
            <a:lstStyle/>
            <a:p>
              <a:r>
                <a:rPr lang="en-US" sz="2250" dirty="0"/>
                <a:t>P4-defined switch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347693" y="5314079"/>
              <a:ext cx="15661966" cy="3481173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1643" tIns="40821" rIns="81643" bIns="40821" rtlCol="0" anchor="ctr"/>
            <a:lstStyle/>
            <a:p>
              <a:pPr algn="ctr"/>
              <a:endParaRPr lang="en-US" sz="590"/>
            </a:p>
          </p:txBody>
        </p:sp>
        <p:sp>
          <p:nvSpPr>
            <p:cNvPr id="74" name="Up-Down Arrow 73"/>
            <p:cNvSpPr/>
            <p:nvPr/>
          </p:nvSpPr>
          <p:spPr>
            <a:xfrm>
              <a:off x="10363480" y="6941173"/>
              <a:ext cx="427067" cy="52099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43" tIns="40821" rIns="81643" bIns="40821" rtlCol="0" anchor="ctr"/>
            <a:lstStyle/>
            <a:p>
              <a:pPr algn="ctr"/>
              <a:endParaRPr lang="en-US" sz="59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514718" y="6325620"/>
              <a:ext cx="3070002" cy="711976"/>
            </a:xfrm>
            <a:prstGeom prst="rect">
              <a:avLst/>
            </a:prstGeom>
            <a:noFill/>
          </p:spPr>
          <p:txBody>
            <a:bodyPr wrap="none" lIns="81643" tIns="40821" rIns="81643" bIns="40821" rtlCol="0">
              <a:spAutoFit/>
            </a:bodyPr>
            <a:lstStyle/>
            <a:p>
              <a:r>
                <a:rPr lang="en-US" i="1" dirty="0"/>
                <a:t>P4 table mgmt.</a:t>
              </a:r>
            </a:p>
          </p:txBody>
        </p:sp>
        <p:cxnSp>
          <p:nvCxnSpPr>
            <p:cNvPr id="79" name="Straight Arrow Connector 78"/>
            <p:cNvCxnSpPr>
              <a:stCxn id="77" idx="1"/>
            </p:cNvCxnSpPr>
            <p:nvPr/>
          </p:nvCxnSpPr>
          <p:spPr>
            <a:xfrm flipH="1">
              <a:off x="9157201" y="6681608"/>
              <a:ext cx="3357518" cy="517552"/>
            </a:xfrm>
            <a:prstGeom prst="straightConnector1">
              <a:avLst/>
            </a:prstGeom>
            <a:ln w="3810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063230"/>
            <a:ext cx="8229600" cy="979355"/>
          </a:xfrm>
        </p:spPr>
        <p:txBody>
          <a:bodyPr>
            <a:normAutofit fontScale="90000"/>
          </a:bodyPr>
          <a:lstStyle/>
          <a:p>
            <a:r>
              <a:rPr lang="en-US" dirty="0"/>
              <a:t>Q: Which data plane?</a:t>
            </a:r>
            <a:br>
              <a:rPr lang="en-US" dirty="0"/>
            </a:br>
            <a:r>
              <a:rPr lang="en-US" dirty="0"/>
              <a:t>A: Any data plane!</a:t>
            </a:r>
          </a:p>
        </p:txBody>
      </p:sp>
      <p:sp>
        <p:nvSpPr>
          <p:cNvPr id="4" name="Rectangle 3"/>
          <p:cNvSpPr/>
          <p:nvPr/>
        </p:nvSpPr>
        <p:spPr>
          <a:xfrm>
            <a:off x="2758935" y="2641172"/>
            <a:ext cx="3860106" cy="101257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81643" tIns="40821" rIns="81643" bIns="40821" rtlCol="0" anchor="ctr"/>
          <a:lstStyle/>
          <a:p>
            <a:pPr algn="ctr"/>
            <a:r>
              <a:rPr lang="en-US" sz="2870" dirty="0"/>
              <a:t>Control plane</a:t>
            </a:r>
          </a:p>
        </p:txBody>
      </p:sp>
      <p:sp>
        <p:nvSpPr>
          <p:cNvPr id="5" name="Rectangle 4"/>
          <p:cNvSpPr/>
          <p:nvPr/>
        </p:nvSpPr>
        <p:spPr>
          <a:xfrm>
            <a:off x="2758935" y="3961271"/>
            <a:ext cx="3860106" cy="101257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81643" tIns="40821" rIns="81643" bIns="40821" rtlCol="0" anchor="ctr"/>
          <a:lstStyle/>
          <a:p>
            <a:pPr algn="ctr"/>
            <a:r>
              <a:rPr lang="en-US" sz="2870" dirty="0"/>
              <a:t>Data plane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348926" y="3961271"/>
            <a:ext cx="410011" cy="258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3" tIns="40821" rIns="81643" bIns="40821" rtlCol="0" anchor="ctr"/>
          <a:lstStyle/>
          <a:p>
            <a:pPr algn="ctr"/>
            <a:endParaRPr lang="en-US" sz="1015"/>
          </a:p>
        </p:txBody>
      </p:sp>
      <p:sp>
        <p:nvSpPr>
          <p:cNvPr id="8" name="Right Arrow 7"/>
          <p:cNvSpPr/>
          <p:nvPr/>
        </p:nvSpPr>
        <p:spPr>
          <a:xfrm>
            <a:off x="2348926" y="4220045"/>
            <a:ext cx="410011" cy="258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3" tIns="40821" rIns="81643" bIns="40821" rtlCol="0" anchor="ctr"/>
          <a:lstStyle/>
          <a:p>
            <a:pPr algn="ctr"/>
            <a:endParaRPr lang="en-US" sz="1015"/>
          </a:p>
        </p:txBody>
      </p:sp>
      <p:sp>
        <p:nvSpPr>
          <p:cNvPr id="9" name="Right Arrow 8"/>
          <p:cNvSpPr/>
          <p:nvPr/>
        </p:nvSpPr>
        <p:spPr>
          <a:xfrm>
            <a:off x="2348926" y="4478819"/>
            <a:ext cx="410011" cy="258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3" tIns="40821" rIns="81643" bIns="40821" rtlCol="0" anchor="ctr"/>
          <a:lstStyle/>
          <a:p>
            <a:pPr algn="ctr"/>
            <a:endParaRPr lang="en-US" sz="1015"/>
          </a:p>
        </p:txBody>
      </p:sp>
      <p:sp>
        <p:nvSpPr>
          <p:cNvPr id="10" name="Right Arrow 9"/>
          <p:cNvSpPr/>
          <p:nvPr/>
        </p:nvSpPr>
        <p:spPr>
          <a:xfrm>
            <a:off x="2348926" y="4737593"/>
            <a:ext cx="410011" cy="258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3" tIns="40821" rIns="81643" bIns="40821" rtlCol="0" anchor="ctr"/>
          <a:lstStyle/>
          <a:p>
            <a:pPr algn="ctr"/>
            <a:endParaRPr lang="en-US" sz="1015"/>
          </a:p>
        </p:txBody>
      </p:sp>
      <p:sp>
        <p:nvSpPr>
          <p:cNvPr id="11" name="Right Arrow 10"/>
          <p:cNvSpPr/>
          <p:nvPr/>
        </p:nvSpPr>
        <p:spPr>
          <a:xfrm>
            <a:off x="6619043" y="3938749"/>
            <a:ext cx="410011" cy="258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3" tIns="40821" rIns="81643" bIns="40821" rtlCol="0" anchor="ctr"/>
          <a:lstStyle/>
          <a:p>
            <a:pPr algn="ctr"/>
            <a:endParaRPr lang="en-US" sz="1015"/>
          </a:p>
        </p:txBody>
      </p:sp>
      <p:sp>
        <p:nvSpPr>
          <p:cNvPr id="12" name="Right Arrow 11"/>
          <p:cNvSpPr/>
          <p:nvPr/>
        </p:nvSpPr>
        <p:spPr>
          <a:xfrm>
            <a:off x="6619043" y="4197522"/>
            <a:ext cx="410011" cy="258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3" tIns="40821" rIns="81643" bIns="40821" rtlCol="0" anchor="ctr"/>
          <a:lstStyle/>
          <a:p>
            <a:pPr algn="ctr"/>
            <a:endParaRPr lang="en-US" sz="1015"/>
          </a:p>
        </p:txBody>
      </p:sp>
      <p:sp>
        <p:nvSpPr>
          <p:cNvPr id="13" name="Right Arrow 12"/>
          <p:cNvSpPr/>
          <p:nvPr/>
        </p:nvSpPr>
        <p:spPr>
          <a:xfrm>
            <a:off x="6619043" y="4456296"/>
            <a:ext cx="410011" cy="258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3" tIns="40821" rIns="81643" bIns="40821" rtlCol="0" anchor="ctr"/>
          <a:lstStyle/>
          <a:p>
            <a:pPr algn="ctr"/>
            <a:endParaRPr lang="en-US" sz="1015"/>
          </a:p>
        </p:txBody>
      </p:sp>
      <p:sp>
        <p:nvSpPr>
          <p:cNvPr id="14" name="Right Arrow 13"/>
          <p:cNvSpPr/>
          <p:nvPr/>
        </p:nvSpPr>
        <p:spPr>
          <a:xfrm>
            <a:off x="6619043" y="4715071"/>
            <a:ext cx="410011" cy="258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3" tIns="40821" rIns="81643" bIns="40821" rtlCol="0" anchor="ctr"/>
          <a:lstStyle/>
          <a:p>
            <a:pPr algn="ctr"/>
            <a:endParaRPr lang="en-US" sz="1015"/>
          </a:p>
        </p:txBody>
      </p:sp>
      <p:sp>
        <p:nvSpPr>
          <p:cNvPr id="15" name="Down Arrow 14"/>
          <p:cNvSpPr/>
          <p:nvPr/>
        </p:nvSpPr>
        <p:spPr>
          <a:xfrm>
            <a:off x="4038873" y="3653748"/>
            <a:ext cx="779943" cy="30752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81643" tIns="40821" rIns="81643" bIns="40821" rtlCol="0" anchor="ctr"/>
          <a:lstStyle/>
          <a:p>
            <a:pPr algn="ctr"/>
            <a:endParaRPr lang="en-US" sz="1015"/>
          </a:p>
        </p:txBody>
      </p:sp>
      <p:sp>
        <p:nvSpPr>
          <p:cNvPr id="21" name="Rectangle 20"/>
          <p:cNvSpPr/>
          <p:nvPr/>
        </p:nvSpPr>
        <p:spPr>
          <a:xfrm>
            <a:off x="2638934" y="2562425"/>
            <a:ext cx="4070111" cy="251268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43" tIns="40821" rIns="81643" bIns="40821" rtlCol="0" anchor="ctr"/>
          <a:lstStyle/>
          <a:p>
            <a:pPr algn="ctr"/>
            <a:endParaRPr lang="en-US" sz="1015"/>
          </a:p>
        </p:txBody>
      </p:sp>
      <p:sp>
        <p:nvSpPr>
          <p:cNvPr id="22" name="Down Arrow 21"/>
          <p:cNvSpPr/>
          <p:nvPr/>
        </p:nvSpPr>
        <p:spPr>
          <a:xfrm>
            <a:off x="3053846" y="2483649"/>
            <a:ext cx="390010" cy="1736396"/>
          </a:xfrm>
          <a:prstGeom prst="downArrow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81643" tIns="40821" rIns="81643" bIns="40821" rtlCol="0" anchor="ctr"/>
          <a:lstStyle/>
          <a:p>
            <a:pPr algn="ctr"/>
            <a:endParaRPr lang="en-US" sz="1015"/>
          </a:p>
        </p:txBody>
      </p:sp>
      <p:sp>
        <p:nvSpPr>
          <p:cNvPr id="3" name="TextBox 2"/>
          <p:cNvSpPr txBox="1"/>
          <p:nvPr/>
        </p:nvSpPr>
        <p:spPr>
          <a:xfrm>
            <a:off x="7409655" y="2382175"/>
            <a:ext cx="3258347" cy="1398441"/>
          </a:xfrm>
          <a:prstGeom prst="rect">
            <a:avLst/>
          </a:prstGeom>
          <a:noFill/>
        </p:spPr>
        <p:txBody>
          <a:bodyPr wrap="square" lIns="81643" tIns="40821" rIns="81643" bIns="40821" rtlCol="0">
            <a:spAutoFit/>
          </a:bodyPr>
          <a:lstStyle/>
          <a:p>
            <a:r>
              <a:rPr lang="en-US" sz="2140" dirty="0"/>
              <a:t>Programmable switches</a:t>
            </a:r>
          </a:p>
          <a:p>
            <a:r>
              <a:rPr lang="en-US" sz="2140" dirty="0"/>
              <a:t>FPGA switches</a:t>
            </a:r>
          </a:p>
          <a:p>
            <a:r>
              <a:rPr lang="en-US" sz="2140" dirty="0"/>
              <a:t>Programmable NICs</a:t>
            </a:r>
          </a:p>
          <a:p>
            <a:r>
              <a:rPr lang="en-US" sz="2140" dirty="0"/>
              <a:t>Software switches</a:t>
            </a:r>
          </a:p>
        </p:txBody>
      </p:sp>
      <p:cxnSp>
        <p:nvCxnSpPr>
          <p:cNvPr id="18" name="Straight Arrow Connector 17"/>
          <p:cNvCxnSpPr>
            <a:stCxn id="34" idx="1"/>
          </p:cNvCxnSpPr>
          <p:nvPr/>
        </p:nvCxnSpPr>
        <p:spPr>
          <a:xfrm flipH="1" flipV="1">
            <a:off x="6709044" y="3169710"/>
            <a:ext cx="458081" cy="12676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ight Brace 33"/>
          <p:cNvSpPr/>
          <p:nvPr/>
        </p:nvSpPr>
        <p:spPr>
          <a:xfrm flipH="1">
            <a:off x="7167125" y="2483649"/>
            <a:ext cx="242529" cy="1625647"/>
          </a:xfrm>
          <a:prstGeom prst="rightBrace">
            <a:avLst>
              <a:gd name="adj1" fmla="val 31475"/>
              <a:gd name="adj2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1643" tIns="40821" rIns="81643" bIns="40821" rtlCol="0" anchor="ctr"/>
          <a:lstStyle/>
          <a:p>
            <a:pPr algn="ctr"/>
            <a:endParaRPr lang="en-US" sz="1015"/>
          </a:p>
        </p:txBody>
      </p:sp>
      <p:sp>
        <p:nvSpPr>
          <p:cNvPr id="23" name="Up-Down Arrow 22"/>
          <p:cNvSpPr/>
          <p:nvPr/>
        </p:nvSpPr>
        <p:spPr>
          <a:xfrm>
            <a:off x="5651561" y="3584098"/>
            <a:ext cx="401700" cy="46348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43" tIns="40821" rIns="81643" bIns="40821" rtlCol="0" anchor="ctr"/>
          <a:lstStyle/>
          <a:p>
            <a:pPr algn="ctr"/>
            <a:endParaRPr lang="en-US" sz="1015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 on a programmable switch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care about programmability?</a:t>
            </a:r>
          </a:p>
          <a:p>
            <a:pPr lvl="1"/>
            <a:r>
              <a:rPr lang="en-US" dirty="0"/>
              <a:t>If you knew exactly what your switch had to do, you would build it.</a:t>
            </a:r>
          </a:p>
          <a:p>
            <a:pPr lvl="1"/>
            <a:r>
              <a:rPr lang="en-US" dirty="0"/>
              <a:t>But, the only constant is change.</a:t>
            </a:r>
          </a:p>
          <a:p>
            <a:pPr lvl="1"/>
            <a:r>
              <a:rPr lang="en-US" dirty="0"/>
              <a:t>(Hopefully) no more lengthy standard meetings for a new protocol.</a:t>
            </a:r>
          </a:p>
          <a:p>
            <a:pPr lvl="1"/>
            <a:r>
              <a:rPr lang="en-US" dirty="0"/>
              <a:t>Move beyond thinking about features to instructions.</a:t>
            </a:r>
          </a:p>
          <a:p>
            <a:pPr lvl="1"/>
            <a:r>
              <a:rPr lang="en-US" dirty="0"/>
              <a:t>Eliminate hardware bugs, everything is now software/firmware.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0570" y="4496435"/>
            <a:ext cx="10449560" cy="1655445"/>
          </a:xfrm>
        </p:spPr>
        <p:txBody>
          <a:bodyPr>
            <a:normAutofit fontScale="67500" lnSpcReduction="10000"/>
          </a:bodyPr>
          <a:lstStyle/>
          <a:p>
            <a:pPr algn="ctr"/>
            <a:endParaRPr lang="en-US" sz="1800"/>
          </a:p>
          <a:p>
            <a:pPr algn="ctr"/>
            <a:r>
              <a:rPr lang="en-US" sz="1800" b="1" dirty="0">
                <a:solidFill>
                  <a:schemeClr val="tx2"/>
                </a:solidFill>
                <a:sym typeface="+mn-ea"/>
              </a:rPr>
              <a:t>Slides courtesy of </a:t>
            </a:r>
          </a:p>
          <a:p>
            <a:pPr algn="ctr"/>
            <a:r>
              <a:rPr lang="en-US" sz="1800" b="1" dirty="0">
                <a:solidFill>
                  <a:schemeClr val="tx2"/>
                </a:solidFill>
                <a:sym typeface="+mn-ea"/>
              </a:rPr>
              <a:t>Patrick Bosshart, Nick McKeown, and Mihai Budiu,  P4 Tutorial</a:t>
            </a:r>
          </a:p>
          <a:p>
            <a:pPr algn="ctr"/>
            <a:r>
              <a:rPr lang="en-US" sz="1800" b="1" dirty="0">
                <a:solidFill>
                  <a:schemeClr val="tx2"/>
                </a:solidFill>
                <a:sym typeface="+mn-ea"/>
              </a:rPr>
              <a:t>Yashar Ganjali,  CSC 2229 Course</a:t>
            </a:r>
          </a:p>
          <a:p>
            <a:pPr algn="ctr"/>
            <a:r>
              <a:rPr lang="en-US" sz="1800" b="1" dirty="0">
                <a:solidFill>
                  <a:schemeClr val="tx2"/>
                </a:solidFill>
                <a:sym typeface="+mn-ea"/>
              </a:rPr>
              <a:t>Jennifer Rexford, COS 561 Course</a:t>
            </a:r>
          </a:p>
          <a:p>
            <a:pPr algn="ctr"/>
            <a:r>
              <a:rPr lang="en-US" sz="1800" b="1" dirty="0">
                <a:solidFill>
                  <a:schemeClr val="tx2"/>
                </a:solidFill>
                <a:sym typeface="+mn-ea"/>
              </a:rPr>
              <a:t>James Won-Ki Hong, SDN  course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t>Packet Forwarding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1981200" y="1219200"/>
            <a:ext cx="8382000" cy="5486400"/>
          </a:xfrm>
        </p:spPr>
        <p:txBody>
          <a:bodyPr vert="horz" wrap="square" lIns="91440" tIns="45720" rIns="91440" bIns="45720" anchor="t"/>
          <a:lstStyle/>
          <a:p>
            <a:r>
              <a:rPr sz="3200"/>
              <a:t>Control plane computes a forwarding table</a:t>
            </a:r>
          </a:p>
          <a:p>
            <a:pPr lvl="1"/>
            <a:r>
              <a:rPr sz="2800" err="1"/>
              <a:t>Maps destination address(es</a:t>
            </a:r>
            <a:r>
              <a:rPr sz="2800"/>
              <a:t>) to an output link</a:t>
            </a:r>
          </a:p>
          <a:p>
            <a:r>
              <a:rPr sz="3200"/>
              <a:t>Handling an incoming packet</a:t>
            </a:r>
          </a:p>
          <a:p>
            <a:pPr lvl="1"/>
            <a:r>
              <a:rPr sz="2800"/>
              <a:t>Match: destination address</a:t>
            </a:r>
          </a:p>
          <a:p>
            <a:pPr lvl="1"/>
            <a:r>
              <a:rPr sz="2800"/>
              <a:t>Action: direct the packet to </a:t>
            </a:r>
            <a:br>
              <a:rPr sz="2800"/>
            </a:br>
            <a:r>
              <a:rPr sz="2800"/>
              <a:t>the chosen output link</a:t>
            </a:r>
          </a:p>
          <a:p>
            <a:r>
              <a:rPr sz="3200"/>
              <a:t>Switching fabric</a:t>
            </a:r>
          </a:p>
          <a:p>
            <a:pPr lvl="1"/>
            <a:r>
              <a:rPr sz="2800"/>
              <a:t>Directs packet from </a:t>
            </a:r>
            <a:br>
              <a:rPr sz="2800"/>
            </a:br>
            <a:r>
              <a:rPr sz="2800"/>
              <a:t>input link to output link</a:t>
            </a:r>
          </a:p>
        </p:txBody>
      </p:sp>
      <p:sp>
        <p:nvSpPr>
          <p:cNvPr id="21508" name="Slide Number Placeholder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i="0" u="none" kern="1200" baseline="0">
                <a:solidFill>
                  <a:schemeClr val="tx1"/>
                </a:solidFill>
                <a:latin typeface="Helvetica" charset="0"/>
                <a:ea typeface="Arial" panose="020B0604020202090204" pitchFamily="34" charset="0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400" b="0" dirty="0">
                <a:latin typeface="Times New Roman" panose="02020503050405090304" charset="0"/>
              </a:rPr>
              <a:t>9</a:t>
            </a:fld>
            <a:endParaRPr lang="en-US" sz="1400" b="0" dirty="0">
              <a:latin typeface="Times New Roman" panose="02020503050405090304" charset="0"/>
            </a:endParaRPr>
          </a:p>
        </p:txBody>
      </p:sp>
      <p:sp>
        <p:nvSpPr>
          <p:cNvPr id="21509" name="Rectangle 3"/>
          <p:cNvSpPr/>
          <p:nvPr/>
        </p:nvSpPr>
        <p:spPr>
          <a:xfrm>
            <a:off x="7699375" y="4351338"/>
            <a:ext cx="1196975" cy="2049462"/>
          </a:xfrm>
          <a:prstGeom prst="rect">
            <a:avLst/>
          </a:prstGeom>
          <a:solidFill>
            <a:srgbClr val="80008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eaLnBrk="0" hangingPunct="0"/>
            <a:r>
              <a:rPr sz="1800">
                <a:solidFill>
                  <a:schemeClr val="bg1"/>
                </a:solidFill>
                <a:latin typeface="Times New Roman" panose="02020503050405090304" charset="0"/>
              </a:rPr>
              <a:t>Switching</a:t>
            </a:r>
          </a:p>
          <a:p>
            <a:pPr eaLnBrk="0" hangingPunct="0"/>
            <a:r>
              <a:rPr sz="1800">
                <a:solidFill>
                  <a:schemeClr val="bg1"/>
                </a:solidFill>
                <a:latin typeface="Times New Roman" panose="02020503050405090304" charset="0"/>
              </a:rPr>
              <a:t>Fabric</a:t>
            </a:r>
          </a:p>
        </p:txBody>
      </p:sp>
      <p:sp>
        <p:nvSpPr>
          <p:cNvPr id="21510" name="Rectangle 4"/>
          <p:cNvSpPr/>
          <p:nvPr/>
        </p:nvSpPr>
        <p:spPr>
          <a:xfrm>
            <a:off x="7715250" y="3195638"/>
            <a:ext cx="1196975" cy="914400"/>
          </a:xfrm>
          <a:prstGeom prst="rect">
            <a:avLst/>
          </a:prstGeom>
          <a:solidFill>
            <a:srgbClr val="0066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eaLnBrk="0" hangingPunct="0"/>
            <a:r>
              <a:rPr>
                <a:solidFill>
                  <a:schemeClr val="bg1"/>
                </a:solidFill>
                <a:latin typeface="Times New Roman" panose="02020503050405090304" charset="0"/>
              </a:rPr>
              <a:t>Processor</a:t>
            </a:r>
            <a:endParaRPr sz="2400">
              <a:solidFill>
                <a:schemeClr val="bg1"/>
              </a:solidFill>
              <a:latin typeface="Times New Roman" panose="02020503050405090304" charset="0"/>
            </a:endParaRPr>
          </a:p>
        </p:txBody>
      </p:sp>
      <p:sp>
        <p:nvSpPr>
          <p:cNvPr id="21511" name="Rectangle 5"/>
          <p:cNvSpPr/>
          <p:nvPr/>
        </p:nvSpPr>
        <p:spPr>
          <a:xfrm>
            <a:off x="8183563" y="4110038"/>
            <a:ext cx="188912" cy="241300"/>
          </a:xfrm>
          <a:prstGeom prst="rect">
            <a:avLst/>
          </a:prstGeom>
          <a:solidFill>
            <a:srgbClr val="80808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1512" name="Rectangle 6"/>
          <p:cNvSpPr/>
          <p:nvPr/>
        </p:nvSpPr>
        <p:spPr>
          <a:xfrm>
            <a:off x="6616700" y="4502150"/>
            <a:ext cx="877888" cy="381000"/>
          </a:xfrm>
          <a:prstGeom prst="rect">
            <a:avLst/>
          </a:prstGeom>
          <a:solidFill>
            <a:srgbClr val="9966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1513" name="Rectangle 7"/>
          <p:cNvSpPr/>
          <p:nvPr/>
        </p:nvSpPr>
        <p:spPr>
          <a:xfrm>
            <a:off x="7494588" y="4602163"/>
            <a:ext cx="204787" cy="160337"/>
          </a:xfrm>
          <a:prstGeom prst="rect">
            <a:avLst/>
          </a:prstGeom>
          <a:solidFill>
            <a:srgbClr val="80808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1514" name="Rectangle 10"/>
          <p:cNvSpPr/>
          <p:nvPr/>
        </p:nvSpPr>
        <p:spPr>
          <a:xfrm>
            <a:off x="6613525" y="5191125"/>
            <a:ext cx="877888" cy="382588"/>
          </a:xfrm>
          <a:prstGeom prst="rect">
            <a:avLst/>
          </a:prstGeom>
          <a:solidFill>
            <a:srgbClr val="9966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1515" name="Rectangle 11"/>
          <p:cNvSpPr/>
          <p:nvPr/>
        </p:nvSpPr>
        <p:spPr>
          <a:xfrm>
            <a:off x="7491413" y="5302250"/>
            <a:ext cx="204787" cy="160338"/>
          </a:xfrm>
          <a:prstGeom prst="rect">
            <a:avLst/>
          </a:prstGeom>
          <a:solidFill>
            <a:srgbClr val="80808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1516" name="Rectangle 14"/>
          <p:cNvSpPr/>
          <p:nvPr/>
        </p:nvSpPr>
        <p:spPr>
          <a:xfrm>
            <a:off x="6619875" y="5891213"/>
            <a:ext cx="877888" cy="382587"/>
          </a:xfrm>
          <a:prstGeom prst="rect">
            <a:avLst/>
          </a:prstGeom>
          <a:solidFill>
            <a:srgbClr val="9966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1517" name="Rectangle 15"/>
          <p:cNvSpPr/>
          <p:nvPr/>
        </p:nvSpPr>
        <p:spPr>
          <a:xfrm>
            <a:off x="7497763" y="6002338"/>
            <a:ext cx="204787" cy="160337"/>
          </a:xfrm>
          <a:prstGeom prst="rect">
            <a:avLst/>
          </a:prstGeom>
          <a:solidFill>
            <a:srgbClr val="80808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1518" name="Rectangle 18"/>
          <p:cNvSpPr/>
          <p:nvPr/>
        </p:nvSpPr>
        <p:spPr>
          <a:xfrm flipH="1">
            <a:off x="9093200" y="4508500"/>
            <a:ext cx="877888" cy="381000"/>
          </a:xfrm>
          <a:prstGeom prst="rect">
            <a:avLst/>
          </a:prstGeom>
          <a:solidFill>
            <a:srgbClr val="9966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1519" name="Rectangle 19"/>
          <p:cNvSpPr/>
          <p:nvPr/>
        </p:nvSpPr>
        <p:spPr>
          <a:xfrm flipH="1">
            <a:off x="8888413" y="4619625"/>
            <a:ext cx="204787" cy="160338"/>
          </a:xfrm>
          <a:prstGeom prst="rect">
            <a:avLst/>
          </a:prstGeom>
          <a:solidFill>
            <a:srgbClr val="80808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1520" name="Rectangle 22"/>
          <p:cNvSpPr/>
          <p:nvPr/>
        </p:nvSpPr>
        <p:spPr>
          <a:xfrm flipH="1">
            <a:off x="9104313" y="5199063"/>
            <a:ext cx="877887" cy="381000"/>
          </a:xfrm>
          <a:prstGeom prst="rect">
            <a:avLst/>
          </a:prstGeom>
          <a:solidFill>
            <a:srgbClr val="9966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1521" name="Rectangle 23"/>
          <p:cNvSpPr/>
          <p:nvPr/>
        </p:nvSpPr>
        <p:spPr>
          <a:xfrm flipH="1">
            <a:off x="8899525" y="5308600"/>
            <a:ext cx="204788" cy="160338"/>
          </a:xfrm>
          <a:prstGeom prst="rect">
            <a:avLst/>
          </a:prstGeom>
          <a:solidFill>
            <a:srgbClr val="80808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1522" name="Rectangle 26"/>
          <p:cNvSpPr/>
          <p:nvPr/>
        </p:nvSpPr>
        <p:spPr>
          <a:xfrm flipH="1">
            <a:off x="9099550" y="5899150"/>
            <a:ext cx="877888" cy="381000"/>
          </a:xfrm>
          <a:prstGeom prst="rect">
            <a:avLst/>
          </a:prstGeom>
          <a:solidFill>
            <a:srgbClr val="9966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  <p:sp>
        <p:nvSpPr>
          <p:cNvPr id="21523" name="Rectangle 27"/>
          <p:cNvSpPr/>
          <p:nvPr/>
        </p:nvSpPr>
        <p:spPr>
          <a:xfrm flipH="1">
            <a:off x="8894763" y="6008688"/>
            <a:ext cx="204787" cy="160337"/>
          </a:xfrm>
          <a:prstGeom prst="rect">
            <a:avLst/>
          </a:prstGeom>
          <a:solidFill>
            <a:srgbClr val="80808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dirty="0">
              <a:latin typeface="Helvetica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5451</Words>
  <Application>Microsoft Macintosh PowerPoint</Application>
  <PresentationFormat>Widescreen</PresentationFormat>
  <Paragraphs>1077</Paragraphs>
  <Slides>88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102" baseType="lpstr">
      <vt:lpstr>Arial</vt:lpstr>
      <vt:lpstr>Arial Narrow</vt:lpstr>
      <vt:lpstr>Calibri</vt:lpstr>
      <vt:lpstr>Calibri Light</vt:lpstr>
      <vt:lpstr>Comic Sans MS</vt:lpstr>
      <vt:lpstr>Courier New</vt:lpstr>
      <vt:lpstr>Courier New Bold</vt:lpstr>
      <vt:lpstr>Gadugi</vt:lpstr>
      <vt:lpstr>Gill Sans</vt:lpstr>
      <vt:lpstr>Helvetica</vt:lpstr>
      <vt:lpstr>Tahoma</vt:lpstr>
      <vt:lpstr>Times New Roman</vt:lpstr>
      <vt:lpstr>Wingdings</vt:lpstr>
      <vt:lpstr>Office Theme</vt:lpstr>
      <vt:lpstr>Programmable Data Plane 可编程数据平面  Internet Architecture </vt:lpstr>
      <vt:lpstr>控制平面/数据平面</vt:lpstr>
      <vt:lpstr>回顾SDN</vt:lpstr>
      <vt:lpstr>控制平面可编程</vt:lpstr>
      <vt:lpstr>数据平面提供哪些功能？ </vt:lpstr>
      <vt:lpstr>特点1:  高速 A Need for Speed</vt:lpstr>
      <vt:lpstr>特点2: 异构 A Range of Technologies</vt:lpstr>
      <vt:lpstr>Packet Forwarding</vt:lpstr>
      <vt:lpstr>Packet Forwarding</vt:lpstr>
      <vt:lpstr>Switch: Match on Destination MAC</vt:lpstr>
      <vt:lpstr>IP Routers: Match on IP Prefix</vt:lpstr>
      <vt:lpstr>Switch Fabric: From Input to Output</vt:lpstr>
      <vt:lpstr>Access Control</vt:lpstr>
      <vt:lpstr>Access Control: Packet Filtering</vt:lpstr>
      <vt:lpstr>Applying Access Control Lists</vt:lpstr>
      <vt:lpstr>Mapping Header Fields</vt:lpstr>
      <vt:lpstr>Network Address Translation (NAT)</vt:lpstr>
      <vt:lpstr>Mapping Addresses and Ports</vt:lpstr>
      <vt:lpstr>Traffic Monitoring</vt:lpstr>
      <vt:lpstr>Observing Traffic Passing Through</vt:lpstr>
      <vt:lpstr>Passive Traffic Monitoring</vt:lpstr>
      <vt:lpstr>More on the motivation for Traffic  Monitoring</vt:lpstr>
      <vt:lpstr>Motivation (2/2)</vt:lpstr>
      <vt:lpstr>Problems</vt:lpstr>
      <vt:lpstr>Research &amp; Development Goals</vt:lpstr>
      <vt:lpstr>Network Monitoring Metrics (1/5)</vt:lpstr>
      <vt:lpstr>Network Monitoring Metrics (2/5)</vt:lpstr>
      <vt:lpstr>Network Monitoring Metrics (3/5)</vt:lpstr>
      <vt:lpstr>Network Monitoring Metrics (4/5)</vt:lpstr>
      <vt:lpstr>Network Monitoring Metrics (5/5)</vt:lpstr>
      <vt:lpstr>Traffic Monitoring Approaches (1/4)</vt:lpstr>
      <vt:lpstr>Traffic Monitoring Approaches (2/4)</vt:lpstr>
      <vt:lpstr>Traffic Monitoring Approaches (3/4)</vt:lpstr>
      <vt:lpstr>Traffic Monitoring Approaches (3/4)</vt:lpstr>
      <vt:lpstr>Active Monitoring Techniques</vt:lpstr>
      <vt:lpstr>Passive Monitoring Techniques </vt:lpstr>
      <vt:lpstr>Packet Capturing (2/2)</vt:lpstr>
      <vt:lpstr>Sampling</vt:lpstr>
      <vt:lpstr>Flow Generation</vt:lpstr>
      <vt:lpstr>Traffic Analysis Aspects</vt:lpstr>
      <vt:lpstr>Traffic Classification/Identification (1/2)</vt:lpstr>
      <vt:lpstr>Traffic Classification/Identification (2/2)</vt:lpstr>
      <vt:lpstr>Resource Allocation: Buffering, Scheduling, Shaping, and Marking</vt:lpstr>
      <vt:lpstr>Buffering</vt:lpstr>
      <vt:lpstr>Link Scheduling</vt:lpstr>
      <vt:lpstr>Traffic Shaping</vt:lpstr>
      <vt:lpstr>Traffic Classification and Marking</vt:lpstr>
      <vt:lpstr>Generalizing the Data Plane</vt:lpstr>
      <vt:lpstr>Data Plane Functions Summary</vt:lpstr>
      <vt:lpstr>传统网络设备</vt:lpstr>
      <vt:lpstr>Data Plane Tension</vt:lpstr>
      <vt:lpstr>传统网络设备</vt:lpstr>
      <vt:lpstr>Need for Programmability</vt:lpstr>
      <vt:lpstr>为什么要实现可编程性</vt:lpstr>
      <vt:lpstr>现有设备种类众多，但有相似性</vt:lpstr>
      <vt:lpstr>抽象</vt:lpstr>
      <vt:lpstr>用match-action抽象来统一各种设备</vt:lpstr>
      <vt:lpstr>OpenFlow</vt:lpstr>
      <vt:lpstr>Match-Action Abstraction</vt:lpstr>
      <vt:lpstr>Data-Plane: Simple Packet Handling</vt:lpstr>
      <vt:lpstr>Control/Data  Separation</vt:lpstr>
      <vt:lpstr>SDN可编程</vt:lpstr>
      <vt:lpstr>Data Plane Programmability</vt:lpstr>
      <vt:lpstr>OpenFlow不能真正软件定义</vt:lpstr>
      <vt:lpstr>The solution: a programmable switch</vt:lpstr>
      <vt:lpstr>Programmable data planes </vt:lpstr>
      <vt:lpstr>可编程数据平面</vt:lpstr>
      <vt:lpstr>Is Software Router Possible?</vt:lpstr>
      <vt:lpstr>Early attempts at programmable routers</vt:lpstr>
      <vt:lpstr>The RMT model: programmability + performance</vt:lpstr>
      <vt:lpstr>RMT: Two simple ideas</vt:lpstr>
      <vt:lpstr>Programmable parser (Gibb et al. ANCS 2013)</vt:lpstr>
      <vt:lpstr>Match/Action Forwarding Model</vt:lpstr>
      <vt:lpstr>协议无关的交换机架构 PISA</vt:lpstr>
      <vt:lpstr>PowerPoint Presentation</vt:lpstr>
      <vt:lpstr>Benefits</vt:lpstr>
      <vt:lpstr>PowerPoint Presentation</vt:lpstr>
      <vt:lpstr>Programming RMT: P4</vt:lpstr>
      <vt:lpstr>P4</vt:lpstr>
      <vt:lpstr>P4 main ideas</vt:lpstr>
      <vt:lpstr>Domain Specific Processors</vt:lpstr>
      <vt:lpstr>PowerPoint Presentation</vt:lpstr>
      <vt:lpstr>PowerPoint Presentation</vt:lpstr>
      <vt:lpstr>PowerPoint Presentation</vt:lpstr>
      <vt:lpstr>P4 Scope</vt:lpstr>
      <vt:lpstr>Q: Which data plane? A: Any data plane!</vt:lpstr>
      <vt:lpstr>Reflections on a programmable switch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zhaojin</dc:creator>
  <cp:lastModifiedBy>Microsoft Office User</cp:lastModifiedBy>
  <cp:revision>67</cp:revision>
  <dcterms:created xsi:type="dcterms:W3CDTF">2022-04-20T01:54:50Z</dcterms:created>
  <dcterms:modified xsi:type="dcterms:W3CDTF">2022-04-20T02:55:15Z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1033-3.6.1.5768</vt:lpwstr>
  </property>
</Properties>
</file>